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9"/>
  </p:notesMasterIdLst>
  <p:sldIdLst>
    <p:sldId id="256" r:id="rId2"/>
    <p:sldId id="257" r:id="rId3"/>
    <p:sldId id="258" r:id="rId4"/>
    <p:sldId id="269" r:id="rId5"/>
    <p:sldId id="275" r:id="rId6"/>
    <p:sldId id="276" r:id="rId7"/>
    <p:sldId id="277" r:id="rId8"/>
    <p:sldId id="260" r:id="rId9"/>
    <p:sldId id="270" r:id="rId10"/>
    <p:sldId id="268" r:id="rId11"/>
    <p:sldId id="261" r:id="rId12"/>
    <p:sldId id="271" r:id="rId13"/>
    <p:sldId id="273" r:id="rId14"/>
    <p:sldId id="274" r:id="rId15"/>
    <p:sldId id="272" r:id="rId16"/>
    <p:sldId id="262" r:id="rId17"/>
    <p:sldId id="264"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E441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780" autoAdjust="0"/>
    <p:restoredTop sz="94660"/>
  </p:normalViewPr>
  <p:slideViewPr>
    <p:cSldViewPr>
      <p:cViewPr varScale="1">
        <p:scale>
          <a:sx n="87" d="100"/>
          <a:sy n="87" d="100"/>
        </p:scale>
        <p:origin x="-1494" y="-7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963BD38-19C6-4E6C-B72B-BA67E821D0A3}" type="datetimeFigureOut">
              <a:rPr lang="en-GB" smtClean="0"/>
              <a:t>01/12/2020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8F5BE6-1FA8-463A-BA3C-57E824D18DA2}" type="slidenum">
              <a:rPr lang="en-GB" smtClean="0"/>
              <a:t>‹#›</a:t>
            </a:fld>
            <a:endParaRPr lang="en-GB"/>
          </a:p>
        </p:txBody>
      </p:sp>
    </p:spTree>
    <p:extLst>
      <p:ext uri="{BB962C8B-B14F-4D97-AF65-F5344CB8AC3E}">
        <p14:creationId xmlns:p14="http://schemas.microsoft.com/office/powerpoint/2010/main" val="1200505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kern="1200" dirty="0" smtClean="0">
                <a:solidFill>
                  <a:schemeClr val="tx1"/>
                </a:solidFill>
                <a:effectLst/>
                <a:latin typeface="+mn-lt"/>
                <a:ea typeface="+mn-ea"/>
                <a:cs typeface="+mn-cs"/>
              </a:rPr>
              <a:t>This is the Inclusion Charter, co-produced with parents and carers, schools, health, the local authority and Achieving for Children.</a:t>
            </a:r>
          </a:p>
          <a:p>
            <a:r>
              <a:rPr lang="en-GB" sz="1200" kern="1200" dirty="0" smtClean="0">
                <a:solidFill>
                  <a:schemeClr val="tx1"/>
                </a:solidFill>
                <a:effectLst/>
                <a:latin typeface="+mn-lt"/>
                <a:ea typeface="+mn-ea"/>
                <a:cs typeface="+mn-cs"/>
              </a:rPr>
              <a:t>It will be displayed in public areas - the Town Hall, libraries, youth centres, children’s centres. </a:t>
            </a:r>
          </a:p>
          <a:p>
            <a:r>
              <a:rPr lang="en-GB" sz="1200" kern="1200" dirty="0" smtClean="0">
                <a:solidFill>
                  <a:schemeClr val="tx1"/>
                </a:solidFill>
                <a:effectLst/>
                <a:latin typeface="+mn-lt"/>
                <a:ea typeface="+mn-ea"/>
                <a:cs typeface="+mn-cs"/>
              </a:rPr>
              <a:t>Demonstrates what services will enable young people to do and why. </a:t>
            </a:r>
          </a:p>
        </p:txBody>
      </p:sp>
      <p:sp>
        <p:nvSpPr>
          <p:cNvPr id="4" name="Slide Number Placeholder 3"/>
          <p:cNvSpPr>
            <a:spLocks noGrp="1"/>
          </p:cNvSpPr>
          <p:nvPr>
            <p:ph type="sldNum" sz="quarter" idx="10"/>
          </p:nvPr>
        </p:nvSpPr>
        <p:spPr/>
        <p:txBody>
          <a:bodyPr/>
          <a:lstStyle/>
          <a:p>
            <a:fld id="{B7582B9D-753F-4FD4-BB27-488C70B508F1}" type="slidenum">
              <a:rPr lang="en-GB" smtClean="0"/>
              <a:pPr/>
              <a:t>14</a:t>
            </a:fld>
            <a:endParaRPr lang="en-GB"/>
          </a:p>
        </p:txBody>
      </p:sp>
    </p:spTree>
    <p:extLst>
      <p:ext uri="{BB962C8B-B14F-4D97-AF65-F5344CB8AC3E}">
        <p14:creationId xmlns:p14="http://schemas.microsoft.com/office/powerpoint/2010/main" val="38342693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8" name="Rectangle 7"/>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a:off x="762000" y="3200400"/>
            <a:ext cx="7543800" cy="1524000"/>
          </a:xfrm>
        </p:spPr>
        <p:txBody>
          <a:bodyPr>
            <a:noAutofit/>
          </a:bodyPr>
          <a:lstStyle>
            <a:lvl1pPr>
              <a:defRPr sz="8000"/>
            </a:lvl1pPr>
          </a:lstStyle>
          <a:p>
            <a:r>
              <a:rPr lang="en-US" smtClean="0"/>
              <a:t>Click to edit Master title style</a:t>
            </a:r>
            <a:endParaRPr lang="en-US" dirty="0"/>
          </a:p>
        </p:txBody>
      </p:sp>
      <p:sp>
        <p:nvSpPr>
          <p:cNvPr id="3" name="Subtitle 2"/>
          <p:cNvSpPr>
            <a:spLocks noGrp="1"/>
          </p:cNvSpPr>
          <p:nvPr>
            <p:ph type="subTitle" idx="1"/>
          </p:nvPr>
        </p:nvSpPr>
        <p:spPr>
          <a:xfrm>
            <a:off x="762000" y="4724400"/>
            <a:ext cx="6858000" cy="990600"/>
          </a:xfrm>
        </p:spPr>
        <p:txBody>
          <a:bodyPr anchor="t" anchorCtr="0">
            <a:normAutofit/>
          </a:bodyPr>
          <a:lstStyle>
            <a:lvl1pPr marL="0" indent="0" algn="l">
              <a:buNone/>
              <a:defRPr sz="28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E53B12A6-1F73-4E42-B1AA-62A642ECE2D8}"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
        <p:nvSpPr>
          <p:cNvPr id="7" name="Rectangle 6"/>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53B12A6-1F73-4E42-B1AA-62A642ECE2D8}"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777240" y="0"/>
            <a:ext cx="7543800" cy="304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2000" y="3276600"/>
            <a:ext cx="7543800" cy="1676400"/>
          </a:xfrm>
        </p:spPr>
        <p:txBody>
          <a:bodyPr anchor="b" anchorCtr="0"/>
          <a:lstStyle>
            <a:lvl1pPr algn="l">
              <a:defRPr sz="54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762000" y="4953000"/>
            <a:ext cx="6858000" cy="914400"/>
          </a:xfrm>
        </p:spPr>
        <p:txBody>
          <a:bodyPr anchor="t" anchorCtr="0">
            <a:normAutofit/>
          </a:bodyPr>
          <a:lstStyle>
            <a:lvl1pPr marL="0" indent="0">
              <a:buNone/>
              <a:defRPr sz="28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53B12A6-1F73-4E42-B1AA-62A642ECE2D8}"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
        <p:nvSpPr>
          <p:cNvPr id="8" name="Rectangle 7"/>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620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609601"/>
            <a:ext cx="3657600" cy="376732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53B12A6-1F73-4E42-B1AA-62A642ECE2D8}" type="datetimeFigureOut">
              <a:rPr lang="en-GB" smtClean="0"/>
              <a:t>01/12/2020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7589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7589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152" y="609600"/>
            <a:ext cx="3657600" cy="639762"/>
          </a:xfrm>
        </p:spPr>
        <p:txBody>
          <a:bodyPr anchor="b">
            <a:noAutofit/>
          </a:bodyPr>
          <a:lstStyle>
            <a:lvl1pPr marL="0" indent="0">
              <a:buNone/>
              <a:defRPr sz="28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152" y="1329264"/>
            <a:ext cx="3657600" cy="3048000"/>
          </a:xfrm>
        </p:spPr>
        <p:txBody>
          <a:bodyPr anchor="t" anchorCtr="0"/>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53B12A6-1F73-4E42-B1AA-62A642ECE2D8}" type="datetimeFigureOut">
              <a:rPr lang="en-GB" smtClean="0"/>
              <a:t>01/12/2020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80055A7-B7FD-4436-9554-754E9D1B19ED}" type="slidenum">
              <a:rPr lang="en-GB" smtClean="0"/>
              <a:t>‹#›</a:t>
            </a:fld>
            <a:endParaRPr lang="en-GB"/>
          </a:p>
        </p:txBody>
      </p:sp>
      <p:cxnSp>
        <p:nvCxnSpPr>
          <p:cNvPr id="11" name="Straight Connector 10"/>
          <p:cNvCxnSpPr/>
          <p:nvPr/>
        </p:nvCxnSpPr>
        <p:spPr>
          <a:xfrm>
            <a:off x="7589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645152" y="1249362"/>
            <a:ext cx="3657600" cy="1588"/>
          </a:xfrm>
          <a:prstGeom prst="line">
            <a:avLst/>
          </a:prstGeom>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E53B12A6-1F73-4E42-B1AA-62A642ECE2D8}" type="datetimeFigureOut">
              <a:rPr lang="en-GB" smtClean="0"/>
              <a:t>01/12/2020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53B12A6-1F73-4E42-B1AA-62A642ECE2D8}" type="datetimeFigureOut">
              <a:rPr lang="en-GB" smtClean="0"/>
              <a:t>01/12/2020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62000" y="4572000"/>
            <a:ext cx="6784848" cy="1600200"/>
          </a:xfrm>
        </p:spPr>
        <p:txBody>
          <a:bodyPr anchor="b">
            <a:normAutofit/>
          </a:bodyPr>
          <a:lstStyle>
            <a:lvl1pPr algn="l">
              <a:defRPr sz="5400" b="0"/>
            </a:lvl1pPr>
          </a:lstStyle>
          <a:p>
            <a:r>
              <a:rPr lang="en-US" smtClean="0"/>
              <a:t>Click to edit Master title style</a:t>
            </a:r>
            <a:endParaRPr lang="en-US"/>
          </a:p>
        </p:txBody>
      </p:sp>
      <p:sp>
        <p:nvSpPr>
          <p:cNvPr id="3" name="Content Placeholder 2"/>
          <p:cNvSpPr>
            <a:spLocks noGrp="1"/>
          </p:cNvSpPr>
          <p:nvPr>
            <p:ph idx="1"/>
          </p:nvPr>
        </p:nvSpPr>
        <p:spPr>
          <a:xfrm>
            <a:off x="3710866" y="457200"/>
            <a:ext cx="4594934" cy="4114799"/>
          </a:xfrm>
        </p:spPr>
        <p:txBody>
          <a:bodyP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762001" y="457200"/>
            <a:ext cx="2673657" cy="4114800"/>
          </a:xfrm>
        </p:spPr>
        <p:txBody>
          <a:bodyPr>
            <a:normAutofit/>
          </a:bodyPr>
          <a:lstStyle>
            <a:lvl1pPr marL="0" indent="0">
              <a:buNone/>
              <a:defRPr sz="21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3B12A6-1F73-4E42-B1AA-62A642ECE2D8}" type="datetimeFigureOut">
              <a:rPr lang="en-GB" smtClean="0"/>
              <a:t>01/12/2020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cxnSp>
        <p:nvCxnSpPr>
          <p:cNvPr id="10" name="Straight Connector 9"/>
          <p:cNvCxnSpPr/>
          <p:nvPr/>
        </p:nvCxnSpPr>
        <p:spPr>
          <a:xfrm rot="5400000">
            <a:off x="1677194" y="2514600"/>
            <a:ext cx="3810000" cy="1588"/>
          </a:xfrm>
          <a:prstGeom prst="line">
            <a:avLst/>
          </a:prstGeom>
          <a:ln>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8952" y="4572000"/>
            <a:ext cx="6784848" cy="1600200"/>
          </a:xfrm>
        </p:spPr>
        <p:txBody>
          <a:bodyPr anchor="b">
            <a:normAutofit/>
          </a:bodyPr>
          <a:lstStyle>
            <a:lvl1pPr algn="l">
              <a:defRPr sz="5400" b="0"/>
            </a:lvl1pPr>
          </a:lstStyle>
          <a:p>
            <a:r>
              <a:rPr lang="en-US" smtClean="0"/>
              <a:t>Click to edit Master title style</a:t>
            </a:r>
            <a:endParaRPr lang="en-US" dirty="0"/>
          </a:p>
        </p:txBody>
      </p:sp>
      <p:sp>
        <p:nvSpPr>
          <p:cNvPr id="3" name="Picture Placeholder 2"/>
          <p:cNvSpPr>
            <a:spLocks noGrp="1"/>
          </p:cNvSpPr>
          <p:nvPr>
            <p:ph type="pic" idx="1"/>
          </p:nvPr>
        </p:nvSpPr>
        <p:spPr>
          <a:xfrm>
            <a:off x="777240" y="457200"/>
            <a:ext cx="7543800" cy="2895600"/>
          </a:xfrm>
          <a:ln w="6350">
            <a:solidFill>
              <a:schemeClr val="tx2"/>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50392" y="3505200"/>
            <a:ext cx="7391400" cy="804862"/>
          </a:xfrm>
        </p:spPr>
        <p:txBody>
          <a:bodyPr anchor="t" anchorCtr="0">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53B12A6-1F73-4E42-B1AA-62A642ECE2D8}" type="datetimeFigureOut">
              <a:rPr lang="en-GB" smtClean="0"/>
              <a:t>01/12/2020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4400" y="685800"/>
            <a:ext cx="7239000" cy="38862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53B12A6-1F73-4E42-B1AA-62A642ECE2D8}"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2000" y="685801"/>
            <a:ext cx="1828800" cy="5410199"/>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90800" y="685801"/>
            <a:ext cx="5715000" cy="48768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53B12A6-1F73-4E42-B1AA-62A642ECE2D8}" type="datetimeFigureOut">
              <a:rPr lang="en-GB" smtClean="0"/>
              <a:t>01/12/2020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80055A7-B7FD-4436-9554-754E9D1B19ED}" type="slidenum">
              <a:rPr lang="en-GB" smtClean="0"/>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ullets only">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441873699"/>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62000" y="4572000"/>
            <a:ext cx="6781800" cy="16002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762000" y="685800"/>
            <a:ext cx="7543800" cy="3886200"/>
          </a:xfrm>
          <a:prstGeom prst="rect">
            <a:avLst/>
          </a:prstGeom>
        </p:spPr>
        <p:txBody>
          <a:bodyPr vert="horz" lIns="91440" tIns="45720" rIns="91440" bIns="45720" rtlCol="0" anchor="ctr" anchorCtr="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48400" y="6208776"/>
            <a:ext cx="2133600" cy="365125"/>
          </a:xfrm>
          <a:prstGeom prst="rect">
            <a:avLst/>
          </a:prstGeom>
        </p:spPr>
        <p:txBody>
          <a:bodyPr vert="horz" lIns="91440" tIns="45720" rIns="91440" bIns="45720" rtlCol="0" anchor="ctr"/>
          <a:lstStyle>
            <a:lvl1pPr algn="r">
              <a:defRPr sz="1200" b="1">
                <a:solidFill>
                  <a:schemeClr val="tx2">
                    <a:lumMod val="90000"/>
                    <a:lumOff val="10000"/>
                  </a:schemeClr>
                </a:solidFill>
                <a:latin typeface="+mn-lt"/>
              </a:defRPr>
            </a:lvl1pPr>
          </a:lstStyle>
          <a:p>
            <a:fld id="{E53B12A6-1F73-4E42-B1AA-62A642ECE2D8}" type="datetimeFigureOut">
              <a:rPr lang="en-GB" smtClean="0"/>
              <a:t>01/12/2020</a:t>
            </a:fld>
            <a:endParaRPr lang="en-GB"/>
          </a:p>
        </p:txBody>
      </p:sp>
      <p:sp>
        <p:nvSpPr>
          <p:cNvPr id="5" name="Footer Placeholder 4"/>
          <p:cNvSpPr>
            <a:spLocks noGrp="1"/>
          </p:cNvSpPr>
          <p:nvPr>
            <p:ph type="ftr" sz="quarter" idx="3"/>
          </p:nvPr>
        </p:nvSpPr>
        <p:spPr>
          <a:xfrm>
            <a:off x="761999" y="6208776"/>
            <a:ext cx="4873869" cy="365125"/>
          </a:xfrm>
          <a:prstGeom prst="rect">
            <a:avLst/>
          </a:prstGeom>
        </p:spPr>
        <p:txBody>
          <a:bodyPr vert="horz" lIns="91440" tIns="45720" rIns="91440" bIns="45720" rtlCol="0" anchor="ctr"/>
          <a:lstStyle>
            <a:lvl1pPr algn="l">
              <a:defRPr sz="1200" b="1">
                <a:solidFill>
                  <a:schemeClr val="tx2">
                    <a:lumMod val="90000"/>
                    <a:lumOff val="10000"/>
                  </a:schemeClr>
                </a:solidFill>
              </a:defRPr>
            </a:lvl1pPr>
          </a:lstStyle>
          <a:p>
            <a:endParaRPr lang="en-GB"/>
          </a:p>
        </p:txBody>
      </p:sp>
      <p:sp>
        <p:nvSpPr>
          <p:cNvPr id="6" name="Slide Number Placeholder 5"/>
          <p:cNvSpPr>
            <a:spLocks noGrp="1"/>
          </p:cNvSpPr>
          <p:nvPr>
            <p:ph type="sldNum" sz="quarter" idx="4"/>
          </p:nvPr>
        </p:nvSpPr>
        <p:spPr>
          <a:xfrm>
            <a:off x="7620000" y="5687568"/>
            <a:ext cx="762000" cy="365125"/>
          </a:xfrm>
          <a:prstGeom prst="rect">
            <a:avLst/>
          </a:prstGeom>
        </p:spPr>
        <p:txBody>
          <a:bodyPr vert="horz" lIns="91440" tIns="45720" rIns="91440" bIns="45720" rtlCol="0" anchor="ctr"/>
          <a:lstStyle>
            <a:lvl1pPr algn="r">
              <a:defRPr sz="2400">
                <a:solidFill>
                  <a:schemeClr val="tx1">
                    <a:lumMod val="85000"/>
                    <a:lumOff val="15000"/>
                  </a:schemeClr>
                </a:solidFill>
                <a:latin typeface="+mj-lt"/>
              </a:defRPr>
            </a:lvl1pPr>
          </a:lstStyle>
          <a:p>
            <a:fld id="{C80055A7-B7FD-4436-9554-754E9D1B19ED}" type="slidenum">
              <a:rPr lang="en-GB" smtClean="0"/>
              <a:t>‹#›</a:t>
            </a:fld>
            <a:endParaRPr lang="en-GB"/>
          </a:p>
        </p:txBody>
      </p:sp>
      <p:sp>
        <p:nvSpPr>
          <p:cNvPr id="8" name="Rectangle 7"/>
          <p:cNvSpPr/>
          <p:nvPr/>
        </p:nvSpPr>
        <p:spPr>
          <a:xfrm>
            <a:off x="777240" y="0"/>
            <a:ext cx="7543800" cy="381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77240" y="6172200"/>
            <a:ext cx="7543800" cy="274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l" defTabSz="914400" rtl="0" eaLnBrk="1" latinLnBrk="0" hangingPunct="1">
        <a:spcBef>
          <a:spcPct val="0"/>
        </a:spcBef>
        <a:buNone/>
        <a:defRPr sz="54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Font typeface="Arial" pitchFamily="34" charset="0"/>
        <a:buChar char="•"/>
        <a:defRPr sz="2400" kern="1200">
          <a:solidFill>
            <a:schemeClr val="tx2"/>
          </a:solidFill>
          <a:latin typeface="+mn-lt"/>
          <a:ea typeface="+mn-ea"/>
          <a:cs typeface="+mn-cs"/>
        </a:defRPr>
      </a:lvl1pPr>
      <a:lvl2pPr marL="594360" indent="-274320" algn="l" defTabSz="914400" rtl="0" eaLnBrk="1" latinLnBrk="0" hangingPunct="1">
        <a:spcBef>
          <a:spcPct val="20000"/>
        </a:spcBef>
        <a:buClr>
          <a:schemeClr val="accent1"/>
        </a:buClr>
        <a:buFont typeface="Arial" pitchFamily="34" charset="0"/>
        <a:buChar char="•"/>
        <a:defRPr sz="2200" kern="1200">
          <a:solidFill>
            <a:schemeClr val="tx2"/>
          </a:solidFill>
          <a:latin typeface="+mn-lt"/>
          <a:ea typeface="+mn-ea"/>
          <a:cs typeface="+mn-cs"/>
        </a:defRPr>
      </a:lvl2pPr>
      <a:lvl3pPr marL="868680" indent="-228600" algn="l" defTabSz="914400" rtl="0" eaLnBrk="1" latinLnBrk="0" hangingPunct="1">
        <a:spcBef>
          <a:spcPct val="20000"/>
        </a:spcBef>
        <a:buClr>
          <a:schemeClr val="accent1"/>
        </a:buClr>
        <a:buFont typeface="Arial" pitchFamily="34" charset="0"/>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Font typeface="Arial" pitchFamily="34" charset="0"/>
        <a:buChar char="•"/>
        <a:defRPr sz="1800" kern="1200">
          <a:solidFill>
            <a:schemeClr val="tx2"/>
          </a:solidFill>
          <a:latin typeface="+mn-lt"/>
          <a:ea typeface="+mn-ea"/>
          <a:cs typeface="+mn-cs"/>
        </a:defRPr>
      </a:lvl4pPr>
      <a:lvl5pPr marL="1371600" indent="-228600" algn="l" defTabSz="914400" rtl="0" eaLnBrk="1" latinLnBrk="0" hangingPunct="1">
        <a:spcBef>
          <a:spcPct val="20000"/>
        </a:spcBef>
        <a:buClr>
          <a:schemeClr val="accent1"/>
        </a:buClr>
        <a:buFont typeface="Arial" pitchFamily="34" charset="0"/>
        <a:buChar char="•"/>
        <a:defRPr sz="1800" kern="1200" baseline="0">
          <a:solidFill>
            <a:schemeClr val="tx2"/>
          </a:solidFill>
          <a:latin typeface="+mn-lt"/>
          <a:ea typeface="+mn-ea"/>
          <a:cs typeface="+mn-cs"/>
        </a:defRPr>
      </a:lvl5pPr>
      <a:lvl6pPr marL="164592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6pPr>
      <a:lvl7pPr marL="1901952"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7pPr>
      <a:lvl8pPr marL="219456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8pPr>
      <a:lvl9pPr marL="2468880" indent="-228600" algn="l" defTabSz="914400" rtl="0" eaLnBrk="1" latinLnBrk="0" hangingPunct="1">
        <a:spcBef>
          <a:spcPct val="20000"/>
        </a:spcBef>
        <a:buClr>
          <a:schemeClr val="accent1"/>
        </a:buClr>
        <a:buFont typeface="Arial" pitchFamily="34" charset="0"/>
        <a:buChar char="•"/>
        <a:defRPr sz="16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sz="4000" dirty="0" smtClean="0"/>
              <a:t>Year Ahead 2020-2021</a:t>
            </a:r>
            <a:endParaRPr lang="en-GB" sz="4000" dirty="0"/>
          </a:p>
        </p:txBody>
      </p:sp>
      <p:sp>
        <p:nvSpPr>
          <p:cNvPr id="3" name="Subtitle 2"/>
          <p:cNvSpPr>
            <a:spLocks noGrp="1"/>
          </p:cNvSpPr>
          <p:nvPr>
            <p:ph type="subTitle" idx="1"/>
          </p:nvPr>
        </p:nvSpPr>
        <p:spPr/>
        <p:txBody>
          <a:bodyPr/>
          <a:lstStyle/>
          <a:p>
            <a:r>
              <a:rPr lang="en-GB" dirty="0" smtClean="0"/>
              <a:t>2</a:t>
            </a:r>
            <a:r>
              <a:rPr lang="en-GB" baseline="30000" dirty="0" smtClean="0"/>
              <a:t>nd</a:t>
            </a:r>
            <a:r>
              <a:rPr lang="en-GB" dirty="0" smtClean="0"/>
              <a:t> December</a:t>
            </a:r>
            <a:endParaRPr lang="en-GB" dirty="0"/>
          </a:p>
        </p:txBody>
      </p:sp>
      <p:pic>
        <p:nvPicPr>
          <p:cNvPr id="5122" name="Picture 2" descr="C:\Users\s\AppData\Local\Microsoft\Windows\INetCache\IE\34HTM052\Red School Logo.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548680"/>
            <a:ext cx="1343025"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81011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700" dirty="0" smtClean="0"/>
              <a:t> </a:t>
            </a:r>
            <a:endParaRPr lang="en-GB" sz="2700" dirty="0"/>
          </a:p>
        </p:txBody>
      </p:sp>
      <p:sp>
        <p:nvSpPr>
          <p:cNvPr id="3" name="Content Placeholder 2"/>
          <p:cNvSpPr>
            <a:spLocks noGrp="1"/>
          </p:cNvSpPr>
          <p:nvPr>
            <p:ph idx="1"/>
          </p:nvPr>
        </p:nvSpPr>
        <p:spPr/>
        <p:txBody>
          <a:bodyPr>
            <a:normAutofit/>
          </a:bodyPr>
          <a:lstStyle/>
          <a:p>
            <a:pPr marL="0" indent="0">
              <a:buNone/>
            </a:pPr>
            <a:r>
              <a:rPr lang="en-GB" dirty="0" smtClean="0"/>
              <a:t>Governors – Chair of Governors Mrs Claire Philpott</a:t>
            </a:r>
          </a:p>
          <a:p>
            <a:pPr marL="0" indent="0">
              <a:buNone/>
            </a:pPr>
            <a:r>
              <a:rPr lang="en-GB" dirty="0" err="1" smtClean="0"/>
              <a:t>Headteacher</a:t>
            </a:r>
            <a:r>
              <a:rPr lang="en-GB" dirty="0" smtClean="0"/>
              <a:t> – Mrs Fenella </a:t>
            </a:r>
            <a:r>
              <a:rPr lang="en-GB" dirty="0" err="1" smtClean="0"/>
              <a:t>Reekie</a:t>
            </a:r>
            <a:endParaRPr lang="en-GB" dirty="0" smtClean="0"/>
          </a:p>
          <a:p>
            <a:pPr marL="0" indent="0">
              <a:buNone/>
            </a:pPr>
            <a:r>
              <a:rPr lang="en-GB" dirty="0" smtClean="0"/>
              <a:t>Deputy </a:t>
            </a:r>
            <a:r>
              <a:rPr lang="en-GB" dirty="0" err="1" smtClean="0"/>
              <a:t>headteacher</a:t>
            </a:r>
            <a:r>
              <a:rPr lang="en-GB" dirty="0" smtClean="0"/>
              <a:t> – Miss </a:t>
            </a:r>
            <a:r>
              <a:rPr lang="en-GB" dirty="0" err="1" smtClean="0"/>
              <a:t>Carys</a:t>
            </a:r>
            <a:r>
              <a:rPr lang="en-GB" dirty="0" smtClean="0"/>
              <a:t> </a:t>
            </a:r>
            <a:r>
              <a:rPr lang="en-GB" dirty="0" err="1" smtClean="0"/>
              <a:t>Windle</a:t>
            </a:r>
            <a:endParaRPr lang="en-GB" dirty="0" smtClean="0"/>
          </a:p>
        </p:txBody>
      </p:sp>
    </p:spTree>
    <p:extLst>
      <p:ext uri="{BB962C8B-B14F-4D97-AF65-F5344CB8AC3E}">
        <p14:creationId xmlns:p14="http://schemas.microsoft.com/office/powerpoint/2010/main" val="228796730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Our school values</a:t>
            </a:r>
            <a:endParaRPr lang="en-GB" sz="2800" dirty="0"/>
          </a:p>
        </p:txBody>
      </p:sp>
      <p:sp>
        <p:nvSpPr>
          <p:cNvPr id="3" name="Content Placeholder 2"/>
          <p:cNvSpPr>
            <a:spLocks noGrp="1"/>
          </p:cNvSpPr>
          <p:nvPr>
            <p:ph idx="1"/>
          </p:nvPr>
        </p:nvSpPr>
        <p:spPr>
          <a:xfrm>
            <a:off x="762000" y="685800"/>
            <a:ext cx="7543800" cy="4687416"/>
          </a:xfrm>
        </p:spPr>
        <p:txBody>
          <a:bodyPr>
            <a:normAutofit fontScale="55000" lnSpcReduction="20000"/>
          </a:bodyPr>
          <a:lstStyle/>
          <a:p>
            <a:pPr marL="0" indent="0" algn="ctr">
              <a:buNone/>
            </a:pPr>
            <a:r>
              <a:rPr lang="en-GB" sz="3200" b="1" dirty="0" smtClean="0"/>
              <a:t>Our School </a:t>
            </a:r>
            <a:r>
              <a:rPr lang="en-GB" sz="3200" b="1" dirty="0"/>
              <a:t>is</a:t>
            </a:r>
            <a:endParaRPr lang="en-GB" sz="3200" dirty="0"/>
          </a:p>
          <a:p>
            <a:pPr marL="0" indent="0" algn="ctr">
              <a:buNone/>
            </a:pPr>
            <a:r>
              <a:rPr lang="en-GB" sz="3200" b="1" dirty="0"/>
              <a:t>a family of learning at the heart of the community.</a:t>
            </a:r>
            <a:endParaRPr lang="en-GB" sz="3200" dirty="0"/>
          </a:p>
          <a:p>
            <a:pPr marL="0" indent="0" algn="ctr">
              <a:buNone/>
            </a:pPr>
            <a:r>
              <a:rPr lang="en-GB" sz="3200" b="1" dirty="0"/>
              <a:t>It is built on </a:t>
            </a:r>
            <a:r>
              <a:rPr lang="en-GB" sz="3200" b="1" dirty="0" smtClean="0"/>
              <a:t>our Christian </a:t>
            </a:r>
            <a:r>
              <a:rPr lang="en-GB" sz="3200" b="1" dirty="0"/>
              <a:t>Values </a:t>
            </a:r>
            <a:r>
              <a:rPr lang="en-GB" sz="3200" b="1" dirty="0" smtClean="0"/>
              <a:t>of </a:t>
            </a:r>
          </a:p>
          <a:p>
            <a:pPr marL="0" indent="0" algn="ctr">
              <a:buNone/>
            </a:pPr>
            <a:r>
              <a:rPr lang="en-GB" sz="3200" b="1" dirty="0" smtClean="0"/>
              <a:t>friendship, community, joy, peace, trust, endurance and forgiveness that </a:t>
            </a:r>
            <a:r>
              <a:rPr lang="en-GB" sz="3200" b="1" dirty="0"/>
              <a:t>help us:-</a:t>
            </a:r>
            <a:endParaRPr lang="en-GB" sz="3200" dirty="0"/>
          </a:p>
          <a:p>
            <a:pPr marL="0" indent="0" algn="ctr">
              <a:buNone/>
            </a:pPr>
            <a:endParaRPr lang="en-GB" sz="3200" dirty="0"/>
          </a:p>
          <a:p>
            <a:r>
              <a:rPr lang="en-GB" sz="3200" dirty="0"/>
              <a:t>·         </a:t>
            </a:r>
            <a:r>
              <a:rPr lang="en-GB" sz="3200" b="1" dirty="0"/>
              <a:t>Care and share</a:t>
            </a:r>
            <a:endParaRPr lang="en-GB" sz="3200" dirty="0"/>
          </a:p>
          <a:p>
            <a:r>
              <a:rPr lang="en-GB" sz="3200" dirty="0"/>
              <a:t> </a:t>
            </a:r>
          </a:p>
          <a:p>
            <a:r>
              <a:rPr lang="en-GB" sz="3200" dirty="0"/>
              <a:t>·         </a:t>
            </a:r>
            <a:r>
              <a:rPr lang="en-GB" sz="3200" b="1" dirty="0"/>
              <a:t>Create a safe, happy and friendly place</a:t>
            </a:r>
            <a:endParaRPr lang="en-GB" sz="3200" dirty="0"/>
          </a:p>
          <a:p>
            <a:r>
              <a:rPr lang="en-GB" sz="3200" dirty="0"/>
              <a:t> </a:t>
            </a:r>
          </a:p>
          <a:p>
            <a:r>
              <a:rPr lang="en-GB" sz="3200" dirty="0"/>
              <a:t>·         </a:t>
            </a:r>
            <a:r>
              <a:rPr lang="en-GB" sz="3200" b="1" dirty="0"/>
              <a:t>Encourage curiosity and creativity</a:t>
            </a:r>
            <a:endParaRPr lang="en-GB" sz="3200" dirty="0"/>
          </a:p>
          <a:p>
            <a:r>
              <a:rPr lang="en-GB" sz="3200" dirty="0"/>
              <a:t> </a:t>
            </a:r>
          </a:p>
          <a:p>
            <a:r>
              <a:rPr lang="en-GB" sz="3200" dirty="0"/>
              <a:t>·         </a:t>
            </a:r>
            <a:r>
              <a:rPr lang="en-GB" sz="3200" b="1" dirty="0"/>
              <a:t>Nurture children and staff for their journey through life </a:t>
            </a:r>
            <a:endParaRPr lang="en-GB" sz="3200" dirty="0"/>
          </a:p>
          <a:p>
            <a:r>
              <a:rPr lang="en-GB" sz="3200" dirty="0"/>
              <a:t> </a:t>
            </a:r>
          </a:p>
          <a:p>
            <a:r>
              <a:rPr lang="en-GB" sz="3200" dirty="0"/>
              <a:t>·         </a:t>
            </a:r>
            <a:r>
              <a:rPr lang="en-GB" sz="3200" b="1" dirty="0"/>
              <a:t>Develop responsibility and respect</a:t>
            </a:r>
            <a:endParaRPr lang="en-GB" sz="3200" dirty="0"/>
          </a:p>
          <a:p>
            <a:r>
              <a:rPr lang="en-GB" sz="3200" dirty="0"/>
              <a:t> </a:t>
            </a:r>
          </a:p>
          <a:p>
            <a:r>
              <a:rPr lang="en-GB" sz="3200" dirty="0"/>
              <a:t>·         </a:t>
            </a:r>
            <a:r>
              <a:rPr lang="en-GB" sz="3200" b="1" dirty="0"/>
              <a:t>Inspire the very best in all of us</a:t>
            </a:r>
            <a:endParaRPr lang="en-GB" sz="3200" dirty="0"/>
          </a:p>
          <a:p>
            <a:pPr marL="0" indent="0">
              <a:buNone/>
            </a:pPr>
            <a:endParaRPr lang="en-GB" dirty="0"/>
          </a:p>
        </p:txBody>
      </p:sp>
    </p:spTree>
    <p:extLst>
      <p:ext uri="{BB962C8B-B14F-4D97-AF65-F5344CB8AC3E}">
        <p14:creationId xmlns:p14="http://schemas.microsoft.com/office/powerpoint/2010/main" val="20016796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Our Visions for the school </a:t>
            </a:r>
            <a:endParaRPr lang="en-GB" sz="2800" dirty="0"/>
          </a:p>
        </p:txBody>
      </p:sp>
      <p:sp>
        <p:nvSpPr>
          <p:cNvPr id="5" name="TextBox 4"/>
          <p:cNvSpPr txBox="1"/>
          <p:nvPr/>
        </p:nvSpPr>
        <p:spPr>
          <a:xfrm>
            <a:off x="683568" y="692696"/>
            <a:ext cx="7704856" cy="2954655"/>
          </a:xfrm>
          <a:prstGeom prst="rect">
            <a:avLst/>
          </a:prstGeom>
          <a:noFill/>
        </p:spPr>
        <p:txBody>
          <a:bodyPr wrap="square" rtlCol="0">
            <a:spAutoFit/>
          </a:bodyPr>
          <a:lstStyle/>
          <a:p>
            <a:pPr marL="285750" indent="-285750">
              <a:buFont typeface="Arial" panose="020B0604020202020204" pitchFamily="34" charset="0"/>
              <a:buChar char="•"/>
            </a:pPr>
            <a:endParaRPr lang="en-GB" dirty="0"/>
          </a:p>
          <a:p>
            <a:pPr marL="285750" indent="-285750">
              <a:buFont typeface="Arial" panose="020B0604020202020204" pitchFamily="34" charset="0"/>
              <a:buChar char="•"/>
            </a:pPr>
            <a:r>
              <a:rPr lang="en-GB" sz="2800" dirty="0" smtClean="0"/>
              <a:t>That all children are accepted, loved, affirmed and fulfil their academic potential</a:t>
            </a:r>
          </a:p>
          <a:p>
            <a:pPr marL="285750" indent="-285750">
              <a:buFont typeface="Arial" panose="020B0604020202020204" pitchFamily="34" charset="0"/>
              <a:buChar char="•"/>
            </a:pPr>
            <a:r>
              <a:rPr lang="en-GB" sz="2800" dirty="0" smtClean="0"/>
              <a:t>That all children develop skills and enthusiasm as life long learners</a:t>
            </a:r>
          </a:p>
          <a:p>
            <a:pPr marL="285750" indent="-285750">
              <a:buFont typeface="Arial" panose="020B0604020202020204" pitchFamily="34" charset="0"/>
              <a:buChar char="•"/>
            </a:pPr>
            <a:r>
              <a:rPr lang="en-GB" sz="2800" dirty="0" smtClean="0"/>
              <a:t>That all children develop emotional and spiritual resilience through living out our Christian values</a:t>
            </a:r>
            <a:endParaRPr lang="en-GB" sz="2800" dirty="0"/>
          </a:p>
        </p:txBody>
      </p:sp>
    </p:spTree>
    <p:extLst>
      <p:ext uri="{BB962C8B-B14F-4D97-AF65-F5344CB8AC3E}">
        <p14:creationId xmlns:p14="http://schemas.microsoft.com/office/powerpoint/2010/main" val="74678703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What did we learn?</a:t>
            </a:r>
            <a:endParaRPr lang="en-GB" sz="2800" dirty="0"/>
          </a:p>
        </p:txBody>
      </p:sp>
      <p:sp>
        <p:nvSpPr>
          <p:cNvPr id="3" name="Content Placeholder 2"/>
          <p:cNvSpPr>
            <a:spLocks noGrp="1"/>
          </p:cNvSpPr>
          <p:nvPr>
            <p:ph idx="1"/>
          </p:nvPr>
        </p:nvSpPr>
        <p:spPr/>
        <p:txBody>
          <a:bodyPr>
            <a:normAutofit fontScale="55000" lnSpcReduction="20000"/>
          </a:bodyPr>
          <a:lstStyle/>
          <a:p>
            <a:pPr lvl="0"/>
            <a:r>
              <a:rPr lang="en-GB" i="1" dirty="0"/>
              <a:t>That it is difficult to help your children with their work when you were taught to do things in a different way (in maths especially).</a:t>
            </a:r>
            <a:endParaRPr lang="en-GB" dirty="0"/>
          </a:p>
          <a:p>
            <a:pPr lvl="0"/>
            <a:r>
              <a:rPr lang="en-GB" i="1" dirty="0"/>
              <a:t>My children won't pick up a book unless it's required reading for their lesson </a:t>
            </a:r>
            <a:endParaRPr lang="en-GB" dirty="0"/>
          </a:p>
          <a:p>
            <a:pPr lvl="0"/>
            <a:r>
              <a:rPr lang="en-GB" i="1" dirty="0"/>
              <a:t>The children need the school environment to maintain focus and take in what they are being taught.</a:t>
            </a:r>
            <a:endParaRPr lang="en-GB" dirty="0"/>
          </a:p>
          <a:p>
            <a:pPr lvl="0"/>
            <a:r>
              <a:rPr lang="en-GB" i="1" dirty="0"/>
              <a:t>That the children need to mix with their friends and peers for their mental wellbeing.</a:t>
            </a:r>
            <a:endParaRPr lang="en-GB" dirty="0"/>
          </a:p>
          <a:p>
            <a:pPr lvl="0"/>
            <a:r>
              <a:rPr lang="en-GB" i="1" dirty="0"/>
              <a:t>It has been helpful for me to see how maths and methods are being taught first hand</a:t>
            </a:r>
            <a:endParaRPr lang="en-GB" dirty="0"/>
          </a:p>
          <a:p>
            <a:pPr lvl="0"/>
            <a:r>
              <a:rPr lang="en-GB" i="1" dirty="0"/>
              <a:t>At the start it was really hard to know exactly what level to start at and how to breakdown the work </a:t>
            </a:r>
            <a:endParaRPr lang="en-GB" dirty="0"/>
          </a:p>
          <a:p>
            <a:pPr lvl="0"/>
            <a:r>
              <a:rPr lang="en-GB" i="1" dirty="0"/>
              <a:t>Not knowing if we were doing enough was hard </a:t>
            </a:r>
            <a:endParaRPr lang="en-GB" dirty="0"/>
          </a:p>
          <a:p>
            <a:pPr lvl="0"/>
            <a:r>
              <a:rPr lang="en-GB" i="1" dirty="0"/>
              <a:t>I now understand so much more about how my child learns and the things he finds difficult, not just content, but also things like concentration </a:t>
            </a:r>
            <a:r>
              <a:rPr lang="en-GB" i="1" dirty="0" err="1"/>
              <a:t>etc</a:t>
            </a:r>
            <a:r>
              <a:rPr lang="en-GB" i="1" dirty="0"/>
              <a:t> and rewards</a:t>
            </a:r>
            <a:endParaRPr lang="en-GB" dirty="0"/>
          </a:p>
          <a:p>
            <a:pPr lvl="0"/>
            <a:r>
              <a:rPr lang="en-GB" i="1" dirty="0"/>
              <a:t>That teachers are superheroes, and children are more adaptable and resilient than we give them credit for. </a:t>
            </a:r>
            <a:endParaRPr lang="en-GB" dirty="0"/>
          </a:p>
          <a:p>
            <a:pPr lvl="0"/>
            <a:r>
              <a:rPr lang="en-GB" i="1" dirty="0"/>
              <a:t>That it is very hard trying to play the role of teacher as well as of mum.</a:t>
            </a:r>
            <a:endParaRPr lang="en-GB" dirty="0"/>
          </a:p>
          <a:p>
            <a:pPr lvl="0"/>
            <a:r>
              <a:rPr lang="en-GB" i="1" dirty="0"/>
              <a:t>My child’s inability to concentrate and a lack of motivation</a:t>
            </a:r>
            <a:endParaRPr lang="en-GB" dirty="0"/>
          </a:p>
          <a:p>
            <a:pPr lvl="0"/>
            <a:r>
              <a:rPr lang="en-GB" i="1" dirty="0"/>
              <a:t> My child’s love of learning</a:t>
            </a:r>
            <a:endParaRPr lang="en-GB" dirty="0"/>
          </a:p>
          <a:p>
            <a:r>
              <a:rPr lang="en-GB" i="1" dirty="0"/>
              <a:t> </a:t>
            </a:r>
            <a:r>
              <a:rPr lang="en-GB" i="1" dirty="0" smtClean="0"/>
              <a:t>That </a:t>
            </a:r>
            <a:r>
              <a:rPr lang="en-GB" i="1" dirty="0"/>
              <a:t>they cover a lot in school! And that they miss group discussion/team activities</a:t>
            </a:r>
            <a:endParaRPr lang="en-GB" dirty="0"/>
          </a:p>
          <a:p>
            <a:pPr lvl="0"/>
            <a:r>
              <a:rPr lang="en-GB" i="1" dirty="0"/>
              <a:t>That we rely and need our teachers for the inspiration not just the tasks! And just how important their physical presence is. The videos were a good substitute, but we missed the teachers</a:t>
            </a:r>
            <a:endParaRPr lang="en-GB" dirty="0"/>
          </a:p>
          <a:p>
            <a:endParaRPr lang="en-GB" dirty="0"/>
          </a:p>
        </p:txBody>
      </p:sp>
    </p:spTree>
    <p:extLst>
      <p:ext uri="{BB962C8B-B14F-4D97-AF65-F5344CB8AC3E}">
        <p14:creationId xmlns:p14="http://schemas.microsoft.com/office/powerpoint/2010/main" val="5234750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What would parents like to see different?</a:t>
            </a:r>
            <a:endParaRPr lang="en-GB" sz="2800" dirty="0"/>
          </a:p>
        </p:txBody>
      </p:sp>
      <p:sp>
        <p:nvSpPr>
          <p:cNvPr id="3" name="Content Placeholder 2"/>
          <p:cNvSpPr>
            <a:spLocks noGrp="1"/>
          </p:cNvSpPr>
          <p:nvPr>
            <p:ph idx="1"/>
          </p:nvPr>
        </p:nvSpPr>
        <p:spPr/>
        <p:txBody>
          <a:bodyPr>
            <a:normAutofit fontScale="62500" lnSpcReduction="20000"/>
          </a:bodyPr>
          <a:lstStyle/>
          <a:p>
            <a:pPr lvl="0"/>
            <a:r>
              <a:rPr lang="en-GB" i="1" dirty="0"/>
              <a:t>With technology playing an ever increasing part in children's lives, perhaps some additional teaching around limiting screen time, strategies for switching off from it and the importance of technology breaks.</a:t>
            </a:r>
            <a:endParaRPr lang="en-GB" dirty="0"/>
          </a:p>
          <a:p>
            <a:pPr lvl="0" fontAlgn="base"/>
            <a:r>
              <a:rPr lang="en-GB" i="1" dirty="0"/>
              <a:t>Communication between parents and teachers more would be fantastic </a:t>
            </a:r>
            <a:endParaRPr lang="en-GB" dirty="0"/>
          </a:p>
          <a:p>
            <a:pPr lvl="0" fontAlgn="base"/>
            <a:r>
              <a:rPr lang="en-GB" i="1" dirty="0"/>
              <a:t>continue staggered drops/pick ups, no gathering in school yard before or after.</a:t>
            </a:r>
            <a:endParaRPr lang="en-GB" dirty="0"/>
          </a:p>
          <a:p>
            <a:pPr lvl="0" fontAlgn="base"/>
            <a:r>
              <a:rPr lang="en-GB" i="1" dirty="0"/>
              <a:t>hand-washing stations, more cleaning of the school.</a:t>
            </a:r>
            <a:endParaRPr lang="en-GB" dirty="0"/>
          </a:p>
          <a:p>
            <a:pPr lvl="0" fontAlgn="base"/>
            <a:r>
              <a:rPr lang="en-GB" i="1" dirty="0"/>
              <a:t>Lots of the activities that the school have sent us for us to do at home, either the learning activities, or the wider activities such as the sports day challenges are really nice to take on as a family – it would be great to continue doing some of these. </a:t>
            </a:r>
            <a:endParaRPr lang="en-GB" dirty="0"/>
          </a:p>
          <a:p>
            <a:pPr lvl="0"/>
            <a:r>
              <a:rPr lang="en-GB" i="1" dirty="0"/>
              <a:t>I’d like the EYFS and KS1 children in particular to have more forest school and outdoor learning </a:t>
            </a:r>
            <a:endParaRPr lang="en-GB" dirty="0"/>
          </a:p>
          <a:p>
            <a:pPr lvl="0"/>
            <a:r>
              <a:rPr lang="en-GB" i="1" dirty="0"/>
              <a:t>Parents- Continue to give parents and insight into the current </a:t>
            </a:r>
            <a:r>
              <a:rPr lang="en-GB" i="1" dirty="0" err="1"/>
              <a:t>childs</a:t>
            </a:r>
            <a:r>
              <a:rPr lang="en-GB" i="1" dirty="0"/>
              <a:t> learning, this could continue to be on a pre recorded video for the parents maybe twice a term!?</a:t>
            </a:r>
            <a:endParaRPr lang="en-GB" dirty="0"/>
          </a:p>
          <a:p>
            <a:pPr lvl="0"/>
            <a:r>
              <a:rPr lang="en-GB" i="1" dirty="0"/>
              <a:t>I would love to know more abut the specifics of what they cover each week so that we could talk about it more at home  -  the home learning maps/ vague lesson plans would help me to know where he was at and how I could better support (thinking most about phonics and maths) – obviously without creating lots of extra work for the teachers!</a:t>
            </a:r>
            <a:endParaRPr lang="en-GB" dirty="0"/>
          </a:p>
          <a:p>
            <a:endParaRPr lang="en-GB" dirty="0"/>
          </a:p>
        </p:txBody>
      </p:sp>
    </p:spTree>
    <p:extLst>
      <p:ext uri="{BB962C8B-B14F-4D97-AF65-F5344CB8AC3E}">
        <p14:creationId xmlns:p14="http://schemas.microsoft.com/office/powerpoint/2010/main" val="14080357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What next?</a:t>
            </a:r>
            <a:endParaRPr lang="en-GB" sz="2800" dirty="0"/>
          </a:p>
        </p:txBody>
      </p:sp>
      <p:sp>
        <p:nvSpPr>
          <p:cNvPr id="3" name="Content Placeholder 2"/>
          <p:cNvSpPr>
            <a:spLocks noGrp="1"/>
          </p:cNvSpPr>
          <p:nvPr>
            <p:ph idx="1"/>
          </p:nvPr>
        </p:nvSpPr>
        <p:spPr>
          <a:xfrm>
            <a:off x="762000" y="685800"/>
            <a:ext cx="7543800" cy="4687416"/>
          </a:xfrm>
        </p:spPr>
        <p:txBody>
          <a:bodyPr>
            <a:normAutofit lnSpcReduction="10000"/>
          </a:bodyPr>
          <a:lstStyle/>
          <a:p>
            <a:r>
              <a:rPr lang="en-GB" i="1" dirty="0"/>
              <a:t>Think about how we can incorporate more flexibility in terms of children’s learning and interests and also school timings. How can we give our families more family time within school day?</a:t>
            </a:r>
            <a:endParaRPr lang="en-GB" dirty="0"/>
          </a:p>
          <a:p>
            <a:r>
              <a:rPr lang="en-GB" i="1" dirty="0"/>
              <a:t>Think about what more can we do to encourage more engagement with parents – in terms of understanding what their children can do and how their children learn and how that fits into what they are learning</a:t>
            </a:r>
            <a:endParaRPr lang="en-GB" dirty="0"/>
          </a:p>
          <a:p>
            <a:r>
              <a:rPr lang="en-GB" i="1" dirty="0"/>
              <a:t>Think about the importance of socialisation of school</a:t>
            </a:r>
            <a:endParaRPr lang="en-GB" dirty="0"/>
          </a:p>
          <a:p>
            <a:r>
              <a:rPr lang="en-GB" i="1" dirty="0"/>
              <a:t>Think about how we can build on our use of technology </a:t>
            </a:r>
            <a:endParaRPr lang="en-GB" dirty="0"/>
          </a:p>
          <a:p>
            <a:r>
              <a:rPr lang="en-GB" i="1" dirty="0"/>
              <a:t>Think about expectations around outdoor learning in our curriculum</a:t>
            </a:r>
            <a:endParaRPr lang="en-GB" dirty="0"/>
          </a:p>
          <a:p>
            <a:endParaRPr lang="en-GB" dirty="0"/>
          </a:p>
        </p:txBody>
      </p:sp>
    </p:spTree>
    <p:extLst>
      <p:ext uri="{BB962C8B-B14F-4D97-AF65-F5344CB8AC3E}">
        <p14:creationId xmlns:p14="http://schemas.microsoft.com/office/powerpoint/2010/main" val="1001187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Ofsted– What are we doing?</a:t>
            </a:r>
            <a:endParaRPr lang="en-GB" sz="2800" dirty="0"/>
          </a:p>
        </p:txBody>
      </p:sp>
      <p:sp>
        <p:nvSpPr>
          <p:cNvPr id="3" name="Content Placeholder 2"/>
          <p:cNvSpPr>
            <a:spLocks noGrp="1"/>
          </p:cNvSpPr>
          <p:nvPr>
            <p:ph idx="1"/>
          </p:nvPr>
        </p:nvSpPr>
        <p:spPr>
          <a:xfrm>
            <a:off x="762000" y="685800"/>
            <a:ext cx="7543800" cy="4975448"/>
          </a:xfrm>
        </p:spPr>
        <p:txBody>
          <a:bodyPr>
            <a:normAutofit fontScale="25000" lnSpcReduction="20000"/>
          </a:bodyPr>
          <a:lstStyle/>
          <a:p>
            <a:pPr marL="0" indent="0">
              <a:buNone/>
            </a:pPr>
            <a:endParaRPr lang="en-GB" sz="7400" dirty="0" smtClean="0"/>
          </a:p>
          <a:p>
            <a:r>
              <a:rPr lang="en-GB" sz="7400" dirty="0" smtClean="0"/>
              <a:t>by </a:t>
            </a:r>
            <a:r>
              <a:rPr lang="en-GB" sz="7400" dirty="0"/>
              <a:t>further developing teaching and learning, pupils’ progress in mathematics continues to accelerate </a:t>
            </a:r>
            <a:endParaRPr lang="en-GB" sz="7400" dirty="0" smtClean="0"/>
          </a:p>
          <a:p>
            <a:pPr lvl="1"/>
            <a:r>
              <a:rPr lang="en-GB" sz="7200" dirty="0" smtClean="0">
                <a:solidFill>
                  <a:srgbClr val="FF0000"/>
                </a:solidFill>
              </a:rPr>
              <a:t>Maths is an area that has been highlighted as a weakness through this pandemic mainly around times tables, maths vocabulary, reasoning. </a:t>
            </a:r>
          </a:p>
          <a:p>
            <a:pPr lvl="1"/>
            <a:r>
              <a:rPr lang="en-GB" sz="7200" dirty="0" smtClean="0">
                <a:solidFill>
                  <a:srgbClr val="FF0000"/>
                </a:solidFill>
              </a:rPr>
              <a:t>More opportunities for children to develop their reasoning skills. Children are expected to complete some examples of their learning but after 10 minutes of each maths lesson, they assess where they are and either consolidate their learning or move their learning on. </a:t>
            </a:r>
          </a:p>
          <a:p>
            <a:pPr lvl="1"/>
            <a:r>
              <a:rPr lang="en-GB" sz="7200" dirty="0" smtClean="0">
                <a:solidFill>
                  <a:srgbClr val="FF0000"/>
                </a:solidFill>
              </a:rPr>
              <a:t>Resources put in to support the children who are vulnerable to achieve ARE using Catch up funding and maths intervention purchased</a:t>
            </a:r>
          </a:p>
          <a:p>
            <a:pPr lvl="1"/>
            <a:r>
              <a:rPr lang="en-GB" sz="7200" dirty="0" smtClean="0">
                <a:solidFill>
                  <a:srgbClr val="FF0000"/>
                </a:solidFill>
              </a:rPr>
              <a:t>Teachers have been trained in extending children’s learning in maths</a:t>
            </a:r>
          </a:p>
          <a:p>
            <a:pPr lvl="1"/>
            <a:r>
              <a:rPr lang="en-GB" sz="7200" dirty="0" smtClean="0">
                <a:solidFill>
                  <a:srgbClr val="FF0000"/>
                </a:solidFill>
              </a:rPr>
              <a:t>Focus for this year will be on times tables – particularly bearing in mind that from 2021 children in year 4 will be formally assessed on times tables</a:t>
            </a:r>
          </a:p>
          <a:p>
            <a:pPr lvl="1"/>
            <a:endParaRPr lang="en-GB" sz="2900" dirty="0" smtClean="0">
              <a:solidFill>
                <a:srgbClr val="FF0000"/>
              </a:solidFill>
            </a:endParaRPr>
          </a:p>
          <a:p>
            <a:pPr lvl="1"/>
            <a:endParaRPr lang="en-GB" sz="2900" dirty="0">
              <a:solidFill>
                <a:srgbClr val="FF0000"/>
              </a:solidFill>
            </a:endParaRPr>
          </a:p>
          <a:p>
            <a:pPr lvl="1"/>
            <a:endParaRPr lang="en-GB" sz="2900" dirty="0" smtClean="0">
              <a:solidFill>
                <a:srgbClr val="FF0000"/>
              </a:solidFill>
            </a:endParaRPr>
          </a:p>
          <a:p>
            <a:pPr lvl="1"/>
            <a:endParaRPr lang="en-GB" sz="2900" dirty="0">
              <a:solidFill>
                <a:srgbClr val="FF0000"/>
              </a:solidFill>
            </a:endParaRPr>
          </a:p>
          <a:p>
            <a:pPr lvl="1"/>
            <a:endParaRPr lang="en-GB" sz="2900" dirty="0" smtClean="0">
              <a:solidFill>
                <a:srgbClr val="FF0000"/>
              </a:solidFill>
            </a:endParaRPr>
          </a:p>
          <a:p>
            <a:pPr marL="0" indent="0">
              <a:buNone/>
            </a:pPr>
            <a:endParaRPr lang="en-GB" dirty="0"/>
          </a:p>
        </p:txBody>
      </p:sp>
    </p:spTree>
    <p:extLst>
      <p:ext uri="{BB962C8B-B14F-4D97-AF65-F5344CB8AC3E}">
        <p14:creationId xmlns:p14="http://schemas.microsoft.com/office/powerpoint/2010/main" val="32784397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Ofsted – what are we doing?</a:t>
            </a:r>
            <a:endParaRPr lang="en-GB" sz="2800" dirty="0"/>
          </a:p>
        </p:txBody>
      </p:sp>
      <p:sp>
        <p:nvSpPr>
          <p:cNvPr id="3" name="Content Placeholder 2"/>
          <p:cNvSpPr>
            <a:spLocks noGrp="1"/>
          </p:cNvSpPr>
          <p:nvPr>
            <p:ph idx="1"/>
          </p:nvPr>
        </p:nvSpPr>
        <p:spPr/>
        <p:txBody>
          <a:bodyPr>
            <a:normAutofit fontScale="25000" lnSpcReduction="20000"/>
          </a:bodyPr>
          <a:lstStyle/>
          <a:p>
            <a:endParaRPr lang="en-GB" sz="9600" dirty="0" smtClean="0"/>
          </a:p>
          <a:p>
            <a:endParaRPr lang="en-GB" sz="9600" dirty="0"/>
          </a:p>
          <a:p>
            <a:endParaRPr lang="en-GB" sz="7200" dirty="0" smtClean="0"/>
          </a:p>
          <a:p>
            <a:r>
              <a:rPr lang="en-GB" sz="7200" dirty="0" smtClean="0"/>
              <a:t>every </a:t>
            </a:r>
            <a:r>
              <a:rPr lang="en-GB" sz="7200" dirty="0"/>
              <a:t>opportunity is taken to enhance pupils’ cultural development and ensure that pupils are ready for of life in modern Britain. </a:t>
            </a:r>
          </a:p>
          <a:p>
            <a:pPr lvl="1"/>
            <a:r>
              <a:rPr lang="en-GB" sz="7200" dirty="0">
                <a:solidFill>
                  <a:srgbClr val="FF0000"/>
                </a:solidFill>
              </a:rPr>
              <a:t>Enhance our ICT facilities </a:t>
            </a:r>
            <a:r>
              <a:rPr lang="en-GB" sz="7200" dirty="0" smtClean="0">
                <a:solidFill>
                  <a:srgbClr val="FF0000"/>
                </a:solidFill>
              </a:rPr>
              <a:t>– 2 class sets of </a:t>
            </a:r>
            <a:r>
              <a:rPr lang="en-GB" sz="7200" dirty="0" err="1" smtClean="0">
                <a:solidFill>
                  <a:srgbClr val="FF0000"/>
                </a:solidFill>
              </a:rPr>
              <a:t>ipads</a:t>
            </a:r>
            <a:r>
              <a:rPr lang="en-GB" sz="7200" dirty="0" smtClean="0">
                <a:solidFill>
                  <a:srgbClr val="FF0000"/>
                </a:solidFill>
              </a:rPr>
              <a:t> purchased, interactive whiteboards installed in every classroom, moving to dojo to inform parents</a:t>
            </a:r>
            <a:endParaRPr lang="en-GB" sz="7200" dirty="0">
              <a:solidFill>
                <a:srgbClr val="FF0000"/>
              </a:solidFill>
            </a:endParaRPr>
          </a:p>
          <a:p>
            <a:pPr lvl="1"/>
            <a:r>
              <a:rPr lang="en-GB" sz="7200" dirty="0">
                <a:solidFill>
                  <a:srgbClr val="FF0000"/>
                </a:solidFill>
              </a:rPr>
              <a:t>Ensure that children have an understanding of global </a:t>
            </a:r>
            <a:r>
              <a:rPr lang="en-GB" sz="7200" dirty="0" smtClean="0">
                <a:solidFill>
                  <a:srgbClr val="FF0000"/>
                </a:solidFill>
              </a:rPr>
              <a:t>issues – chances to debate in class. Resources purchased to enable class debates on a weekly basis. </a:t>
            </a:r>
            <a:endParaRPr lang="en-GB" sz="7200" dirty="0">
              <a:solidFill>
                <a:srgbClr val="FF0000"/>
              </a:solidFill>
            </a:endParaRPr>
          </a:p>
          <a:p>
            <a:pPr lvl="1"/>
            <a:r>
              <a:rPr lang="en-GB" sz="7200" dirty="0" smtClean="0">
                <a:solidFill>
                  <a:srgbClr val="FF0000"/>
                </a:solidFill>
              </a:rPr>
              <a:t>Continue to develop </a:t>
            </a:r>
            <a:r>
              <a:rPr lang="en-GB" sz="7200" dirty="0">
                <a:solidFill>
                  <a:srgbClr val="FF0000"/>
                </a:solidFill>
              </a:rPr>
              <a:t>links with the wider </a:t>
            </a:r>
            <a:r>
              <a:rPr lang="en-GB" sz="7200" dirty="0" smtClean="0">
                <a:solidFill>
                  <a:srgbClr val="FF0000"/>
                </a:solidFill>
              </a:rPr>
              <a:t>community – </a:t>
            </a:r>
            <a:r>
              <a:rPr lang="en-GB" sz="7200" dirty="0" err="1" smtClean="0">
                <a:solidFill>
                  <a:srgbClr val="FF0000"/>
                </a:solidFill>
              </a:rPr>
              <a:t>Rotakids</a:t>
            </a:r>
            <a:r>
              <a:rPr lang="en-GB" sz="7200" dirty="0" smtClean="0">
                <a:solidFill>
                  <a:srgbClr val="FF0000"/>
                </a:solidFill>
              </a:rPr>
              <a:t> worked really well within the community before March. Links with Elizabeth House and Harwood House</a:t>
            </a:r>
            <a:r>
              <a:rPr lang="en-GB" sz="7200" dirty="0">
                <a:solidFill>
                  <a:srgbClr val="FF0000"/>
                </a:solidFill>
              </a:rPr>
              <a:t> </a:t>
            </a:r>
            <a:r>
              <a:rPr lang="en-GB" sz="7200" dirty="0" smtClean="0">
                <a:solidFill>
                  <a:srgbClr val="FF0000"/>
                </a:solidFill>
              </a:rPr>
              <a:t>prior to the pandemic</a:t>
            </a:r>
          </a:p>
          <a:p>
            <a:pPr lvl="1"/>
            <a:r>
              <a:rPr lang="en-GB" sz="7200" dirty="0" smtClean="0">
                <a:solidFill>
                  <a:srgbClr val="FF0000"/>
                </a:solidFill>
              </a:rPr>
              <a:t>Continue to develop work  with church – introduce role of chaplaincy</a:t>
            </a:r>
            <a:endParaRPr lang="en-GB" sz="7200" dirty="0">
              <a:solidFill>
                <a:srgbClr val="FF0000"/>
              </a:solidFill>
            </a:endParaRPr>
          </a:p>
          <a:p>
            <a:pPr lvl="1"/>
            <a:r>
              <a:rPr lang="en-GB" sz="7200" dirty="0" smtClean="0">
                <a:solidFill>
                  <a:srgbClr val="FF0000"/>
                </a:solidFill>
              </a:rPr>
              <a:t>Continue to develop </a:t>
            </a:r>
            <a:r>
              <a:rPr lang="en-GB" sz="7200" dirty="0">
                <a:solidFill>
                  <a:srgbClr val="FF0000"/>
                </a:solidFill>
              </a:rPr>
              <a:t>links with </a:t>
            </a:r>
            <a:r>
              <a:rPr lang="en-GB" sz="7200" dirty="0" err="1" smtClean="0">
                <a:solidFill>
                  <a:srgbClr val="FF0000"/>
                </a:solidFill>
              </a:rPr>
              <a:t>Iybas</a:t>
            </a:r>
            <a:r>
              <a:rPr lang="en-GB" sz="7200" dirty="0" smtClean="0">
                <a:solidFill>
                  <a:srgbClr val="FF0000"/>
                </a:solidFill>
              </a:rPr>
              <a:t> school </a:t>
            </a:r>
            <a:r>
              <a:rPr lang="en-GB" sz="7200" dirty="0">
                <a:solidFill>
                  <a:srgbClr val="FF0000"/>
                </a:solidFill>
              </a:rPr>
              <a:t>in Sierra </a:t>
            </a:r>
            <a:r>
              <a:rPr lang="en-GB" sz="7200" dirty="0" smtClean="0">
                <a:solidFill>
                  <a:srgbClr val="FF0000"/>
                </a:solidFill>
              </a:rPr>
              <a:t>Leone –RE plan focuses on introducing children to a wide variety of religions and places of worship.</a:t>
            </a:r>
          </a:p>
          <a:p>
            <a:pPr lvl="1"/>
            <a:r>
              <a:rPr lang="en-GB" sz="7200" dirty="0" smtClean="0">
                <a:solidFill>
                  <a:srgbClr val="FF0000"/>
                </a:solidFill>
              </a:rPr>
              <a:t>Black History Month celebrated this year – with each class focussing on a historical figure in black history. </a:t>
            </a:r>
            <a:endParaRPr lang="en-GB" sz="7200" dirty="0">
              <a:solidFill>
                <a:srgbClr val="FF0000"/>
              </a:solidFill>
            </a:endParaRPr>
          </a:p>
          <a:p>
            <a:pPr lvl="1"/>
            <a:endParaRPr lang="en-GB" sz="2900" dirty="0">
              <a:solidFill>
                <a:srgbClr val="FF0000"/>
              </a:solidFill>
            </a:endParaRPr>
          </a:p>
          <a:p>
            <a:pPr marL="0" indent="0">
              <a:buNone/>
            </a:pPr>
            <a:r>
              <a:rPr lang="en-GB" dirty="0"/>
              <a:t>	</a:t>
            </a:r>
          </a:p>
          <a:p>
            <a:endParaRPr lang="en-GB" dirty="0"/>
          </a:p>
          <a:p>
            <a:endParaRPr lang="en-GB" dirty="0"/>
          </a:p>
          <a:p>
            <a:endParaRPr lang="en-GB" dirty="0"/>
          </a:p>
        </p:txBody>
      </p:sp>
    </p:spTree>
    <p:extLst>
      <p:ext uri="{BB962C8B-B14F-4D97-AF65-F5344CB8AC3E}">
        <p14:creationId xmlns:p14="http://schemas.microsoft.com/office/powerpoint/2010/main" val="96382023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SIAMS– </a:t>
            </a:r>
            <a:r>
              <a:rPr lang="en-GB" sz="2800" dirty="0"/>
              <a:t>What are we doing?</a:t>
            </a:r>
          </a:p>
        </p:txBody>
      </p:sp>
      <p:sp>
        <p:nvSpPr>
          <p:cNvPr id="3" name="Content Placeholder 2"/>
          <p:cNvSpPr>
            <a:spLocks noGrp="1"/>
          </p:cNvSpPr>
          <p:nvPr>
            <p:ph idx="1"/>
          </p:nvPr>
        </p:nvSpPr>
        <p:spPr/>
        <p:txBody>
          <a:bodyPr>
            <a:normAutofit fontScale="62500" lnSpcReduction="20000"/>
          </a:bodyPr>
          <a:lstStyle/>
          <a:p>
            <a:pPr marL="0" indent="0">
              <a:buNone/>
            </a:pPr>
            <a:endParaRPr lang="en-GB" dirty="0"/>
          </a:p>
          <a:p>
            <a:r>
              <a:rPr lang="en-GB" dirty="0"/>
              <a:t>As part of the planned professional development in support of religious education (RE), leaders should ensure that the teaching of reflective work is as demanding as the challenge pupils enjoy in developing their understanding of religions and religious concepts. </a:t>
            </a:r>
            <a:endParaRPr lang="en-GB" dirty="0" smtClean="0"/>
          </a:p>
          <a:p>
            <a:r>
              <a:rPr lang="en-GB" dirty="0" smtClean="0">
                <a:solidFill>
                  <a:srgbClr val="FF0000"/>
                </a:solidFill>
              </a:rPr>
              <a:t>More reflections were evident in books about what children feel as a result of what they had learned in their RE lessons – how this impacts on their own lives. </a:t>
            </a:r>
            <a:endParaRPr lang="en-GB" dirty="0">
              <a:solidFill>
                <a:srgbClr val="FF0000"/>
              </a:solidFill>
            </a:endParaRPr>
          </a:p>
          <a:p>
            <a:r>
              <a:rPr lang="en-GB" dirty="0"/>
              <a:t>• Ensure the school’s Christian foundation and values are clearly reflected on the website and in relevant policies and documentation so that these match the school’s good practice and Christian focus. </a:t>
            </a:r>
            <a:endParaRPr lang="en-GB" dirty="0" smtClean="0"/>
          </a:p>
          <a:p>
            <a:r>
              <a:rPr lang="en-GB" dirty="0" smtClean="0">
                <a:solidFill>
                  <a:srgbClr val="FF0000"/>
                </a:solidFill>
              </a:rPr>
              <a:t>Our values are clear on our website.</a:t>
            </a:r>
          </a:p>
          <a:p>
            <a:r>
              <a:rPr lang="en-GB" dirty="0" smtClean="0">
                <a:solidFill>
                  <a:srgbClr val="FF0000"/>
                </a:solidFill>
              </a:rPr>
              <a:t>Our bible verse that is used in our assemblies is displayed on our website</a:t>
            </a:r>
          </a:p>
          <a:p>
            <a:r>
              <a:rPr lang="en-GB" dirty="0" smtClean="0">
                <a:solidFill>
                  <a:srgbClr val="FF0000"/>
                </a:solidFill>
              </a:rPr>
              <a:t>All school policies refer to our Christian values</a:t>
            </a:r>
          </a:p>
          <a:p>
            <a:r>
              <a:rPr lang="en-GB" dirty="0" smtClean="0">
                <a:solidFill>
                  <a:srgbClr val="FF0000"/>
                </a:solidFill>
              </a:rPr>
              <a:t>The </a:t>
            </a:r>
            <a:r>
              <a:rPr lang="en-GB" dirty="0" err="1" smtClean="0">
                <a:solidFill>
                  <a:srgbClr val="FF0000"/>
                </a:solidFill>
              </a:rPr>
              <a:t>dioscese</a:t>
            </a:r>
            <a:r>
              <a:rPr lang="en-GB" dirty="0" smtClean="0">
                <a:solidFill>
                  <a:srgbClr val="FF0000"/>
                </a:solidFill>
              </a:rPr>
              <a:t> has verified that our values are evident in our curriculum and our behaviour.</a:t>
            </a:r>
            <a:endParaRPr lang="en-GB" dirty="0">
              <a:solidFill>
                <a:srgbClr val="FF0000"/>
              </a:solidFill>
            </a:endParaRPr>
          </a:p>
          <a:p>
            <a:r>
              <a:rPr lang="en-GB" dirty="0"/>
              <a:t>• Building on existing good practice, provide opportunities for pupils to evaluate and contribute to the planning of collective worship to further enhance Christian distinctiveness. </a:t>
            </a:r>
            <a:endParaRPr lang="en-GB" dirty="0" smtClean="0"/>
          </a:p>
          <a:p>
            <a:r>
              <a:rPr lang="en-GB" dirty="0" smtClean="0">
                <a:solidFill>
                  <a:srgbClr val="FF0000"/>
                </a:solidFill>
              </a:rPr>
              <a:t>Pupils 4 Praise children have led our assemblies</a:t>
            </a:r>
          </a:p>
          <a:p>
            <a:r>
              <a:rPr lang="en-GB" dirty="0" smtClean="0">
                <a:solidFill>
                  <a:srgbClr val="FF0000"/>
                </a:solidFill>
              </a:rPr>
              <a:t>Pupils 4 Praise will be involved in the role of a chaplain at school</a:t>
            </a:r>
          </a:p>
        </p:txBody>
      </p:sp>
    </p:spTree>
    <p:extLst>
      <p:ext uri="{BB962C8B-B14F-4D97-AF65-F5344CB8AC3E}">
        <p14:creationId xmlns:p14="http://schemas.microsoft.com/office/powerpoint/2010/main" val="41525546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Curriculum update</a:t>
            </a:r>
            <a:endParaRPr lang="en-GB" sz="2800" dirty="0"/>
          </a:p>
        </p:txBody>
      </p:sp>
      <p:sp>
        <p:nvSpPr>
          <p:cNvPr id="3" name="Content Placeholder 2"/>
          <p:cNvSpPr>
            <a:spLocks noGrp="1"/>
          </p:cNvSpPr>
          <p:nvPr>
            <p:ph idx="1"/>
          </p:nvPr>
        </p:nvSpPr>
        <p:spPr>
          <a:xfrm>
            <a:off x="762000" y="685800"/>
            <a:ext cx="7543800" cy="5191472"/>
          </a:xfrm>
        </p:spPr>
        <p:txBody>
          <a:bodyPr>
            <a:normAutofit fontScale="40000" lnSpcReduction="20000"/>
          </a:bodyPr>
          <a:lstStyle/>
          <a:p>
            <a:pPr marL="0" indent="0">
              <a:buNone/>
            </a:pPr>
            <a:endParaRPr lang="en-GB" dirty="0" smtClean="0">
              <a:solidFill>
                <a:srgbClr val="FF0000"/>
              </a:solidFill>
            </a:endParaRPr>
          </a:p>
          <a:p>
            <a:pPr marL="0" indent="0">
              <a:buNone/>
            </a:pPr>
            <a:endParaRPr lang="en-GB" dirty="0">
              <a:solidFill>
                <a:srgbClr val="FF0000"/>
              </a:solidFill>
            </a:endParaRPr>
          </a:p>
          <a:p>
            <a:pPr marL="0" indent="0">
              <a:buNone/>
            </a:pPr>
            <a:r>
              <a:rPr lang="en-GB" sz="2900" dirty="0" smtClean="0">
                <a:solidFill>
                  <a:schemeClr val="tx1"/>
                </a:solidFill>
              </a:rPr>
              <a:t>Cornerstones will continue to drive our creative curriculum. Children have the chance to learn geography, history, science, music, art and writing through our topic work</a:t>
            </a:r>
          </a:p>
          <a:p>
            <a:pPr marL="0" indent="0">
              <a:buNone/>
            </a:pPr>
            <a:r>
              <a:rPr lang="en-GB" sz="2900" dirty="0" smtClean="0">
                <a:solidFill>
                  <a:srgbClr val="FF0000"/>
                </a:solidFill>
              </a:rPr>
              <a:t>Literacy </a:t>
            </a:r>
            <a:r>
              <a:rPr lang="en-GB" sz="2900" dirty="0" smtClean="0">
                <a:solidFill>
                  <a:schemeClr val="tx1"/>
                </a:solidFill>
              </a:rPr>
              <a:t>– continue to provide many opportunities outside of the classroom for the children to write with a focus on spelling, punctuation and grammar with audience and purpose at the heart of writing. We are currently looking into a new  spelling programme</a:t>
            </a:r>
          </a:p>
          <a:p>
            <a:pPr marL="0" indent="0">
              <a:buNone/>
            </a:pPr>
            <a:r>
              <a:rPr lang="en-GB" sz="2900" dirty="0" smtClean="0">
                <a:solidFill>
                  <a:srgbClr val="FF0000"/>
                </a:solidFill>
              </a:rPr>
              <a:t>Maths – </a:t>
            </a:r>
            <a:r>
              <a:rPr lang="en-GB" sz="2900" dirty="0" smtClean="0">
                <a:solidFill>
                  <a:schemeClr val="tx1"/>
                </a:solidFill>
              </a:rPr>
              <a:t>Catch up funding, new intervention programme</a:t>
            </a:r>
            <a:endParaRPr lang="en-GB" sz="2900" dirty="0" smtClean="0">
              <a:solidFill>
                <a:srgbClr val="FF0000"/>
              </a:solidFill>
            </a:endParaRPr>
          </a:p>
          <a:p>
            <a:pPr marL="0" indent="0">
              <a:buNone/>
            </a:pPr>
            <a:r>
              <a:rPr lang="en-GB" sz="2900" dirty="0" smtClean="0">
                <a:solidFill>
                  <a:srgbClr val="FF0000"/>
                </a:solidFill>
              </a:rPr>
              <a:t>PE </a:t>
            </a:r>
            <a:r>
              <a:rPr lang="en-GB" sz="2900" dirty="0" smtClean="0">
                <a:solidFill>
                  <a:schemeClr val="tx1"/>
                </a:solidFill>
              </a:rPr>
              <a:t>- with government focus on child obesity, physical education is high on our agenda. </a:t>
            </a:r>
          </a:p>
          <a:p>
            <a:pPr marL="0" indent="0">
              <a:buNone/>
            </a:pPr>
            <a:r>
              <a:rPr lang="en-GB" sz="2900" dirty="0" smtClean="0">
                <a:solidFill>
                  <a:schemeClr val="tx1"/>
                </a:solidFill>
              </a:rPr>
              <a:t>Running track complete – children will run for 10 minutes on the days when they don’t have PE lesson ; children taking part in Virtual School Games ; Dan the Skipping Man booked for Spring term. We have been awarded the Gold </a:t>
            </a:r>
            <a:r>
              <a:rPr lang="en-GB" sz="2900" dirty="0" err="1" smtClean="0">
                <a:solidFill>
                  <a:schemeClr val="tx1"/>
                </a:solidFill>
              </a:rPr>
              <a:t>Sportsmark</a:t>
            </a:r>
            <a:r>
              <a:rPr lang="en-GB" sz="2900" dirty="0" smtClean="0">
                <a:solidFill>
                  <a:schemeClr val="tx1"/>
                </a:solidFill>
              </a:rPr>
              <a:t>.</a:t>
            </a:r>
          </a:p>
          <a:p>
            <a:pPr marL="0" indent="0">
              <a:buNone/>
            </a:pPr>
            <a:r>
              <a:rPr lang="en-GB" sz="2900" dirty="0" smtClean="0">
                <a:solidFill>
                  <a:srgbClr val="FF0000"/>
                </a:solidFill>
              </a:rPr>
              <a:t>Science Week - </a:t>
            </a:r>
            <a:r>
              <a:rPr lang="en-GB" sz="2900" dirty="0" smtClean="0">
                <a:solidFill>
                  <a:schemeClr val="tx1"/>
                </a:solidFill>
              </a:rPr>
              <a:t>Spring term </a:t>
            </a:r>
          </a:p>
          <a:p>
            <a:pPr marL="0" indent="0">
              <a:buNone/>
            </a:pPr>
            <a:r>
              <a:rPr lang="en-GB" sz="2900" dirty="0" smtClean="0">
                <a:solidFill>
                  <a:srgbClr val="FF0000"/>
                </a:solidFill>
              </a:rPr>
              <a:t>Computing</a:t>
            </a:r>
            <a:r>
              <a:rPr lang="en-GB" sz="2900" dirty="0" smtClean="0">
                <a:solidFill>
                  <a:schemeClr val="tx1"/>
                </a:solidFill>
              </a:rPr>
              <a:t> –e-safety continues to be a focus ; parent information session planned for Spring term.</a:t>
            </a:r>
          </a:p>
          <a:p>
            <a:pPr marL="0" indent="0">
              <a:buNone/>
            </a:pPr>
            <a:r>
              <a:rPr lang="en-GB" sz="2900" dirty="0" smtClean="0">
                <a:solidFill>
                  <a:srgbClr val="FF0000"/>
                </a:solidFill>
              </a:rPr>
              <a:t>Music – </a:t>
            </a:r>
            <a:r>
              <a:rPr lang="en-GB" sz="2900" dirty="0" smtClean="0">
                <a:solidFill>
                  <a:schemeClr val="tx1"/>
                </a:solidFill>
              </a:rPr>
              <a:t>some peripatetic teachers have returned this term with more planned to start after Christmas -. All children will learn percussion, recorders and </a:t>
            </a:r>
            <a:r>
              <a:rPr lang="en-GB" sz="2900" dirty="0" err="1" smtClean="0">
                <a:solidFill>
                  <a:schemeClr val="tx1"/>
                </a:solidFill>
              </a:rPr>
              <a:t>ukelele</a:t>
            </a:r>
            <a:r>
              <a:rPr lang="en-GB" sz="2900" dirty="0" smtClean="0">
                <a:solidFill>
                  <a:schemeClr val="tx1"/>
                </a:solidFill>
              </a:rPr>
              <a:t> within the curriculum before leaving </a:t>
            </a:r>
            <a:r>
              <a:rPr lang="en-GB" sz="2900" dirty="0" err="1" smtClean="0">
                <a:solidFill>
                  <a:schemeClr val="tx1"/>
                </a:solidFill>
              </a:rPr>
              <a:t>Cookham</a:t>
            </a:r>
            <a:r>
              <a:rPr lang="en-GB" sz="2900" dirty="0" smtClean="0">
                <a:solidFill>
                  <a:schemeClr val="tx1"/>
                </a:solidFill>
              </a:rPr>
              <a:t> Dean. Rocksteady and choir to start in Spring term (fingers crossed)</a:t>
            </a:r>
          </a:p>
          <a:p>
            <a:pPr marL="0" indent="0">
              <a:buNone/>
            </a:pPr>
            <a:r>
              <a:rPr lang="en-GB" sz="2900" dirty="0" smtClean="0">
                <a:solidFill>
                  <a:srgbClr val="FF0000"/>
                </a:solidFill>
              </a:rPr>
              <a:t>PSHE - </a:t>
            </a:r>
            <a:r>
              <a:rPr lang="en-GB" sz="2900" dirty="0" smtClean="0">
                <a:solidFill>
                  <a:schemeClr val="tx1"/>
                </a:solidFill>
              </a:rPr>
              <a:t>Compulsory relationships and health education from Summer 2021. School follow Jigsaw scheme of work  which follows the </a:t>
            </a:r>
            <a:r>
              <a:rPr lang="en-GB" sz="2900" dirty="0" err="1" smtClean="0">
                <a:solidFill>
                  <a:schemeClr val="tx1"/>
                </a:solidFill>
              </a:rPr>
              <a:t>DfE</a:t>
            </a:r>
            <a:r>
              <a:rPr lang="en-GB" sz="2900" dirty="0" smtClean="0">
                <a:solidFill>
                  <a:schemeClr val="tx1"/>
                </a:solidFill>
              </a:rPr>
              <a:t> guidance</a:t>
            </a:r>
          </a:p>
          <a:p>
            <a:pPr marL="0" indent="0">
              <a:buNone/>
            </a:pPr>
            <a:r>
              <a:rPr lang="en-GB" sz="2900" dirty="0"/>
              <a:t>Relationships Education </a:t>
            </a:r>
            <a:r>
              <a:rPr lang="en-GB" sz="2900" dirty="0" smtClean="0"/>
              <a:t>                                          Health </a:t>
            </a:r>
            <a:r>
              <a:rPr lang="en-GB" sz="2900" dirty="0"/>
              <a:t>Education </a:t>
            </a:r>
            <a:endParaRPr lang="en-GB" sz="2900" dirty="0" smtClean="0"/>
          </a:p>
          <a:p>
            <a:pPr marL="0" indent="0">
              <a:buNone/>
            </a:pPr>
            <a:r>
              <a:rPr lang="en-GB" sz="2900" dirty="0" smtClean="0"/>
              <a:t>Families </a:t>
            </a:r>
            <a:r>
              <a:rPr lang="en-GB" sz="2900" dirty="0"/>
              <a:t>and people who care for me </a:t>
            </a:r>
            <a:r>
              <a:rPr lang="en-GB" sz="2900" dirty="0" smtClean="0"/>
              <a:t>                      Mental </a:t>
            </a:r>
            <a:r>
              <a:rPr lang="en-GB" sz="2900" dirty="0"/>
              <a:t>wellbeing </a:t>
            </a:r>
          </a:p>
          <a:p>
            <a:pPr marL="0" indent="0">
              <a:buNone/>
            </a:pPr>
            <a:r>
              <a:rPr lang="en-GB" sz="2900" dirty="0" smtClean="0"/>
              <a:t>Caring </a:t>
            </a:r>
            <a:r>
              <a:rPr lang="en-GB" sz="2900" dirty="0"/>
              <a:t>Friendships </a:t>
            </a:r>
            <a:r>
              <a:rPr lang="en-GB" sz="2900" dirty="0" smtClean="0"/>
              <a:t>                                                   Internet </a:t>
            </a:r>
            <a:r>
              <a:rPr lang="en-GB" sz="2900" dirty="0"/>
              <a:t>safety and harms </a:t>
            </a:r>
          </a:p>
          <a:p>
            <a:pPr marL="0" indent="0">
              <a:buNone/>
            </a:pPr>
            <a:r>
              <a:rPr lang="en-GB" sz="2900" dirty="0" smtClean="0"/>
              <a:t>Respectful </a:t>
            </a:r>
            <a:r>
              <a:rPr lang="en-GB" sz="2900" dirty="0"/>
              <a:t>Relationships </a:t>
            </a:r>
            <a:r>
              <a:rPr lang="en-GB" sz="2900" dirty="0" smtClean="0"/>
              <a:t>                                          Physical </a:t>
            </a:r>
            <a:r>
              <a:rPr lang="en-GB" sz="2900" dirty="0"/>
              <a:t>health and fitness </a:t>
            </a:r>
            <a:endParaRPr lang="en-GB" sz="2900" dirty="0" smtClean="0"/>
          </a:p>
          <a:p>
            <a:pPr marL="0" indent="0">
              <a:buNone/>
            </a:pPr>
            <a:r>
              <a:rPr lang="en-GB" sz="2900" dirty="0" smtClean="0"/>
              <a:t>Online </a:t>
            </a:r>
            <a:r>
              <a:rPr lang="en-GB" sz="2900" dirty="0"/>
              <a:t>Relationships </a:t>
            </a:r>
            <a:r>
              <a:rPr lang="en-GB" sz="2900" dirty="0" smtClean="0"/>
              <a:t>                                                Healthy </a:t>
            </a:r>
            <a:r>
              <a:rPr lang="en-GB" sz="2900" dirty="0"/>
              <a:t>Eating Being safe Drugs, alcohol and tobacco </a:t>
            </a:r>
            <a:r>
              <a:rPr lang="en-GB" sz="2900" dirty="0" smtClean="0"/>
              <a:t>                     				          Health </a:t>
            </a:r>
            <a:r>
              <a:rPr lang="en-GB" sz="2900" dirty="0"/>
              <a:t>and prevention </a:t>
            </a:r>
            <a:endParaRPr lang="en-GB" sz="2900" dirty="0" smtClean="0"/>
          </a:p>
          <a:p>
            <a:pPr marL="0" indent="0">
              <a:buNone/>
            </a:pPr>
            <a:r>
              <a:rPr lang="en-GB" sz="2900" dirty="0"/>
              <a:t>	</a:t>
            </a:r>
            <a:r>
              <a:rPr lang="en-GB" sz="2900" dirty="0" smtClean="0"/>
              <a:t>		          Basic </a:t>
            </a:r>
            <a:r>
              <a:rPr lang="en-GB" sz="2900" dirty="0"/>
              <a:t>first aid </a:t>
            </a:r>
            <a:endParaRPr lang="en-GB" sz="2900" dirty="0" smtClean="0"/>
          </a:p>
          <a:p>
            <a:pPr marL="0" indent="0">
              <a:buNone/>
            </a:pPr>
            <a:r>
              <a:rPr lang="en-GB" sz="2900" dirty="0"/>
              <a:t>	</a:t>
            </a:r>
            <a:r>
              <a:rPr lang="en-GB" sz="2900" dirty="0" smtClean="0"/>
              <a:t>		          Changing </a:t>
            </a:r>
            <a:r>
              <a:rPr lang="en-GB" sz="2900" dirty="0"/>
              <a:t>adolescent </a:t>
            </a:r>
            <a:r>
              <a:rPr lang="en-GB" sz="2900" dirty="0" smtClean="0"/>
              <a:t>body</a:t>
            </a:r>
          </a:p>
          <a:p>
            <a:pPr marL="0" indent="0">
              <a:buNone/>
            </a:pPr>
            <a:r>
              <a:rPr lang="en-GB" sz="2900" dirty="0" smtClean="0">
                <a:solidFill>
                  <a:srgbClr val="FF0000"/>
                </a:solidFill>
              </a:rPr>
              <a:t>There will be a parent consultation in the Spring Term on PSHE</a:t>
            </a:r>
          </a:p>
          <a:p>
            <a:pPr marL="0" indent="0">
              <a:buNone/>
            </a:pPr>
            <a:endParaRPr lang="en-GB" dirty="0" smtClean="0">
              <a:solidFill>
                <a:srgbClr val="FF0000"/>
              </a:solidFill>
            </a:endParaRPr>
          </a:p>
          <a:p>
            <a:pPr marL="0" indent="0">
              <a:buNone/>
            </a:pPr>
            <a:endParaRPr lang="en-GB" dirty="0" smtClean="0">
              <a:solidFill>
                <a:srgbClr val="FF0000"/>
              </a:solidFill>
            </a:endParaRPr>
          </a:p>
          <a:p>
            <a:pPr marL="0" indent="0">
              <a:buNone/>
            </a:pPr>
            <a:endParaRPr lang="en-GB" dirty="0" smtClean="0"/>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58119171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Mental Wellbeing</a:t>
            </a:r>
            <a:endParaRPr lang="en-GB" sz="2800" dirty="0"/>
          </a:p>
        </p:txBody>
      </p:sp>
      <p:sp>
        <p:nvSpPr>
          <p:cNvPr id="3" name="Content Placeholder 2"/>
          <p:cNvSpPr>
            <a:spLocks noGrp="1"/>
          </p:cNvSpPr>
          <p:nvPr>
            <p:ph idx="1"/>
          </p:nvPr>
        </p:nvSpPr>
        <p:spPr/>
        <p:txBody>
          <a:bodyPr>
            <a:normAutofit lnSpcReduction="10000"/>
          </a:bodyPr>
          <a:lstStyle/>
          <a:p>
            <a:r>
              <a:rPr lang="en-GB" dirty="0" smtClean="0"/>
              <a:t>Mind Up programme – brain breaks, understanding how the brain works and how this impacts on relationships and behaviour</a:t>
            </a:r>
          </a:p>
          <a:p>
            <a:r>
              <a:rPr lang="en-GB" dirty="0" smtClean="0"/>
              <a:t>KS2 have had 2 workshops on resilience and being brave</a:t>
            </a:r>
          </a:p>
          <a:p>
            <a:r>
              <a:rPr lang="en-GB" dirty="0" smtClean="0"/>
              <a:t>ELSA will be starting after Christmas</a:t>
            </a:r>
          </a:p>
          <a:p>
            <a:r>
              <a:rPr lang="en-GB" dirty="0" smtClean="0"/>
              <a:t>SLT attended Wellbeing for Education Seminar rolled out by </a:t>
            </a:r>
            <a:r>
              <a:rPr lang="en-GB" dirty="0" err="1" smtClean="0"/>
              <a:t>DfE</a:t>
            </a:r>
            <a:r>
              <a:rPr lang="en-GB" dirty="0" smtClean="0"/>
              <a:t> with focus on resilience</a:t>
            </a:r>
          </a:p>
          <a:p>
            <a:r>
              <a:rPr lang="en-GB" dirty="0" smtClean="0"/>
              <a:t>Emotional Wellbeing Ambassadors to start up after Christmas</a:t>
            </a:r>
          </a:p>
          <a:p>
            <a:r>
              <a:rPr lang="en-GB" dirty="0" smtClean="0"/>
              <a:t>Nurture Group to start up in Spring Term.</a:t>
            </a:r>
          </a:p>
          <a:p>
            <a:endParaRPr lang="en-GB" dirty="0"/>
          </a:p>
        </p:txBody>
      </p:sp>
    </p:spTree>
    <p:extLst>
      <p:ext uri="{BB962C8B-B14F-4D97-AF65-F5344CB8AC3E}">
        <p14:creationId xmlns:p14="http://schemas.microsoft.com/office/powerpoint/2010/main" val="220137425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Inclusion</a:t>
            </a:r>
            <a:endParaRPr lang="en-GB" sz="2800" dirty="0"/>
          </a:p>
        </p:txBody>
      </p:sp>
      <p:sp>
        <p:nvSpPr>
          <p:cNvPr id="3" name="Content Placeholder 2"/>
          <p:cNvSpPr>
            <a:spLocks noGrp="1"/>
          </p:cNvSpPr>
          <p:nvPr>
            <p:ph idx="1"/>
          </p:nvPr>
        </p:nvSpPr>
        <p:spPr/>
        <p:txBody>
          <a:bodyPr/>
          <a:lstStyle/>
          <a:p>
            <a:r>
              <a:rPr lang="en-GB" dirty="0" smtClean="0"/>
              <a:t>RBWM Ofsted 2017 – SEND parents reported they found difficulty accessing services</a:t>
            </a:r>
          </a:p>
          <a:p>
            <a:r>
              <a:rPr lang="en-GB" dirty="0" smtClean="0"/>
              <a:t>School awarded inclusion mark last year</a:t>
            </a:r>
          </a:p>
          <a:p>
            <a:r>
              <a:rPr lang="en-GB" dirty="0" smtClean="0"/>
              <a:t>Inclusion summit featured video from </a:t>
            </a:r>
            <a:r>
              <a:rPr lang="en-GB" dirty="0" err="1" smtClean="0"/>
              <a:t>Cookham</a:t>
            </a:r>
            <a:r>
              <a:rPr lang="en-GB" dirty="0" smtClean="0"/>
              <a:t> Dean Emotional Wellbeing Ambassadors</a:t>
            </a:r>
          </a:p>
          <a:p>
            <a:r>
              <a:rPr lang="en-GB" dirty="0" smtClean="0"/>
              <a:t>Inclusion mark being rolled out across the whole borough</a:t>
            </a:r>
          </a:p>
          <a:p>
            <a:endParaRPr lang="en-GB" dirty="0"/>
          </a:p>
        </p:txBody>
      </p:sp>
    </p:spTree>
    <p:extLst>
      <p:ext uri="{BB962C8B-B14F-4D97-AF65-F5344CB8AC3E}">
        <p14:creationId xmlns:p14="http://schemas.microsoft.com/office/powerpoint/2010/main" val="290253154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1544" t="7421" r="10120" b="4063"/>
          <a:stretch/>
        </p:blipFill>
        <p:spPr bwMode="auto">
          <a:xfrm>
            <a:off x="-10415" y="160767"/>
            <a:ext cx="9177290" cy="648118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7191396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VCF</a:t>
            </a:r>
            <a:endParaRPr lang="en-GB" sz="2800" dirty="0"/>
          </a:p>
        </p:txBody>
      </p:sp>
      <p:sp>
        <p:nvSpPr>
          <p:cNvPr id="3" name="Content Placeholder 2"/>
          <p:cNvSpPr>
            <a:spLocks noGrp="1"/>
          </p:cNvSpPr>
          <p:nvPr>
            <p:ph idx="1"/>
          </p:nvPr>
        </p:nvSpPr>
        <p:spPr/>
        <p:txBody>
          <a:bodyPr/>
          <a:lstStyle/>
          <a:p>
            <a:r>
              <a:rPr lang="en-GB" dirty="0" smtClean="0"/>
              <a:t>VCF = voluntary contribution fund</a:t>
            </a:r>
          </a:p>
          <a:p>
            <a:r>
              <a:rPr lang="en-GB" dirty="0" smtClean="0"/>
              <a:t>Used to support our school budget</a:t>
            </a:r>
          </a:p>
          <a:p>
            <a:r>
              <a:rPr lang="en-GB" dirty="0" smtClean="0"/>
              <a:t>School budgets are reducing – from September 2021 we will be moving to 28 in a class. </a:t>
            </a:r>
          </a:p>
          <a:p>
            <a:r>
              <a:rPr lang="en-GB" dirty="0" smtClean="0"/>
              <a:t>We do extra funding </a:t>
            </a:r>
            <a:r>
              <a:rPr lang="en-GB" dirty="0" err="1" smtClean="0"/>
              <a:t>ie</a:t>
            </a:r>
            <a:r>
              <a:rPr lang="en-GB" dirty="0" smtClean="0"/>
              <a:t>. Pupil premium, sport premium but this is ring fenced</a:t>
            </a:r>
          </a:p>
          <a:p>
            <a:r>
              <a:rPr lang="en-GB" dirty="0" smtClean="0"/>
              <a:t>We have been able to receive charity funding </a:t>
            </a:r>
            <a:r>
              <a:rPr lang="en-GB" dirty="0" err="1" smtClean="0"/>
              <a:t>eg</a:t>
            </a:r>
            <a:r>
              <a:rPr lang="en-GB" dirty="0" smtClean="0"/>
              <a:t>. library, interactive whiteboards to finance specific projects.</a:t>
            </a:r>
          </a:p>
          <a:p>
            <a:endParaRPr lang="en-GB" dirty="0" smtClean="0"/>
          </a:p>
        </p:txBody>
      </p:sp>
    </p:spTree>
    <p:extLst>
      <p:ext uri="{BB962C8B-B14F-4D97-AF65-F5344CB8AC3E}">
        <p14:creationId xmlns:p14="http://schemas.microsoft.com/office/powerpoint/2010/main" val="24538379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2800" dirty="0" smtClean="0"/>
              <a:t>Plans for next year</a:t>
            </a:r>
            <a:endParaRPr lang="en-GB" sz="2800" dirty="0"/>
          </a:p>
        </p:txBody>
      </p:sp>
      <p:sp>
        <p:nvSpPr>
          <p:cNvPr id="3" name="Content Placeholder 2"/>
          <p:cNvSpPr>
            <a:spLocks noGrp="1"/>
          </p:cNvSpPr>
          <p:nvPr>
            <p:ph idx="1"/>
          </p:nvPr>
        </p:nvSpPr>
        <p:spPr/>
        <p:txBody>
          <a:bodyPr>
            <a:normAutofit fontScale="92500" lnSpcReduction="20000"/>
          </a:bodyPr>
          <a:lstStyle/>
          <a:p>
            <a:endParaRPr lang="en-GB" dirty="0" smtClean="0"/>
          </a:p>
          <a:p>
            <a:endParaRPr lang="en-GB" dirty="0"/>
          </a:p>
          <a:p>
            <a:endParaRPr lang="en-GB" dirty="0" smtClean="0"/>
          </a:p>
          <a:p>
            <a:r>
              <a:rPr lang="en-GB" dirty="0" smtClean="0"/>
              <a:t>Ensure </a:t>
            </a:r>
            <a:r>
              <a:rPr lang="en-GB" dirty="0"/>
              <a:t>that progress in </a:t>
            </a:r>
            <a:r>
              <a:rPr lang="en-GB" dirty="0" smtClean="0"/>
              <a:t>maths continues to improve</a:t>
            </a:r>
          </a:p>
          <a:p>
            <a:r>
              <a:rPr lang="en-GB" dirty="0" smtClean="0"/>
              <a:t>Improve attainment in writing, particularly for boys</a:t>
            </a:r>
          </a:p>
          <a:p>
            <a:r>
              <a:rPr lang="en-GB" dirty="0" smtClean="0"/>
              <a:t>Continue  to develop our children as good citizens</a:t>
            </a:r>
          </a:p>
          <a:p>
            <a:r>
              <a:rPr lang="en-GB" dirty="0" smtClean="0"/>
              <a:t>Continue to strive towards outstanding for Ofsted (Officially our next inspection would be March 2021 but </a:t>
            </a:r>
            <a:r>
              <a:rPr lang="en-GB" smtClean="0"/>
              <a:t>this will be delayed.)</a:t>
            </a:r>
            <a:endParaRPr lang="en-GB" dirty="0" smtClean="0"/>
          </a:p>
          <a:p>
            <a:r>
              <a:rPr lang="en-GB" dirty="0" smtClean="0"/>
              <a:t>Maintain our focus on our Christian distinctiveness whilst being wholly inclusive.</a:t>
            </a:r>
          </a:p>
          <a:p>
            <a:r>
              <a:rPr lang="en-GB" dirty="0" smtClean="0"/>
              <a:t>Ensure that focus on mental wellbeing for all is maintained. </a:t>
            </a:r>
          </a:p>
          <a:p>
            <a:endParaRPr lang="en-GB" dirty="0" smtClean="0"/>
          </a:p>
          <a:p>
            <a:endParaRPr lang="en-GB" dirty="0" smtClean="0"/>
          </a:p>
          <a:p>
            <a:endParaRPr lang="en-GB" dirty="0" smtClean="0"/>
          </a:p>
        </p:txBody>
      </p:sp>
    </p:spTree>
    <p:extLst>
      <p:ext uri="{BB962C8B-B14F-4D97-AF65-F5344CB8AC3E}">
        <p14:creationId xmlns:p14="http://schemas.microsoft.com/office/powerpoint/2010/main" val="89458312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629816"/>
            <a:ext cx="7543800" cy="1719064"/>
          </a:xfrm>
        </p:spPr>
        <p:txBody>
          <a:bodyPr>
            <a:normAutofit/>
          </a:bodyPr>
          <a:lstStyle/>
          <a:p>
            <a:pPr marL="0" indent="0">
              <a:buNone/>
            </a:pPr>
            <a:r>
              <a:rPr lang="en-GB" sz="5400" dirty="0" smtClean="0"/>
              <a:t>Any questions?</a:t>
            </a:r>
            <a:endParaRPr lang="en-GB" sz="5400" dirty="0"/>
          </a:p>
        </p:txBody>
      </p:sp>
      <p:pic>
        <p:nvPicPr>
          <p:cNvPr id="8194" name="Picture 2" descr="C:\Users\Fen\AppData\Local\Microsoft\Windows\INetCache\IE\8PD3QRHV\question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4016" y="2348880"/>
            <a:ext cx="4315968" cy="29089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13752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NewsPrint">
  <a:themeElements>
    <a:clrScheme name="NewsPrint">
      <a:dk1>
        <a:sysClr val="windowText" lastClr="000000"/>
      </a:dk1>
      <a:lt1>
        <a:sysClr val="window" lastClr="FFFFFF"/>
      </a:lt1>
      <a:dk2>
        <a:srgbClr val="303030"/>
      </a:dk2>
      <a:lt2>
        <a:srgbClr val="DEDEE0"/>
      </a:lt2>
      <a:accent1>
        <a:srgbClr val="AD0101"/>
      </a:accent1>
      <a:accent2>
        <a:srgbClr val="726056"/>
      </a:accent2>
      <a:accent3>
        <a:srgbClr val="AC956E"/>
      </a:accent3>
      <a:accent4>
        <a:srgbClr val="808DA9"/>
      </a:accent4>
      <a:accent5>
        <a:srgbClr val="424E5B"/>
      </a:accent5>
      <a:accent6>
        <a:srgbClr val="730E00"/>
      </a:accent6>
      <a:hlink>
        <a:srgbClr val="D26900"/>
      </a:hlink>
      <a:folHlink>
        <a:srgbClr val="D89243"/>
      </a:folHlink>
    </a:clrScheme>
    <a:fontScheme name="NewsPrint">
      <a:majorFont>
        <a:latin typeface="Impact"/>
        <a:ea typeface=""/>
        <a:cs typeface=""/>
        <a:font script="Jpan" typeface="HGP創英角ｺﾞｼｯｸUB"/>
        <a:font script="Hang" typeface="HY견고딕"/>
        <a:font script="Hans" typeface="微软雅黑"/>
        <a:font script="Hant" typeface="微軟正黑體"/>
        <a:font script="Arab" typeface="Tahoma"/>
        <a:font script="Hebr" typeface="Tohoma"/>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NewsPrint">
      <a:fillStyleLst>
        <a:solidFill>
          <a:schemeClr val="phClr"/>
        </a:solidFill>
        <a:gradFill rotWithShape="1">
          <a:gsLst>
            <a:gs pos="0">
              <a:schemeClr val="phClr">
                <a:tint val="37000"/>
                <a:hueMod val="100000"/>
                <a:satMod val="200000"/>
                <a:lumMod val="88000"/>
              </a:schemeClr>
            </a:gs>
            <a:gs pos="100000">
              <a:schemeClr val="phClr">
                <a:tint val="53000"/>
                <a:shade val="100000"/>
                <a:hueMod val="100000"/>
                <a:satMod val="350000"/>
                <a:lumMod val="79000"/>
              </a:schemeClr>
            </a:gs>
          </a:gsLst>
          <a:lin ang="5400000" scaled="1"/>
        </a:gradFill>
        <a:gradFill rotWithShape="1">
          <a:gsLst>
            <a:gs pos="0">
              <a:schemeClr val="phClr">
                <a:tint val="83000"/>
                <a:shade val="100000"/>
                <a:alpha val="100000"/>
                <a:hueMod val="100000"/>
                <a:satMod val="220000"/>
                <a:lumMod val="90000"/>
              </a:schemeClr>
            </a:gs>
            <a:gs pos="76000">
              <a:schemeClr val="phClr">
                <a:shade val="100000"/>
              </a:schemeClr>
            </a:gs>
            <a:gs pos="100000">
              <a:schemeClr val="phClr">
                <a:shade val="93000"/>
                <a:alpha val="100000"/>
                <a:satMod val="100000"/>
                <a:lumMod val="93000"/>
              </a:schemeClr>
            </a:gs>
          </a:gsLst>
          <a:path path="circle">
            <a:fillToRect l="15000" t="15000" r="100000" b="100000"/>
          </a:path>
        </a:gradFill>
      </a:fillStyleLst>
      <a:lnStyleLst>
        <a:ln w="15875" cap="flat" cmpd="sng" algn="ctr">
          <a:solidFill>
            <a:schemeClr val="phClr"/>
          </a:solidFill>
          <a:prstDash val="solid"/>
        </a:ln>
        <a:ln w="22225" cap="flat" cmpd="sng" algn="ctr">
          <a:solidFill>
            <a:schemeClr val="phClr"/>
          </a:solidFill>
          <a:prstDash val="solid"/>
        </a:ln>
        <a:ln w="34925" cap="flat" cmpd="sng" algn="ctr">
          <a:solidFill>
            <a:schemeClr val="phClr"/>
          </a:solidFill>
          <a:prstDash val="solid"/>
        </a:ln>
      </a:lnStyleLst>
      <a:effectStyleLst>
        <a:effectStyle>
          <a:effectLst>
            <a:outerShdw blurRad="50800" dist="12700" dir="5280000" rotWithShape="0">
              <a:srgbClr val="000000">
                <a:alpha val="40000"/>
              </a:srgbClr>
            </a:outerShdw>
          </a:effectLst>
        </a:effectStyle>
        <a:effectStyle>
          <a:effectLst>
            <a:outerShdw blurRad="38100" dist="38100" dir="5400000" rotWithShape="0">
              <a:srgbClr val="000000">
                <a:alpha val="35000"/>
              </a:srgbClr>
            </a:outerShdw>
          </a:effectLst>
        </a:effectStyle>
        <a:effectStyle>
          <a:effectLst>
            <a:outerShdw blurRad="38100" dist="38100" dir="5400000" rotWithShape="0">
              <a:srgbClr val="000000">
                <a:alpha val="35000"/>
              </a:srgbClr>
            </a:outerShdw>
          </a:effectLst>
          <a:scene3d>
            <a:camera prst="orthographicFront">
              <a:rot lat="0" lon="0" rev="0"/>
            </a:camera>
            <a:lightRig rig="brightRoom" dir="tl"/>
          </a:scene3d>
          <a:sp3d contourW="12700">
            <a:bevelT w="31750" h="12700"/>
            <a:contourClr>
              <a:schemeClr val="phClr"/>
            </a:contourClr>
          </a:sp3d>
        </a:effectStyle>
      </a:effectStyleLst>
      <a:bgFillStyleLst>
        <a:solidFill>
          <a:schemeClr val="phClr"/>
        </a:solidFill>
        <a:gradFill rotWithShape="1">
          <a:gsLst>
            <a:gs pos="0">
              <a:schemeClr val="phClr">
                <a:tint val="93000"/>
              </a:schemeClr>
            </a:gs>
            <a:gs pos="100000">
              <a:schemeClr val="phClr">
                <a:shade val="55000"/>
              </a:schemeClr>
            </a:gs>
          </a:gsLst>
          <a:lin ang="5400000" scaled="1"/>
        </a:gradFill>
        <a:blipFill rotWithShape="1">
          <a:blip xmlns:r="http://schemas.openxmlformats.org/officeDocument/2006/relationships" r:embed="rId1">
            <a:duotone>
              <a:schemeClr val="phClr">
                <a:shade val="20000"/>
                <a:satMod val="350000"/>
                <a:lumMod val="125000"/>
              </a:schemeClr>
              <a:schemeClr val="phClr">
                <a:tint val="90000"/>
                <a:satMod val="25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Newsprint</Template>
  <TotalTime>1316</TotalTime>
  <Words>1771</Words>
  <Application>Microsoft Office PowerPoint</Application>
  <PresentationFormat>On-screen Show (4:3)</PresentationFormat>
  <Paragraphs>153</Paragraphs>
  <Slides>17</Slides>
  <Notes>1</Notes>
  <HiddenSlides>0</HiddenSlides>
  <MMClips>0</MMClips>
  <ScaleCrop>false</ScaleCrop>
  <HeadingPairs>
    <vt:vector size="4" baseType="variant">
      <vt:variant>
        <vt:lpstr>Theme</vt:lpstr>
      </vt:variant>
      <vt:variant>
        <vt:i4>1</vt:i4>
      </vt:variant>
      <vt:variant>
        <vt:lpstr>Slide Titles</vt:lpstr>
      </vt:variant>
      <vt:variant>
        <vt:i4>17</vt:i4>
      </vt:variant>
    </vt:vector>
  </HeadingPairs>
  <TitlesOfParts>
    <vt:vector size="18" baseType="lpstr">
      <vt:lpstr>NewsPrint</vt:lpstr>
      <vt:lpstr>Year Ahead 2020-2021</vt:lpstr>
      <vt:lpstr> </vt:lpstr>
      <vt:lpstr>Our school values</vt:lpstr>
      <vt:lpstr>Our Visions for the school </vt:lpstr>
      <vt:lpstr>What did we learn?</vt:lpstr>
      <vt:lpstr>What would parents like to see different?</vt:lpstr>
      <vt:lpstr>What next?</vt:lpstr>
      <vt:lpstr>Ofsted– What are we doing?</vt:lpstr>
      <vt:lpstr>Ofsted – what are we doing?</vt:lpstr>
      <vt:lpstr>SIAMS– What are we doing?</vt:lpstr>
      <vt:lpstr>Curriculum update</vt:lpstr>
      <vt:lpstr>Mental Wellbeing</vt:lpstr>
      <vt:lpstr>Inclusion</vt:lpstr>
      <vt:lpstr>PowerPoint Presentation</vt:lpstr>
      <vt:lpstr>VCF</vt:lpstr>
      <vt:lpstr>Plans for next year</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Headteachers Report</dc:title>
  <dc:creator>s</dc:creator>
  <cp:lastModifiedBy>Fen</cp:lastModifiedBy>
  <cp:revision>49</cp:revision>
  <dcterms:created xsi:type="dcterms:W3CDTF">2016-11-29T07:29:59Z</dcterms:created>
  <dcterms:modified xsi:type="dcterms:W3CDTF">2020-12-01T21:49:06Z</dcterms:modified>
</cp:coreProperties>
</file>