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9"/>
  </p:notesMasterIdLst>
  <p:sldIdLst>
    <p:sldId id="256" r:id="rId2"/>
    <p:sldId id="257" r:id="rId3"/>
    <p:sldId id="314" r:id="rId4"/>
    <p:sldId id="316" r:id="rId5"/>
    <p:sldId id="263" r:id="rId6"/>
    <p:sldId id="317" r:id="rId7"/>
    <p:sldId id="318" r:id="rId8"/>
    <p:sldId id="262" r:id="rId9"/>
    <p:sldId id="274" r:id="rId10"/>
    <p:sldId id="319" r:id="rId11"/>
    <p:sldId id="320" r:id="rId12"/>
    <p:sldId id="278" r:id="rId13"/>
    <p:sldId id="321" r:id="rId14"/>
    <p:sldId id="286" r:id="rId15"/>
    <p:sldId id="276" r:id="rId16"/>
    <p:sldId id="258" r:id="rId17"/>
    <p:sldId id="275" r:id="rId18"/>
    <p:sldId id="277" r:id="rId19"/>
    <p:sldId id="279" r:id="rId20"/>
    <p:sldId id="260" r:id="rId21"/>
    <p:sldId id="280" r:id="rId22"/>
    <p:sldId id="281" r:id="rId23"/>
    <p:sldId id="289" r:id="rId24"/>
    <p:sldId id="290" r:id="rId25"/>
    <p:sldId id="268" r:id="rId26"/>
    <p:sldId id="313" r:id="rId27"/>
    <p:sldId id="282" r:id="rId28"/>
    <p:sldId id="302" r:id="rId29"/>
    <p:sldId id="303" r:id="rId30"/>
    <p:sldId id="309" r:id="rId31"/>
    <p:sldId id="271" r:id="rId32"/>
    <p:sldId id="305" r:id="rId33"/>
    <p:sldId id="311" r:id="rId34"/>
    <p:sldId id="312" r:id="rId35"/>
    <p:sldId id="284" r:id="rId36"/>
    <p:sldId id="272" r:id="rId37"/>
    <p:sldId id="264"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44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94660"/>
  </p:normalViewPr>
  <p:slideViewPr>
    <p:cSldViewPr>
      <p:cViewPr varScale="1">
        <p:scale>
          <a:sx n="67" d="100"/>
          <a:sy n="67" d="100"/>
        </p:scale>
        <p:origin x="1459"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098DE8-F675-534F-96E6-8FB7413ABD68}" type="doc">
      <dgm:prSet loTypeId="urn:microsoft.com/office/officeart/2005/8/layout/hierarchy4" loCatId="" qsTypeId="urn:microsoft.com/office/officeart/2005/8/quickstyle/simple1" qsCatId="simple" csTypeId="urn:microsoft.com/office/officeart/2005/8/colors/accent1_2" csCatId="accent1" phldr="1"/>
      <dgm:spPr/>
      <dgm:t>
        <a:bodyPr/>
        <a:lstStyle/>
        <a:p>
          <a:endParaRPr lang="en-US"/>
        </a:p>
      </dgm:t>
    </dgm:pt>
    <dgm:pt modelId="{19044635-53B5-C043-9D6A-DA8DE824534C}">
      <dgm:prSet phldrT="[Text]" custT="1"/>
      <dgm:spPr/>
      <dgm:t>
        <a:bodyPr/>
        <a:lstStyle/>
        <a:p>
          <a:r>
            <a:rPr lang="en-US" sz="2400" dirty="0"/>
            <a:t>Parent Governors (2)</a:t>
          </a:r>
        </a:p>
        <a:p>
          <a:r>
            <a:rPr lang="en-US" sz="2000" dirty="0">
              <a:solidFill>
                <a:schemeClr val="accent1">
                  <a:lumMod val="20000"/>
                  <a:lumOff val="80000"/>
                </a:schemeClr>
              </a:solidFill>
            </a:rPr>
            <a:t>Parent vote</a:t>
          </a:r>
        </a:p>
      </dgm:t>
    </dgm:pt>
    <dgm:pt modelId="{3344A5D6-B591-4A4F-9895-A217F0109C21}" type="parTrans" cxnId="{EB2841BD-D799-DD41-B1A9-D3B097A8A2AB}">
      <dgm:prSet/>
      <dgm:spPr/>
      <dgm:t>
        <a:bodyPr/>
        <a:lstStyle/>
        <a:p>
          <a:endParaRPr lang="en-US"/>
        </a:p>
      </dgm:t>
    </dgm:pt>
    <dgm:pt modelId="{C358D470-B79D-D647-945F-54F168119128}" type="sibTrans" cxnId="{EB2841BD-D799-DD41-B1A9-D3B097A8A2AB}">
      <dgm:prSet/>
      <dgm:spPr/>
      <dgm:t>
        <a:bodyPr/>
        <a:lstStyle/>
        <a:p>
          <a:endParaRPr lang="en-US"/>
        </a:p>
      </dgm:t>
    </dgm:pt>
    <dgm:pt modelId="{615F59AA-1EED-4149-9457-9D98AE47D615}">
      <dgm:prSet phldrT="[Text]"/>
      <dgm:spPr/>
      <dgm:t>
        <a:bodyPr/>
        <a:lstStyle/>
        <a:p>
          <a:r>
            <a:rPr lang="en-US" dirty="0"/>
            <a:t>LA Governor (1)</a:t>
          </a:r>
        </a:p>
        <a:p>
          <a:r>
            <a:rPr lang="en-US" dirty="0" err="1">
              <a:solidFill>
                <a:schemeClr val="accent1">
                  <a:lumMod val="20000"/>
                  <a:lumOff val="80000"/>
                </a:schemeClr>
              </a:solidFill>
            </a:rPr>
            <a:t>rbwm</a:t>
          </a:r>
          <a:endParaRPr lang="en-US" dirty="0">
            <a:solidFill>
              <a:schemeClr val="accent1">
                <a:lumMod val="20000"/>
                <a:lumOff val="80000"/>
              </a:schemeClr>
            </a:solidFill>
          </a:endParaRPr>
        </a:p>
      </dgm:t>
    </dgm:pt>
    <dgm:pt modelId="{1E9C63C3-35DA-6D41-AAE3-B8416C919680}" type="parTrans" cxnId="{6D728CD1-D201-714F-81D2-2FA5C49E02D8}">
      <dgm:prSet/>
      <dgm:spPr/>
      <dgm:t>
        <a:bodyPr/>
        <a:lstStyle/>
        <a:p>
          <a:endParaRPr lang="en-US"/>
        </a:p>
      </dgm:t>
    </dgm:pt>
    <dgm:pt modelId="{DB202990-E6BE-0249-9FF5-C563AEBD70F8}" type="sibTrans" cxnId="{6D728CD1-D201-714F-81D2-2FA5C49E02D8}">
      <dgm:prSet/>
      <dgm:spPr/>
      <dgm:t>
        <a:bodyPr/>
        <a:lstStyle/>
        <a:p>
          <a:endParaRPr lang="en-US" dirty="0"/>
        </a:p>
      </dgm:t>
    </dgm:pt>
    <dgm:pt modelId="{D6BE6D27-B1A0-B24B-B01E-3631736DC665}">
      <dgm:prSet phldrT="[Text]" custT="1"/>
      <dgm:spPr/>
      <dgm:t>
        <a:bodyPr/>
        <a:lstStyle/>
        <a:p>
          <a:pPr algn="ctr"/>
          <a:r>
            <a:rPr lang="en-US" sz="2000" dirty="0">
              <a:solidFill>
                <a:schemeClr val="accent1">
                  <a:lumMod val="20000"/>
                  <a:lumOff val="80000"/>
                </a:schemeClr>
              </a:solidFill>
            </a:rPr>
            <a:t>Headteacher</a:t>
          </a:r>
          <a:r>
            <a:rPr lang="en-US" sz="2000" dirty="0"/>
            <a:t> </a:t>
          </a:r>
        </a:p>
        <a:p>
          <a:pPr algn="ctr"/>
          <a:r>
            <a:rPr lang="en-US" sz="2000" dirty="0"/>
            <a:t>(1)</a:t>
          </a:r>
        </a:p>
      </dgm:t>
    </dgm:pt>
    <dgm:pt modelId="{1E143E61-7624-1849-88A1-6DA25B89CBD1}" type="parTrans" cxnId="{212BBA3E-5E13-8246-A0D6-9C7930A5C042}">
      <dgm:prSet/>
      <dgm:spPr/>
      <dgm:t>
        <a:bodyPr/>
        <a:lstStyle/>
        <a:p>
          <a:endParaRPr lang="en-US"/>
        </a:p>
      </dgm:t>
    </dgm:pt>
    <dgm:pt modelId="{9560A3F8-2228-F647-8CA6-92DC278F4B03}" type="sibTrans" cxnId="{212BBA3E-5E13-8246-A0D6-9C7930A5C042}">
      <dgm:prSet/>
      <dgm:spPr/>
      <dgm:t>
        <a:bodyPr/>
        <a:lstStyle/>
        <a:p>
          <a:endParaRPr lang="en-US"/>
        </a:p>
      </dgm:t>
    </dgm:pt>
    <dgm:pt modelId="{F61179BC-BFBE-5945-87EA-96B23EE12487}">
      <dgm:prSet phldrT="[Text]" custT="1"/>
      <dgm:spPr/>
      <dgm:t>
        <a:bodyPr/>
        <a:lstStyle/>
        <a:p>
          <a:r>
            <a:rPr lang="en-US" sz="2400" dirty="0"/>
            <a:t>Foundation Governors (8)</a:t>
          </a:r>
        </a:p>
        <a:p>
          <a:r>
            <a:rPr lang="en-US" sz="2400" dirty="0">
              <a:solidFill>
                <a:schemeClr val="accent1">
                  <a:lumMod val="20000"/>
                  <a:lumOff val="80000"/>
                </a:schemeClr>
              </a:solidFill>
            </a:rPr>
            <a:t>Diocese</a:t>
          </a:r>
        </a:p>
      </dgm:t>
    </dgm:pt>
    <dgm:pt modelId="{A97340F3-9A51-B145-AC73-5A20E4BA965F}" type="sibTrans" cxnId="{16223970-11DE-3A4E-8591-5A34520A97CD}">
      <dgm:prSet/>
      <dgm:spPr/>
      <dgm:t>
        <a:bodyPr/>
        <a:lstStyle/>
        <a:p>
          <a:endParaRPr lang="en-US"/>
        </a:p>
      </dgm:t>
    </dgm:pt>
    <dgm:pt modelId="{E57B38CF-AF03-3E42-8876-798C20F4BCBD}" type="parTrans" cxnId="{16223970-11DE-3A4E-8591-5A34520A97CD}">
      <dgm:prSet/>
      <dgm:spPr/>
      <dgm:t>
        <a:bodyPr/>
        <a:lstStyle/>
        <a:p>
          <a:endParaRPr lang="en-US"/>
        </a:p>
      </dgm:t>
    </dgm:pt>
    <dgm:pt modelId="{FA4ABA8B-E5C6-DD4B-AA15-1E6110392AF9}">
      <dgm:prSet custT="1"/>
      <dgm:spPr/>
      <dgm:t>
        <a:bodyPr/>
        <a:lstStyle/>
        <a:p>
          <a:r>
            <a:rPr lang="en-US" sz="2200" dirty="0"/>
            <a:t>Staff Governor (1)</a:t>
          </a:r>
        </a:p>
        <a:p>
          <a:r>
            <a:rPr lang="en-US" sz="2000" dirty="0">
              <a:solidFill>
                <a:schemeClr val="accent1">
                  <a:lumMod val="20000"/>
                  <a:lumOff val="80000"/>
                </a:schemeClr>
              </a:solidFill>
            </a:rPr>
            <a:t>Staff vote</a:t>
          </a:r>
        </a:p>
      </dgm:t>
    </dgm:pt>
    <dgm:pt modelId="{8FF381E8-7728-324B-B6A8-39F3D9EF7516}" type="parTrans" cxnId="{9B53F97A-E523-BD48-A750-E6DCA2FC8EE1}">
      <dgm:prSet/>
      <dgm:spPr/>
      <dgm:t>
        <a:bodyPr/>
        <a:lstStyle/>
        <a:p>
          <a:endParaRPr lang="en-US"/>
        </a:p>
      </dgm:t>
    </dgm:pt>
    <dgm:pt modelId="{283C9DC0-A2F1-8D47-AD7F-05AAC4BD721F}" type="sibTrans" cxnId="{9B53F97A-E523-BD48-A750-E6DCA2FC8EE1}">
      <dgm:prSet/>
      <dgm:spPr/>
      <dgm:t>
        <a:bodyPr/>
        <a:lstStyle/>
        <a:p>
          <a:endParaRPr lang="en-US"/>
        </a:p>
      </dgm:t>
    </dgm:pt>
    <dgm:pt modelId="{4EDB58EB-BE75-294D-A5AF-260DA80DD355}">
      <dgm:prSet custT="1"/>
      <dgm:spPr/>
      <dgm:t>
        <a:bodyPr/>
        <a:lstStyle/>
        <a:p>
          <a:r>
            <a:rPr lang="en-US" sz="2200" dirty="0"/>
            <a:t>Associate</a:t>
          </a:r>
        </a:p>
        <a:p>
          <a:r>
            <a:rPr lang="en-US" sz="2200" dirty="0"/>
            <a:t>Governor (1)</a:t>
          </a:r>
        </a:p>
        <a:p>
          <a:r>
            <a:rPr lang="en-US" sz="2000" dirty="0">
              <a:solidFill>
                <a:schemeClr val="accent1">
                  <a:lumMod val="20000"/>
                  <a:lumOff val="80000"/>
                </a:schemeClr>
              </a:solidFill>
            </a:rPr>
            <a:t>Deputy Head</a:t>
          </a:r>
        </a:p>
      </dgm:t>
    </dgm:pt>
    <dgm:pt modelId="{B43F2D36-82DA-8546-986C-D63ECF89165E}" type="parTrans" cxnId="{DDAC25F2-1DEF-4A4D-84FD-C78C46D5C4F6}">
      <dgm:prSet/>
      <dgm:spPr/>
      <dgm:t>
        <a:bodyPr/>
        <a:lstStyle/>
        <a:p>
          <a:endParaRPr lang="en-US"/>
        </a:p>
      </dgm:t>
    </dgm:pt>
    <dgm:pt modelId="{013B8288-ACC2-E544-84C6-6B24B4AD3A8F}" type="sibTrans" cxnId="{DDAC25F2-1DEF-4A4D-84FD-C78C46D5C4F6}">
      <dgm:prSet/>
      <dgm:spPr/>
      <dgm:t>
        <a:bodyPr/>
        <a:lstStyle/>
        <a:p>
          <a:endParaRPr lang="en-US"/>
        </a:p>
      </dgm:t>
    </dgm:pt>
    <dgm:pt modelId="{1509114C-9627-6D44-A515-8CED6AE19AF2}" type="pres">
      <dgm:prSet presAssocID="{39098DE8-F675-534F-96E6-8FB7413ABD68}" presName="Name0" presStyleCnt="0">
        <dgm:presLayoutVars>
          <dgm:chPref val="1"/>
          <dgm:dir/>
          <dgm:animOne val="branch"/>
          <dgm:animLvl val="lvl"/>
          <dgm:resizeHandles/>
        </dgm:presLayoutVars>
      </dgm:prSet>
      <dgm:spPr/>
    </dgm:pt>
    <dgm:pt modelId="{82FD8AA3-EA96-6540-B038-61A52B09FA3D}" type="pres">
      <dgm:prSet presAssocID="{F61179BC-BFBE-5945-87EA-96B23EE12487}" presName="vertOne" presStyleCnt="0"/>
      <dgm:spPr/>
    </dgm:pt>
    <dgm:pt modelId="{0F00498E-431E-4E4B-8F23-4AEF183B0FEC}" type="pres">
      <dgm:prSet presAssocID="{F61179BC-BFBE-5945-87EA-96B23EE12487}" presName="txOne" presStyleLbl="node0" presStyleIdx="0" presStyleCnt="1">
        <dgm:presLayoutVars>
          <dgm:chPref val="3"/>
        </dgm:presLayoutVars>
      </dgm:prSet>
      <dgm:spPr/>
    </dgm:pt>
    <dgm:pt modelId="{CA7D6542-0BD9-7349-9982-D9B8F8A4F651}" type="pres">
      <dgm:prSet presAssocID="{F61179BC-BFBE-5945-87EA-96B23EE12487}" presName="parTransOne" presStyleCnt="0"/>
      <dgm:spPr/>
    </dgm:pt>
    <dgm:pt modelId="{7F81905E-A81D-CB49-A2F1-017F7CAF6DA6}" type="pres">
      <dgm:prSet presAssocID="{F61179BC-BFBE-5945-87EA-96B23EE12487}" presName="horzOne" presStyleCnt="0"/>
      <dgm:spPr/>
    </dgm:pt>
    <dgm:pt modelId="{3A4AB3C7-0B1A-9943-9B37-8424F81D4159}" type="pres">
      <dgm:prSet presAssocID="{19044635-53B5-C043-9D6A-DA8DE824534C}" presName="vertTwo" presStyleCnt="0"/>
      <dgm:spPr/>
    </dgm:pt>
    <dgm:pt modelId="{31BD87A1-5D7C-1D43-AA0C-D8B68A569913}" type="pres">
      <dgm:prSet presAssocID="{19044635-53B5-C043-9D6A-DA8DE824534C}" presName="txTwo" presStyleLbl="node2" presStyleIdx="0" presStyleCnt="3" custScaleX="67530" custLinFactNeighborX="38785" custLinFactNeighborY="-12296">
        <dgm:presLayoutVars>
          <dgm:chPref val="3"/>
        </dgm:presLayoutVars>
      </dgm:prSet>
      <dgm:spPr/>
    </dgm:pt>
    <dgm:pt modelId="{40FE62BB-FF15-F24D-A1CA-2A9463057E31}" type="pres">
      <dgm:prSet presAssocID="{19044635-53B5-C043-9D6A-DA8DE824534C}" presName="parTransTwo" presStyleCnt="0"/>
      <dgm:spPr/>
    </dgm:pt>
    <dgm:pt modelId="{8546EC60-190C-1F42-9384-271AC706166B}" type="pres">
      <dgm:prSet presAssocID="{19044635-53B5-C043-9D6A-DA8DE824534C}" presName="horzTwo" presStyleCnt="0"/>
      <dgm:spPr/>
    </dgm:pt>
    <dgm:pt modelId="{E43197F0-46DB-3640-B973-F9E39AC5D422}" type="pres">
      <dgm:prSet presAssocID="{FA4ABA8B-E5C6-DD4B-AA15-1E6110392AF9}" presName="vertThree" presStyleCnt="0"/>
      <dgm:spPr/>
    </dgm:pt>
    <dgm:pt modelId="{26A6A5BA-3436-C348-9EBF-3C23C9F54FE5}" type="pres">
      <dgm:prSet presAssocID="{FA4ABA8B-E5C6-DD4B-AA15-1E6110392AF9}" presName="txThree" presStyleLbl="node3" presStyleIdx="0" presStyleCnt="2" custScaleX="507074" custScaleY="91290" custLinFactX="100000" custLinFactNeighborX="114102" custLinFactNeighborY="-2112">
        <dgm:presLayoutVars>
          <dgm:chPref val="3"/>
        </dgm:presLayoutVars>
      </dgm:prSet>
      <dgm:spPr/>
    </dgm:pt>
    <dgm:pt modelId="{08FB5788-8C2E-0941-9324-242F9ABC0CAD}" type="pres">
      <dgm:prSet presAssocID="{FA4ABA8B-E5C6-DD4B-AA15-1E6110392AF9}" presName="horzThree" presStyleCnt="0"/>
      <dgm:spPr/>
    </dgm:pt>
    <dgm:pt modelId="{52981B50-3861-CF47-AAD1-27D0704DE977}" type="pres">
      <dgm:prSet presAssocID="{283C9DC0-A2F1-8D47-AD7F-05AAC4BD721F}" presName="sibSpaceThree" presStyleCnt="0"/>
      <dgm:spPr/>
    </dgm:pt>
    <dgm:pt modelId="{D97F696B-6F03-A043-B01D-83649A804387}" type="pres">
      <dgm:prSet presAssocID="{4EDB58EB-BE75-294D-A5AF-260DA80DD355}" presName="vertThree" presStyleCnt="0"/>
      <dgm:spPr/>
    </dgm:pt>
    <dgm:pt modelId="{875A81A9-C6A7-364E-A326-E4845B28138A}" type="pres">
      <dgm:prSet presAssocID="{4EDB58EB-BE75-294D-A5AF-260DA80DD355}" presName="txThree" presStyleLbl="node3" presStyleIdx="1" presStyleCnt="2" custScaleX="661566" custScaleY="89872" custLinFactX="200000" custLinFactNeighborX="290003" custLinFactNeighborY="-2112">
        <dgm:presLayoutVars>
          <dgm:chPref val="3"/>
        </dgm:presLayoutVars>
      </dgm:prSet>
      <dgm:spPr/>
    </dgm:pt>
    <dgm:pt modelId="{49260D65-4CDB-1C40-92B0-783F75F81D76}" type="pres">
      <dgm:prSet presAssocID="{4EDB58EB-BE75-294D-A5AF-260DA80DD355}" presName="horzThree" presStyleCnt="0"/>
      <dgm:spPr/>
    </dgm:pt>
    <dgm:pt modelId="{FDA2A956-7F1D-334D-A0E0-D24B13693C1A}" type="pres">
      <dgm:prSet presAssocID="{C358D470-B79D-D647-945F-54F168119128}" presName="sibSpaceTwo" presStyleCnt="0"/>
      <dgm:spPr/>
    </dgm:pt>
    <dgm:pt modelId="{A393339B-1943-A74B-B1FC-A12D25A3A2F1}" type="pres">
      <dgm:prSet presAssocID="{615F59AA-1EED-4149-9457-9D98AE47D615}" presName="vertTwo" presStyleCnt="0"/>
      <dgm:spPr/>
    </dgm:pt>
    <dgm:pt modelId="{761402B7-8EB7-5E4E-BC2B-2FFB23BE9B55}" type="pres">
      <dgm:prSet presAssocID="{615F59AA-1EED-4149-9457-9D98AE47D615}" presName="txTwo" presStyleLbl="node2" presStyleIdx="1" presStyleCnt="3" custScaleX="449397" custLinFactX="167184" custLinFactNeighborX="200000" custLinFactNeighborY="-1147">
        <dgm:presLayoutVars>
          <dgm:chPref val="3"/>
        </dgm:presLayoutVars>
      </dgm:prSet>
      <dgm:spPr/>
    </dgm:pt>
    <dgm:pt modelId="{867B4149-873E-BF4F-A72D-24FFE5390BB2}" type="pres">
      <dgm:prSet presAssocID="{615F59AA-1EED-4149-9457-9D98AE47D615}" presName="horzTwo" presStyleCnt="0"/>
      <dgm:spPr/>
    </dgm:pt>
    <dgm:pt modelId="{2A8DBC53-576D-EC4E-839C-010FC0D12BC6}" type="pres">
      <dgm:prSet presAssocID="{DB202990-E6BE-0249-9FF5-C563AEBD70F8}" presName="sibSpaceTwo" presStyleCnt="0"/>
      <dgm:spPr/>
    </dgm:pt>
    <dgm:pt modelId="{41F54BFA-D3BA-E941-8489-25FE3CCCB6F5}" type="pres">
      <dgm:prSet presAssocID="{D6BE6D27-B1A0-B24B-B01E-3631736DC665}" presName="vertTwo" presStyleCnt="0"/>
      <dgm:spPr/>
    </dgm:pt>
    <dgm:pt modelId="{076DB8DB-265E-BD46-B7F9-20DF66A14882}" type="pres">
      <dgm:prSet presAssocID="{D6BE6D27-B1A0-B24B-B01E-3631736DC665}" presName="txTwo" presStyleLbl="node2" presStyleIdx="2" presStyleCnt="3" custScaleX="415501" custLinFactX="-743467" custLinFactNeighborX="-800000" custLinFactNeighborY="-1147">
        <dgm:presLayoutVars>
          <dgm:chPref val="3"/>
        </dgm:presLayoutVars>
      </dgm:prSet>
      <dgm:spPr/>
    </dgm:pt>
    <dgm:pt modelId="{A68E51E2-0568-454B-89BB-0EC4304D026E}" type="pres">
      <dgm:prSet presAssocID="{D6BE6D27-B1A0-B24B-B01E-3631736DC665}" presName="horzTwo" presStyleCnt="0"/>
      <dgm:spPr/>
    </dgm:pt>
  </dgm:ptLst>
  <dgm:cxnLst>
    <dgm:cxn modelId="{A087A612-5B46-9C49-82F9-EB4270EC0345}" type="presOf" srcId="{615F59AA-1EED-4149-9457-9D98AE47D615}" destId="{761402B7-8EB7-5E4E-BC2B-2FFB23BE9B55}" srcOrd="0" destOrd="0" presId="urn:microsoft.com/office/officeart/2005/8/layout/hierarchy4"/>
    <dgm:cxn modelId="{2E695C18-A440-9A48-8E37-65BF1B71F77F}" type="presOf" srcId="{D6BE6D27-B1A0-B24B-B01E-3631736DC665}" destId="{076DB8DB-265E-BD46-B7F9-20DF66A14882}" srcOrd="0" destOrd="0" presId="urn:microsoft.com/office/officeart/2005/8/layout/hierarchy4"/>
    <dgm:cxn modelId="{BFD7281E-15C5-714A-BC1B-70D782D83917}" type="presOf" srcId="{19044635-53B5-C043-9D6A-DA8DE824534C}" destId="{31BD87A1-5D7C-1D43-AA0C-D8B68A569913}" srcOrd="0" destOrd="0" presId="urn:microsoft.com/office/officeart/2005/8/layout/hierarchy4"/>
    <dgm:cxn modelId="{212BBA3E-5E13-8246-A0D6-9C7930A5C042}" srcId="{F61179BC-BFBE-5945-87EA-96B23EE12487}" destId="{D6BE6D27-B1A0-B24B-B01E-3631736DC665}" srcOrd="2" destOrd="0" parTransId="{1E143E61-7624-1849-88A1-6DA25B89CBD1}" sibTransId="{9560A3F8-2228-F647-8CA6-92DC278F4B03}"/>
    <dgm:cxn modelId="{9D9AC968-F18A-3649-9BD2-4FB023819413}" type="presOf" srcId="{F61179BC-BFBE-5945-87EA-96B23EE12487}" destId="{0F00498E-431E-4E4B-8F23-4AEF183B0FEC}" srcOrd="0" destOrd="0" presId="urn:microsoft.com/office/officeart/2005/8/layout/hierarchy4"/>
    <dgm:cxn modelId="{16223970-11DE-3A4E-8591-5A34520A97CD}" srcId="{39098DE8-F675-534F-96E6-8FB7413ABD68}" destId="{F61179BC-BFBE-5945-87EA-96B23EE12487}" srcOrd="0" destOrd="0" parTransId="{E57B38CF-AF03-3E42-8876-798C20F4BCBD}" sibTransId="{A97340F3-9A51-B145-AC73-5A20E4BA965F}"/>
    <dgm:cxn modelId="{1E4B4577-0933-2344-8376-A6FBCE4A7234}" type="presOf" srcId="{4EDB58EB-BE75-294D-A5AF-260DA80DD355}" destId="{875A81A9-C6A7-364E-A326-E4845B28138A}" srcOrd="0" destOrd="0" presId="urn:microsoft.com/office/officeart/2005/8/layout/hierarchy4"/>
    <dgm:cxn modelId="{9B53F97A-E523-BD48-A750-E6DCA2FC8EE1}" srcId="{19044635-53B5-C043-9D6A-DA8DE824534C}" destId="{FA4ABA8B-E5C6-DD4B-AA15-1E6110392AF9}" srcOrd="0" destOrd="0" parTransId="{8FF381E8-7728-324B-B6A8-39F3D9EF7516}" sibTransId="{283C9DC0-A2F1-8D47-AD7F-05AAC4BD721F}"/>
    <dgm:cxn modelId="{D7F9FDBB-F5A4-F049-8482-C5B8AAE10A82}" type="presOf" srcId="{39098DE8-F675-534F-96E6-8FB7413ABD68}" destId="{1509114C-9627-6D44-A515-8CED6AE19AF2}" srcOrd="0" destOrd="0" presId="urn:microsoft.com/office/officeart/2005/8/layout/hierarchy4"/>
    <dgm:cxn modelId="{EB2841BD-D799-DD41-B1A9-D3B097A8A2AB}" srcId="{F61179BC-BFBE-5945-87EA-96B23EE12487}" destId="{19044635-53B5-C043-9D6A-DA8DE824534C}" srcOrd="0" destOrd="0" parTransId="{3344A5D6-B591-4A4F-9895-A217F0109C21}" sibTransId="{C358D470-B79D-D647-945F-54F168119128}"/>
    <dgm:cxn modelId="{6D728CD1-D201-714F-81D2-2FA5C49E02D8}" srcId="{F61179BC-BFBE-5945-87EA-96B23EE12487}" destId="{615F59AA-1EED-4149-9457-9D98AE47D615}" srcOrd="1" destOrd="0" parTransId="{1E9C63C3-35DA-6D41-AAE3-B8416C919680}" sibTransId="{DB202990-E6BE-0249-9FF5-C563AEBD70F8}"/>
    <dgm:cxn modelId="{E526C9EB-52FF-D446-ACDE-D43854A5FD03}" type="presOf" srcId="{FA4ABA8B-E5C6-DD4B-AA15-1E6110392AF9}" destId="{26A6A5BA-3436-C348-9EBF-3C23C9F54FE5}" srcOrd="0" destOrd="0" presId="urn:microsoft.com/office/officeart/2005/8/layout/hierarchy4"/>
    <dgm:cxn modelId="{DDAC25F2-1DEF-4A4D-84FD-C78C46D5C4F6}" srcId="{19044635-53B5-C043-9D6A-DA8DE824534C}" destId="{4EDB58EB-BE75-294D-A5AF-260DA80DD355}" srcOrd="1" destOrd="0" parTransId="{B43F2D36-82DA-8546-986C-D63ECF89165E}" sibTransId="{013B8288-ACC2-E544-84C6-6B24B4AD3A8F}"/>
    <dgm:cxn modelId="{E05E208C-C484-CA40-8BD2-6873C032974A}" type="presParOf" srcId="{1509114C-9627-6D44-A515-8CED6AE19AF2}" destId="{82FD8AA3-EA96-6540-B038-61A52B09FA3D}" srcOrd="0" destOrd="0" presId="urn:microsoft.com/office/officeart/2005/8/layout/hierarchy4"/>
    <dgm:cxn modelId="{3D6AA09A-2272-0543-B1CA-D83B7B1A1FC6}" type="presParOf" srcId="{82FD8AA3-EA96-6540-B038-61A52B09FA3D}" destId="{0F00498E-431E-4E4B-8F23-4AEF183B0FEC}" srcOrd="0" destOrd="0" presId="urn:microsoft.com/office/officeart/2005/8/layout/hierarchy4"/>
    <dgm:cxn modelId="{AE6D3A6D-9463-0841-8A80-01FC64A3DFAB}" type="presParOf" srcId="{82FD8AA3-EA96-6540-B038-61A52B09FA3D}" destId="{CA7D6542-0BD9-7349-9982-D9B8F8A4F651}" srcOrd="1" destOrd="0" presId="urn:microsoft.com/office/officeart/2005/8/layout/hierarchy4"/>
    <dgm:cxn modelId="{CEB3B30D-9506-414D-B3E7-E06D5B85F7F7}" type="presParOf" srcId="{82FD8AA3-EA96-6540-B038-61A52B09FA3D}" destId="{7F81905E-A81D-CB49-A2F1-017F7CAF6DA6}" srcOrd="2" destOrd="0" presId="urn:microsoft.com/office/officeart/2005/8/layout/hierarchy4"/>
    <dgm:cxn modelId="{41E9CAD6-A1B2-CC42-A661-035EEDD64011}" type="presParOf" srcId="{7F81905E-A81D-CB49-A2F1-017F7CAF6DA6}" destId="{3A4AB3C7-0B1A-9943-9B37-8424F81D4159}" srcOrd="0" destOrd="0" presId="urn:microsoft.com/office/officeart/2005/8/layout/hierarchy4"/>
    <dgm:cxn modelId="{F986E62A-9C73-D247-9115-8CD746894CCD}" type="presParOf" srcId="{3A4AB3C7-0B1A-9943-9B37-8424F81D4159}" destId="{31BD87A1-5D7C-1D43-AA0C-D8B68A569913}" srcOrd="0" destOrd="0" presId="urn:microsoft.com/office/officeart/2005/8/layout/hierarchy4"/>
    <dgm:cxn modelId="{6B66D7C3-84E4-D143-B22C-2B92A90D3800}" type="presParOf" srcId="{3A4AB3C7-0B1A-9943-9B37-8424F81D4159}" destId="{40FE62BB-FF15-F24D-A1CA-2A9463057E31}" srcOrd="1" destOrd="0" presId="urn:microsoft.com/office/officeart/2005/8/layout/hierarchy4"/>
    <dgm:cxn modelId="{174E8B31-ECEA-D443-8494-DFBA68E63B73}" type="presParOf" srcId="{3A4AB3C7-0B1A-9943-9B37-8424F81D4159}" destId="{8546EC60-190C-1F42-9384-271AC706166B}" srcOrd="2" destOrd="0" presId="urn:microsoft.com/office/officeart/2005/8/layout/hierarchy4"/>
    <dgm:cxn modelId="{9FBC4863-BA82-9543-A21A-B393138D2486}" type="presParOf" srcId="{8546EC60-190C-1F42-9384-271AC706166B}" destId="{E43197F0-46DB-3640-B973-F9E39AC5D422}" srcOrd="0" destOrd="0" presId="urn:microsoft.com/office/officeart/2005/8/layout/hierarchy4"/>
    <dgm:cxn modelId="{E853F09B-27BC-094F-A1D6-9DCEDE26AFF6}" type="presParOf" srcId="{E43197F0-46DB-3640-B973-F9E39AC5D422}" destId="{26A6A5BA-3436-C348-9EBF-3C23C9F54FE5}" srcOrd="0" destOrd="0" presId="urn:microsoft.com/office/officeart/2005/8/layout/hierarchy4"/>
    <dgm:cxn modelId="{CBC0E59D-BBC4-BB4F-982A-5A5240DB43D2}" type="presParOf" srcId="{E43197F0-46DB-3640-B973-F9E39AC5D422}" destId="{08FB5788-8C2E-0941-9324-242F9ABC0CAD}" srcOrd="1" destOrd="0" presId="urn:microsoft.com/office/officeart/2005/8/layout/hierarchy4"/>
    <dgm:cxn modelId="{173D596F-8BC3-C047-BCA4-01016A27DD36}" type="presParOf" srcId="{8546EC60-190C-1F42-9384-271AC706166B}" destId="{52981B50-3861-CF47-AAD1-27D0704DE977}" srcOrd="1" destOrd="0" presId="urn:microsoft.com/office/officeart/2005/8/layout/hierarchy4"/>
    <dgm:cxn modelId="{5007E2D7-1D3C-ED49-812A-5BBE0D3C3DF2}" type="presParOf" srcId="{8546EC60-190C-1F42-9384-271AC706166B}" destId="{D97F696B-6F03-A043-B01D-83649A804387}" srcOrd="2" destOrd="0" presId="urn:microsoft.com/office/officeart/2005/8/layout/hierarchy4"/>
    <dgm:cxn modelId="{90427D8F-F037-F941-A805-3A1CA9FFFDFA}" type="presParOf" srcId="{D97F696B-6F03-A043-B01D-83649A804387}" destId="{875A81A9-C6A7-364E-A326-E4845B28138A}" srcOrd="0" destOrd="0" presId="urn:microsoft.com/office/officeart/2005/8/layout/hierarchy4"/>
    <dgm:cxn modelId="{1B416964-1654-704A-8CCA-A09276D03F29}" type="presParOf" srcId="{D97F696B-6F03-A043-B01D-83649A804387}" destId="{49260D65-4CDB-1C40-92B0-783F75F81D76}" srcOrd="1" destOrd="0" presId="urn:microsoft.com/office/officeart/2005/8/layout/hierarchy4"/>
    <dgm:cxn modelId="{18AAD216-0104-2445-8D44-15317FD78DF2}" type="presParOf" srcId="{7F81905E-A81D-CB49-A2F1-017F7CAF6DA6}" destId="{FDA2A956-7F1D-334D-A0E0-D24B13693C1A}" srcOrd="1" destOrd="0" presId="urn:microsoft.com/office/officeart/2005/8/layout/hierarchy4"/>
    <dgm:cxn modelId="{D1EA0CA3-23AF-D74A-BA0E-48FAE6B0248D}" type="presParOf" srcId="{7F81905E-A81D-CB49-A2F1-017F7CAF6DA6}" destId="{A393339B-1943-A74B-B1FC-A12D25A3A2F1}" srcOrd="2" destOrd="0" presId="urn:microsoft.com/office/officeart/2005/8/layout/hierarchy4"/>
    <dgm:cxn modelId="{0FC4A796-2A19-0740-A061-B68176AAEC10}" type="presParOf" srcId="{A393339B-1943-A74B-B1FC-A12D25A3A2F1}" destId="{761402B7-8EB7-5E4E-BC2B-2FFB23BE9B55}" srcOrd="0" destOrd="0" presId="urn:microsoft.com/office/officeart/2005/8/layout/hierarchy4"/>
    <dgm:cxn modelId="{02341B3A-9E32-174B-ACB9-478911467A9D}" type="presParOf" srcId="{A393339B-1943-A74B-B1FC-A12D25A3A2F1}" destId="{867B4149-873E-BF4F-A72D-24FFE5390BB2}" srcOrd="1" destOrd="0" presId="urn:microsoft.com/office/officeart/2005/8/layout/hierarchy4"/>
    <dgm:cxn modelId="{C2D4409C-018E-4B42-91DE-4F725EF70C8B}" type="presParOf" srcId="{7F81905E-A81D-CB49-A2F1-017F7CAF6DA6}" destId="{2A8DBC53-576D-EC4E-839C-010FC0D12BC6}" srcOrd="3" destOrd="0" presId="urn:microsoft.com/office/officeart/2005/8/layout/hierarchy4"/>
    <dgm:cxn modelId="{A059B251-5FA8-1A4B-81EC-4A27725D77E7}" type="presParOf" srcId="{7F81905E-A81D-CB49-A2F1-017F7CAF6DA6}" destId="{41F54BFA-D3BA-E941-8489-25FE3CCCB6F5}" srcOrd="4" destOrd="0" presId="urn:microsoft.com/office/officeart/2005/8/layout/hierarchy4"/>
    <dgm:cxn modelId="{A5AC392E-3A11-ED43-8984-AC67286399EF}" type="presParOf" srcId="{41F54BFA-D3BA-E941-8489-25FE3CCCB6F5}" destId="{076DB8DB-265E-BD46-B7F9-20DF66A14882}" srcOrd="0" destOrd="0" presId="urn:microsoft.com/office/officeart/2005/8/layout/hierarchy4"/>
    <dgm:cxn modelId="{F593E21F-7A1F-7E48-8EF2-338A62D64870}" type="presParOf" srcId="{41F54BFA-D3BA-E941-8489-25FE3CCCB6F5}" destId="{A68E51E2-0568-454B-89BB-0EC4304D026E}"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CFE384-5AE6-0F4E-B53E-5C9C69437BE5}" type="doc">
      <dgm:prSet loTypeId="urn:microsoft.com/office/officeart/2005/8/layout/venn1" loCatId="" qsTypeId="urn:microsoft.com/office/officeart/2005/8/quickstyle/simple1" qsCatId="simple" csTypeId="urn:microsoft.com/office/officeart/2005/8/colors/accent1_2" csCatId="accent1" phldr="1"/>
      <dgm:spPr/>
      <dgm:t>
        <a:bodyPr/>
        <a:lstStyle/>
        <a:p>
          <a:endParaRPr lang="en-US"/>
        </a:p>
      </dgm:t>
    </dgm:pt>
    <dgm:pt modelId="{BFA203D9-13E1-E048-A2FB-5912A6FBBBA7}">
      <dgm:prSet phldrT="[Text]"/>
      <dgm:spPr/>
      <dgm:t>
        <a:bodyPr/>
        <a:lstStyle/>
        <a:p>
          <a:r>
            <a:rPr lang="en-US" dirty="0"/>
            <a:t>Full Governing Board</a:t>
          </a:r>
        </a:p>
      </dgm:t>
    </dgm:pt>
    <dgm:pt modelId="{046EB593-7672-E94E-98B2-6E7BBD277DF8}" type="parTrans" cxnId="{E389A9F3-5BC0-A342-98B5-411DA6F61D81}">
      <dgm:prSet/>
      <dgm:spPr/>
      <dgm:t>
        <a:bodyPr/>
        <a:lstStyle/>
        <a:p>
          <a:endParaRPr lang="en-US"/>
        </a:p>
      </dgm:t>
    </dgm:pt>
    <dgm:pt modelId="{A0C4E318-7336-2440-BF9B-60C9922A8600}" type="sibTrans" cxnId="{E389A9F3-5BC0-A342-98B5-411DA6F61D81}">
      <dgm:prSet/>
      <dgm:spPr/>
      <dgm:t>
        <a:bodyPr/>
        <a:lstStyle/>
        <a:p>
          <a:endParaRPr lang="en-US"/>
        </a:p>
      </dgm:t>
    </dgm:pt>
    <dgm:pt modelId="{E6F81B83-F110-2E4A-B286-D35C85DAF3B0}">
      <dgm:prSet phldrT="[Text]"/>
      <dgm:spPr/>
      <dgm:t>
        <a:bodyPr/>
        <a:lstStyle/>
        <a:p>
          <a:r>
            <a:rPr lang="en-US" dirty="0"/>
            <a:t>School Business Services</a:t>
          </a:r>
        </a:p>
      </dgm:t>
    </dgm:pt>
    <dgm:pt modelId="{FFA99E04-6426-214F-B721-5083BACACDC5}" type="parTrans" cxnId="{991EB243-85B5-0040-B036-11A9507FAB21}">
      <dgm:prSet/>
      <dgm:spPr/>
      <dgm:t>
        <a:bodyPr/>
        <a:lstStyle/>
        <a:p>
          <a:endParaRPr lang="en-US"/>
        </a:p>
      </dgm:t>
    </dgm:pt>
    <dgm:pt modelId="{12194875-36BD-4D42-834B-7E42B33759DD}" type="sibTrans" cxnId="{991EB243-85B5-0040-B036-11A9507FAB21}">
      <dgm:prSet/>
      <dgm:spPr/>
      <dgm:t>
        <a:bodyPr/>
        <a:lstStyle/>
        <a:p>
          <a:endParaRPr lang="en-US"/>
        </a:p>
      </dgm:t>
    </dgm:pt>
    <dgm:pt modelId="{961A9D42-27DC-C04B-AD44-3C374FF465A8}">
      <dgm:prSet phldrT="[Text]"/>
      <dgm:spPr/>
      <dgm:t>
        <a:bodyPr/>
        <a:lstStyle/>
        <a:p>
          <a:r>
            <a:rPr lang="en-US" dirty="0"/>
            <a:t>Curriculum Committee</a:t>
          </a:r>
        </a:p>
      </dgm:t>
    </dgm:pt>
    <dgm:pt modelId="{2F84CF96-CECA-494E-B710-47E49F0577B1}" type="parTrans" cxnId="{89A49ACC-160E-064A-9DB7-3E100D88F23F}">
      <dgm:prSet/>
      <dgm:spPr/>
      <dgm:t>
        <a:bodyPr/>
        <a:lstStyle/>
        <a:p>
          <a:endParaRPr lang="en-US"/>
        </a:p>
      </dgm:t>
    </dgm:pt>
    <dgm:pt modelId="{028707E5-C346-AF41-A940-F7B6C8E00CC0}" type="sibTrans" cxnId="{89A49ACC-160E-064A-9DB7-3E100D88F23F}">
      <dgm:prSet/>
      <dgm:spPr/>
      <dgm:t>
        <a:bodyPr/>
        <a:lstStyle/>
        <a:p>
          <a:endParaRPr lang="en-US"/>
        </a:p>
      </dgm:t>
    </dgm:pt>
    <dgm:pt modelId="{47983F7A-BC6B-2D4B-97F8-D0F5A7E43CAD}" type="pres">
      <dgm:prSet presAssocID="{8ECFE384-5AE6-0F4E-B53E-5C9C69437BE5}" presName="compositeShape" presStyleCnt="0">
        <dgm:presLayoutVars>
          <dgm:chMax val="7"/>
          <dgm:dir/>
          <dgm:resizeHandles val="exact"/>
        </dgm:presLayoutVars>
      </dgm:prSet>
      <dgm:spPr/>
    </dgm:pt>
    <dgm:pt modelId="{924EEEA9-6DB5-574A-B7F9-BD84B447CD74}" type="pres">
      <dgm:prSet presAssocID="{BFA203D9-13E1-E048-A2FB-5912A6FBBBA7}" presName="circ1" presStyleLbl="vennNode1" presStyleIdx="0" presStyleCnt="3"/>
      <dgm:spPr/>
    </dgm:pt>
    <dgm:pt modelId="{615C79D6-AB2F-CB4B-B24E-5E8051BF6BFB}" type="pres">
      <dgm:prSet presAssocID="{BFA203D9-13E1-E048-A2FB-5912A6FBBBA7}" presName="circ1Tx" presStyleLbl="revTx" presStyleIdx="0" presStyleCnt="0">
        <dgm:presLayoutVars>
          <dgm:chMax val="0"/>
          <dgm:chPref val="0"/>
          <dgm:bulletEnabled val="1"/>
        </dgm:presLayoutVars>
      </dgm:prSet>
      <dgm:spPr/>
    </dgm:pt>
    <dgm:pt modelId="{1092FD04-088A-C14C-9215-3EF23C2489CD}" type="pres">
      <dgm:prSet presAssocID="{E6F81B83-F110-2E4A-B286-D35C85DAF3B0}" presName="circ2" presStyleLbl="vennNode1" presStyleIdx="1" presStyleCnt="3"/>
      <dgm:spPr/>
    </dgm:pt>
    <dgm:pt modelId="{1BCFEC1C-8F2E-3B40-96B0-F97F9ECCBD12}" type="pres">
      <dgm:prSet presAssocID="{E6F81B83-F110-2E4A-B286-D35C85DAF3B0}" presName="circ2Tx" presStyleLbl="revTx" presStyleIdx="0" presStyleCnt="0">
        <dgm:presLayoutVars>
          <dgm:chMax val="0"/>
          <dgm:chPref val="0"/>
          <dgm:bulletEnabled val="1"/>
        </dgm:presLayoutVars>
      </dgm:prSet>
      <dgm:spPr/>
    </dgm:pt>
    <dgm:pt modelId="{CF1E4C02-91DE-9D4C-82CC-ED9F91E68EE6}" type="pres">
      <dgm:prSet presAssocID="{961A9D42-27DC-C04B-AD44-3C374FF465A8}" presName="circ3" presStyleLbl="vennNode1" presStyleIdx="2" presStyleCnt="3"/>
      <dgm:spPr/>
    </dgm:pt>
    <dgm:pt modelId="{C70BB985-0D3E-824B-85F6-2DD47CAFB17A}" type="pres">
      <dgm:prSet presAssocID="{961A9D42-27DC-C04B-AD44-3C374FF465A8}" presName="circ3Tx" presStyleLbl="revTx" presStyleIdx="0" presStyleCnt="0">
        <dgm:presLayoutVars>
          <dgm:chMax val="0"/>
          <dgm:chPref val="0"/>
          <dgm:bulletEnabled val="1"/>
        </dgm:presLayoutVars>
      </dgm:prSet>
      <dgm:spPr/>
    </dgm:pt>
  </dgm:ptLst>
  <dgm:cxnLst>
    <dgm:cxn modelId="{51EB8513-805A-2641-AB4F-61298569C398}" type="presOf" srcId="{E6F81B83-F110-2E4A-B286-D35C85DAF3B0}" destId="{1BCFEC1C-8F2E-3B40-96B0-F97F9ECCBD12}" srcOrd="1" destOrd="0" presId="urn:microsoft.com/office/officeart/2005/8/layout/venn1"/>
    <dgm:cxn modelId="{EE683D3E-28FE-B044-9205-4E39F620B95D}" type="presOf" srcId="{BFA203D9-13E1-E048-A2FB-5912A6FBBBA7}" destId="{924EEEA9-6DB5-574A-B7F9-BD84B447CD74}" srcOrd="0" destOrd="0" presId="urn:microsoft.com/office/officeart/2005/8/layout/venn1"/>
    <dgm:cxn modelId="{991EB243-85B5-0040-B036-11A9507FAB21}" srcId="{8ECFE384-5AE6-0F4E-B53E-5C9C69437BE5}" destId="{E6F81B83-F110-2E4A-B286-D35C85DAF3B0}" srcOrd="1" destOrd="0" parTransId="{FFA99E04-6426-214F-B721-5083BACACDC5}" sibTransId="{12194875-36BD-4D42-834B-7E42B33759DD}"/>
    <dgm:cxn modelId="{247E0266-76BC-DB43-92A7-DFDF746E343C}" type="presOf" srcId="{961A9D42-27DC-C04B-AD44-3C374FF465A8}" destId="{CF1E4C02-91DE-9D4C-82CC-ED9F91E68EE6}" srcOrd="0" destOrd="0" presId="urn:microsoft.com/office/officeart/2005/8/layout/venn1"/>
    <dgm:cxn modelId="{98AFC4C0-0520-4C48-BA30-5F02FDF10660}" type="presOf" srcId="{BFA203D9-13E1-E048-A2FB-5912A6FBBBA7}" destId="{615C79D6-AB2F-CB4B-B24E-5E8051BF6BFB}" srcOrd="1" destOrd="0" presId="urn:microsoft.com/office/officeart/2005/8/layout/venn1"/>
    <dgm:cxn modelId="{ECF4F7C7-0C67-5341-A327-C2B924DF30AB}" type="presOf" srcId="{961A9D42-27DC-C04B-AD44-3C374FF465A8}" destId="{C70BB985-0D3E-824B-85F6-2DD47CAFB17A}" srcOrd="1" destOrd="0" presId="urn:microsoft.com/office/officeart/2005/8/layout/venn1"/>
    <dgm:cxn modelId="{89A49ACC-160E-064A-9DB7-3E100D88F23F}" srcId="{8ECFE384-5AE6-0F4E-B53E-5C9C69437BE5}" destId="{961A9D42-27DC-C04B-AD44-3C374FF465A8}" srcOrd="2" destOrd="0" parTransId="{2F84CF96-CECA-494E-B710-47E49F0577B1}" sibTransId="{028707E5-C346-AF41-A940-F7B6C8E00CC0}"/>
    <dgm:cxn modelId="{975F92D3-389C-E84B-BC69-A8CE9C9E40D0}" type="presOf" srcId="{E6F81B83-F110-2E4A-B286-D35C85DAF3B0}" destId="{1092FD04-088A-C14C-9215-3EF23C2489CD}" srcOrd="0" destOrd="0" presId="urn:microsoft.com/office/officeart/2005/8/layout/venn1"/>
    <dgm:cxn modelId="{8A8C51D7-E31E-0A45-B720-74BE189CEFF3}" type="presOf" srcId="{8ECFE384-5AE6-0F4E-B53E-5C9C69437BE5}" destId="{47983F7A-BC6B-2D4B-97F8-D0F5A7E43CAD}" srcOrd="0" destOrd="0" presId="urn:microsoft.com/office/officeart/2005/8/layout/venn1"/>
    <dgm:cxn modelId="{E389A9F3-5BC0-A342-98B5-411DA6F61D81}" srcId="{8ECFE384-5AE6-0F4E-B53E-5C9C69437BE5}" destId="{BFA203D9-13E1-E048-A2FB-5912A6FBBBA7}" srcOrd="0" destOrd="0" parTransId="{046EB593-7672-E94E-98B2-6E7BBD277DF8}" sibTransId="{A0C4E318-7336-2440-BF9B-60C9922A8600}"/>
    <dgm:cxn modelId="{F5B7F1CD-26BA-3D44-AFE3-15543FA4E658}" type="presParOf" srcId="{47983F7A-BC6B-2D4B-97F8-D0F5A7E43CAD}" destId="{924EEEA9-6DB5-574A-B7F9-BD84B447CD74}" srcOrd="0" destOrd="0" presId="urn:microsoft.com/office/officeart/2005/8/layout/venn1"/>
    <dgm:cxn modelId="{71BAB06E-8277-8A4F-8B8F-97E334709475}" type="presParOf" srcId="{47983F7A-BC6B-2D4B-97F8-D0F5A7E43CAD}" destId="{615C79D6-AB2F-CB4B-B24E-5E8051BF6BFB}" srcOrd="1" destOrd="0" presId="urn:microsoft.com/office/officeart/2005/8/layout/venn1"/>
    <dgm:cxn modelId="{BABCE5CD-7121-9B4C-9D19-1A04DA586E6E}" type="presParOf" srcId="{47983F7A-BC6B-2D4B-97F8-D0F5A7E43CAD}" destId="{1092FD04-088A-C14C-9215-3EF23C2489CD}" srcOrd="2" destOrd="0" presId="urn:microsoft.com/office/officeart/2005/8/layout/venn1"/>
    <dgm:cxn modelId="{3CC90452-BC7B-2048-BB48-02733836B36F}" type="presParOf" srcId="{47983F7A-BC6B-2D4B-97F8-D0F5A7E43CAD}" destId="{1BCFEC1C-8F2E-3B40-96B0-F97F9ECCBD12}" srcOrd="3" destOrd="0" presId="urn:microsoft.com/office/officeart/2005/8/layout/venn1"/>
    <dgm:cxn modelId="{F3278DFD-F2EA-7945-8DCD-CEFD4A8A4AE4}" type="presParOf" srcId="{47983F7A-BC6B-2D4B-97F8-D0F5A7E43CAD}" destId="{CF1E4C02-91DE-9D4C-82CC-ED9F91E68EE6}" srcOrd="4" destOrd="0" presId="urn:microsoft.com/office/officeart/2005/8/layout/venn1"/>
    <dgm:cxn modelId="{EFC02DEF-28BD-FA47-B0A7-4A952D46163E}" type="presParOf" srcId="{47983F7A-BC6B-2D4B-97F8-D0F5A7E43CAD}" destId="{C70BB985-0D3E-824B-85F6-2DD47CAFB17A}"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C6E0051-51AE-1E45-83BA-E8A1AC1BF6FD}" type="doc">
      <dgm:prSet loTypeId="urn:microsoft.com/office/officeart/2005/8/layout/cycle4" loCatId="" qsTypeId="urn:microsoft.com/office/officeart/2005/8/quickstyle/simple1" qsCatId="simple" csTypeId="urn:microsoft.com/office/officeart/2005/8/colors/accent1_2" csCatId="accent1" phldr="1"/>
      <dgm:spPr/>
      <dgm:t>
        <a:bodyPr/>
        <a:lstStyle/>
        <a:p>
          <a:endParaRPr lang="en-US"/>
        </a:p>
      </dgm:t>
    </dgm:pt>
    <dgm:pt modelId="{FEF75CF5-9370-7F44-AB37-99624693947C}">
      <dgm:prSet phldrT="[Text]"/>
      <dgm:spPr/>
      <dgm:t>
        <a:bodyPr/>
        <a:lstStyle/>
        <a:p>
          <a:r>
            <a:rPr lang="en-GB" b="1" dirty="0">
              <a:solidFill>
                <a:schemeClr val="bg1"/>
              </a:solidFill>
              <a:latin typeface="Arial" panose="020B0604020202020204" pitchFamily="34" charset="0"/>
              <a:cs typeface="Arial" panose="020B0604020202020204" pitchFamily="34" charset="0"/>
            </a:rPr>
            <a:t>Holding the headteacher to account</a:t>
          </a:r>
          <a:endParaRPr lang="en-US" dirty="0">
            <a:solidFill>
              <a:schemeClr val="bg1"/>
            </a:solidFill>
          </a:endParaRPr>
        </a:p>
      </dgm:t>
    </dgm:pt>
    <dgm:pt modelId="{1AAB13FF-1A2C-7342-B77D-EB2EBD276943}" type="parTrans" cxnId="{638DF7E7-DF9A-E84A-941E-2493C06B7429}">
      <dgm:prSet/>
      <dgm:spPr/>
      <dgm:t>
        <a:bodyPr/>
        <a:lstStyle/>
        <a:p>
          <a:endParaRPr lang="en-US"/>
        </a:p>
      </dgm:t>
    </dgm:pt>
    <dgm:pt modelId="{8DEDF121-597E-B240-AF30-EA74565A5069}" type="sibTrans" cxnId="{638DF7E7-DF9A-E84A-941E-2493C06B7429}">
      <dgm:prSet/>
      <dgm:spPr/>
      <dgm:t>
        <a:bodyPr/>
        <a:lstStyle/>
        <a:p>
          <a:endParaRPr lang="en-US"/>
        </a:p>
      </dgm:t>
    </dgm:pt>
    <dgm:pt modelId="{F13A2A2A-809B-F04A-A6B0-09E111092909}">
      <dgm:prSet phldrT="[Text]"/>
      <dgm:spPr/>
      <dgm:t>
        <a:bodyPr/>
        <a:lstStyle/>
        <a:p>
          <a:r>
            <a:rPr lang="en-GB" b="1" dirty="0">
              <a:solidFill>
                <a:schemeClr val="bg1"/>
              </a:solidFill>
              <a:latin typeface="Arial" panose="020B0604020202020204" pitchFamily="34" charset="0"/>
              <a:cs typeface="Arial" panose="020B0604020202020204" pitchFamily="34" charset="0"/>
            </a:rPr>
            <a:t>Managing finances</a:t>
          </a:r>
          <a:endParaRPr lang="en-US" dirty="0">
            <a:solidFill>
              <a:schemeClr val="bg1"/>
            </a:solidFill>
          </a:endParaRPr>
        </a:p>
      </dgm:t>
    </dgm:pt>
    <dgm:pt modelId="{598F4A18-69BE-2B48-91B5-3888E6C93352}" type="parTrans" cxnId="{FD9E6673-F052-B84E-953B-F5B185D6DF8E}">
      <dgm:prSet/>
      <dgm:spPr/>
      <dgm:t>
        <a:bodyPr/>
        <a:lstStyle/>
        <a:p>
          <a:endParaRPr lang="en-US"/>
        </a:p>
      </dgm:t>
    </dgm:pt>
    <dgm:pt modelId="{EB62294B-D782-664C-BB2C-ECD53FEA6098}" type="sibTrans" cxnId="{FD9E6673-F052-B84E-953B-F5B185D6DF8E}">
      <dgm:prSet/>
      <dgm:spPr/>
      <dgm:t>
        <a:bodyPr/>
        <a:lstStyle/>
        <a:p>
          <a:endParaRPr lang="en-US"/>
        </a:p>
      </dgm:t>
    </dgm:pt>
    <dgm:pt modelId="{2FADB699-667F-CE4F-B9F8-93E7CFB25D06}">
      <dgm:prSet phldrT="[Text]"/>
      <dgm:spPr/>
      <dgm:t>
        <a:bodyPr/>
        <a:lstStyle/>
        <a:p>
          <a:r>
            <a:rPr lang="en-GB" b="1" dirty="0">
              <a:solidFill>
                <a:schemeClr val="bg1"/>
              </a:solidFill>
              <a:latin typeface="Arial" panose="020B0604020202020204" pitchFamily="34" charset="0"/>
              <a:cs typeface="Arial" panose="020B0604020202020204" pitchFamily="34" charset="0"/>
            </a:rPr>
            <a:t>Ensuring a balanced curriculum</a:t>
          </a:r>
          <a:endParaRPr lang="en-US" dirty="0">
            <a:solidFill>
              <a:schemeClr val="bg1"/>
            </a:solidFill>
          </a:endParaRPr>
        </a:p>
      </dgm:t>
    </dgm:pt>
    <dgm:pt modelId="{7495D46F-2B1E-0B44-875A-87E994D1E0A1}" type="parTrans" cxnId="{A301341F-A991-9C48-AA91-95D85965C16C}">
      <dgm:prSet/>
      <dgm:spPr/>
      <dgm:t>
        <a:bodyPr/>
        <a:lstStyle/>
        <a:p>
          <a:endParaRPr lang="en-US"/>
        </a:p>
      </dgm:t>
    </dgm:pt>
    <dgm:pt modelId="{2E182422-D156-EE4A-BE74-0ECFFA816472}" type="sibTrans" cxnId="{A301341F-A991-9C48-AA91-95D85965C16C}">
      <dgm:prSet/>
      <dgm:spPr/>
      <dgm:t>
        <a:bodyPr/>
        <a:lstStyle/>
        <a:p>
          <a:endParaRPr lang="en-US"/>
        </a:p>
      </dgm:t>
    </dgm:pt>
    <dgm:pt modelId="{AC596C44-F146-6746-B728-A97357A50AB9}">
      <dgm:prSet phldrT="[Text]"/>
      <dgm:spPr/>
      <dgm:t>
        <a:bodyPr/>
        <a:lstStyle/>
        <a:p>
          <a:r>
            <a:rPr lang="en-GB" b="1" dirty="0">
              <a:solidFill>
                <a:schemeClr val="bg1"/>
              </a:solidFill>
              <a:latin typeface="Arial" panose="020B0604020202020204" pitchFamily="34" charset="0"/>
              <a:cs typeface="Arial" panose="020B0604020202020204" pitchFamily="34" charset="0"/>
            </a:rPr>
            <a:t>Reviewing progress</a:t>
          </a:r>
          <a:endParaRPr lang="en-US" dirty="0">
            <a:solidFill>
              <a:schemeClr val="bg1"/>
            </a:solidFill>
          </a:endParaRPr>
        </a:p>
      </dgm:t>
    </dgm:pt>
    <dgm:pt modelId="{A55B0955-F80D-1846-BCAF-911787501F3A}" type="parTrans" cxnId="{8AF6A4B0-A82C-4949-933F-2BEB63651172}">
      <dgm:prSet/>
      <dgm:spPr/>
      <dgm:t>
        <a:bodyPr/>
        <a:lstStyle/>
        <a:p>
          <a:endParaRPr lang="en-US"/>
        </a:p>
      </dgm:t>
    </dgm:pt>
    <dgm:pt modelId="{D1013D7B-9ACC-4746-AFBB-42153C86D0A7}" type="sibTrans" cxnId="{8AF6A4B0-A82C-4949-933F-2BEB63651172}">
      <dgm:prSet/>
      <dgm:spPr/>
      <dgm:t>
        <a:bodyPr/>
        <a:lstStyle/>
        <a:p>
          <a:endParaRPr lang="en-US"/>
        </a:p>
      </dgm:t>
    </dgm:pt>
    <dgm:pt modelId="{00207D61-E2F1-7441-A7C2-D19700A8185D}">
      <dgm:prSet/>
      <dgm:spPr/>
      <dgm:t>
        <a:bodyPr/>
        <a:lstStyle/>
        <a:p>
          <a:endParaRPr lang="en-US"/>
        </a:p>
      </dgm:t>
    </dgm:pt>
    <dgm:pt modelId="{4CBB32E5-EEA3-0741-9727-684C66313000}" type="parTrans" cxnId="{69FB4C07-0F1A-0549-B840-1C1161D41AC6}">
      <dgm:prSet/>
      <dgm:spPr/>
      <dgm:t>
        <a:bodyPr/>
        <a:lstStyle/>
        <a:p>
          <a:endParaRPr lang="en-US"/>
        </a:p>
      </dgm:t>
    </dgm:pt>
    <dgm:pt modelId="{8359F8CB-F36C-0245-A847-02D705993A20}" type="sibTrans" cxnId="{69FB4C07-0F1A-0549-B840-1C1161D41AC6}">
      <dgm:prSet/>
      <dgm:spPr/>
      <dgm:t>
        <a:bodyPr/>
        <a:lstStyle/>
        <a:p>
          <a:endParaRPr lang="en-US"/>
        </a:p>
      </dgm:t>
    </dgm:pt>
    <dgm:pt modelId="{5C902A0F-3C40-3149-8223-27E50DB24938}" type="pres">
      <dgm:prSet presAssocID="{8C6E0051-51AE-1E45-83BA-E8A1AC1BF6FD}" presName="cycleMatrixDiagram" presStyleCnt="0">
        <dgm:presLayoutVars>
          <dgm:chMax val="1"/>
          <dgm:dir/>
          <dgm:animLvl val="lvl"/>
          <dgm:resizeHandles val="exact"/>
        </dgm:presLayoutVars>
      </dgm:prSet>
      <dgm:spPr/>
    </dgm:pt>
    <dgm:pt modelId="{CBC636DD-9BF8-3F47-ADF5-F3E45B65D11C}" type="pres">
      <dgm:prSet presAssocID="{8C6E0051-51AE-1E45-83BA-E8A1AC1BF6FD}" presName="children" presStyleCnt="0"/>
      <dgm:spPr/>
    </dgm:pt>
    <dgm:pt modelId="{8082E57E-035C-624E-98D7-738983414CE8}" type="pres">
      <dgm:prSet presAssocID="{8C6E0051-51AE-1E45-83BA-E8A1AC1BF6FD}" presName="childPlaceholder" presStyleCnt="0"/>
      <dgm:spPr/>
    </dgm:pt>
    <dgm:pt modelId="{05A77A8D-0214-2B41-89D8-9D9D46D42749}" type="pres">
      <dgm:prSet presAssocID="{8C6E0051-51AE-1E45-83BA-E8A1AC1BF6FD}" presName="circle" presStyleCnt="0"/>
      <dgm:spPr/>
    </dgm:pt>
    <dgm:pt modelId="{A153BCA1-FA19-0449-A5F5-24FB439935C8}" type="pres">
      <dgm:prSet presAssocID="{8C6E0051-51AE-1E45-83BA-E8A1AC1BF6FD}" presName="quadrant1" presStyleLbl="node1" presStyleIdx="0" presStyleCnt="4" custScaleX="99983">
        <dgm:presLayoutVars>
          <dgm:chMax val="1"/>
          <dgm:bulletEnabled val="1"/>
        </dgm:presLayoutVars>
      </dgm:prSet>
      <dgm:spPr/>
    </dgm:pt>
    <dgm:pt modelId="{C93128FB-A908-384A-A23A-7C52DD29FE1E}" type="pres">
      <dgm:prSet presAssocID="{8C6E0051-51AE-1E45-83BA-E8A1AC1BF6FD}" presName="quadrant2" presStyleLbl="node1" presStyleIdx="1" presStyleCnt="4">
        <dgm:presLayoutVars>
          <dgm:chMax val="1"/>
          <dgm:bulletEnabled val="1"/>
        </dgm:presLayoutVars>
      </dgm:prSet>
      <dgm:spPr/>
    </dgm:pt>
    <dgm:pt modelId="{ABD4789D-AAAC-7548-832E-18B333B3E9F9}" type="pres">
      <dgm:prSet presAssocID="{8C6E0051-51AE-1E45-83BA-E8A1AC1BF6FD}" presName="quadrant3" presStyleLbl="node1" presStyleIdx="2" presStyleCnt="4" custLinFactNeighborX="-946" custLinFactNeighborY="886">
        <dgm:presLayoutVars>
          <dgm:chMax val="1"/>
          <dgm:bulletEnabled val="1"/>
        </dgm:presLayoutVars>
      </dgm:prSet>
      <dgm:spPr/>
    </dgm:pt>
    <dgm:pt modelId="{3B1D060C-2475-6540-B460-429E8A82BDB5}" type="pres">
      <dgm:prSet presAssocID="{8C6E0051-51AE-1E45-83BA-E8A1AC1BF6FD}" presName="quadrant4" presStyleLbl="node1" presStyleIdx="3" presStyleCnt="4">
        <dgm:presLayoutVars>
          <dgm:chMax val="1"/>
          <dgm:bulletEnabled val="1"/>
        </dgm:presLayoutVars>
      </dgm:prSet>
      <dgm:spPr/>
    </dgm:pt>
    <dgm:pt modelId="{558AF2A2-7B55-FE40-956D-5100D8EC9E26}" type="pres">
      <dgm:prSet presAssocID="{8C6E0051-51AE-1E45-83BA-E8A1AC1BF6FD}" presName="quadrantPlaceholder" presStyleCnt="0"/>
      <dgm:spPr/>
    </dgm:pt>
    <dgm:pt modelId="{1CF9EA7A-90FA-C247-8FF1-C0818EB78E41}" type="pres">
      <dgm:prSet presAssocID="{8C6E0051-51AE-1E45-83BA-E8A1AC1BF6FD}" presName="center1" presStyleLbl="fgShp" presStyleIdx="0" presStyleCnt="2"/>
      <dgm:spPr/>
    </dgm:pt>
    <dgm:pt modelId="{3882FC93-0885-CA4B-97A6-7619425F83C8}" type="pres">
      <dgm:prSet presAssocID="{8C6E0051-51AE-1E45-83BA-E8A1AC1BF6FD}" presName="center2" presStyleLbl="fgShp" presStyleIdx="1" presStyleCnt="2"/>
      <dgm:spPr/>
    </dgm:pt>
  </dgm:ptLst>
  <dgm:cxnLst>
    <dgm:cxn modelId="{69FB4C07-0F1A-0549-B840-1C1161D41AC6}" srcId="{8C6E0051-51AE-1E45-83BA-E8A1AC1BF6FD}" destId="{00207D61-E2F1-7441-A7C2-D19700A8185D}" srcOrd="4" destOrd="0" parTransId="{4CBB32E5-EEA3-0741-9727-684C66313000}" sibTransId="{8359F8CB-F36C-0245-A847-02D705993A20}"/>
    <dgm:cxn modelId="{A301341F-A991-9C48-AA91-95D85965C16C}" srcId="{8C6E0051-51AE-1E45-83BA-E8A1AC1BF6FD}" destId="{2FADB699-667F-CE4F-B9F8-93E7CFB25D06}" srcOrd="2" destOrd="0" parTransId="{7495D46F-2B1E-0B44-875A-87E994D1E0A1}" sibTransId="{2E182422-D156-EE4A-BE74-0ECFFA816472}"/>
    <dgm:cxn modelId="{305EC75F-1A9B-3C49-8575-D21AC893CB2B}" type="presOf" srcId="{8C6E0051-51AE-1E45-83BA-E8A1AC1BF6FD}" destId="{5C902A0F-3C40-3149-8223-27E50DB24938}" srcOrd="0" destOrd="0" presId="urn:microsoft.com/office/officeart/2005/8/layout/cycle4"/>
    <dgm:cxn modelId="{FD9E6673-F052-B84E-953B-F5B185D6DF8E}" srcId="{8C6E0051-51AE-1E45-83BA-E8A1AC1BF6FD}" destId="{F13A2A2A-809B-F04A-A6B0-09E111092909}" srcOrd="1" destOrd="0" parTransId="{598F4A18-69BE-2B48-91B5-3888E6C93352}" sibTransId="{EB62294B-D782-664C-BB2C-ECD53FEA6098}"/>
    <dgm:cxn modelId="{BF3DDE55-793E-634C-B1E5-15D5F75520EA}" type="presOf" srcId="{FEF75CF5-9370-7F44-AB37-99624693947C}" destId="{A153BCA1-FA19-0449-A5F5-24FB439935C8}" srcOrd="0" destOrd="0" presId="urn:microsoft.com/office/officeart/2005/8/layout/cycle4"/>
    <dgm:cxn modelId="{8AF6A4B0-A82C-4949-933F-2BEB63651172}" srcId="{8C6E0051-51AE-1E45-83BA-E8A1AC1BF6FD}" destId="{AC596C44-F146-6746-B728-A97357A50AB9}" srcOrd="3" destOrd="0" parTransId="{A55B0955-F80D-1846-BCAF-911787501F3A}" sibTransId="{D1013D7B-9ACC-4746-AFBB-42153C86D0A7}"/>
    <dgm:cxn modelId="{410037D0-B5E7-BB4C-9274-5506B4D157AB}" type="presOf" srcId="{AC596C44-F146-6746-B728-A97357A50AB9}" destId="{3B1D060C-2475-6540-B460-429E8A82BDB5}" srcOrd="0" destOrd="0" presId="urn:microsoft.com/office/officeart/2005/8/layout/cycle4"/>
    <dgm:cxn modelId="{0D5F52D1-FF8F-BD40-B4E3-D6F259202348}" type="presOf" srcId="{2FADB699-667F-CE4F-B9F8-93E7CFB25D06}" destId="{ABD4789D-AAAC-7548-832E-18B333B3E9F9}" srcOrd="0" destOrd="0" presId="urn:microsoft.com/office/officeart/2005/8/layout/cycle4"/>
    <dgm:cxn modelId="{29F8E7D6-C1D5-0E40-9EDE-A43D00BCD712}" type="presOf" srcId="{F13A2A2A-809B-F04A-A6B0-09E111092909}" destId="{C93128FB-A908-384A-A23A-7C52DD29FE1E}" srcOrd="0" destOrd="0" presId="urn:microsoft.com/office/officeart/2005/8/layout/cycle4"/>
    <dgm:cxn modelId="{638DF7E7-DF9A-E84A-941E-2493C06B7429}" srcId="{8C6E0051-51AE-1E45-83BA-E8A1AC1BF6FD}" destId="{FEF75CF5-9370-7F44-AB37-99624693947C}" srcOrd="0" destOrd="0" parTransId="{1AAB13FF-1A2C-7342-B77D-EB2EBD276943}" sibTransId="{8DEDF121-597E-B240-AF30-EA74565A5069}"/>
    <dgm:cxn modelId="{95AC0BB2-7953-C84E-B263-5623DFBA1639}" type="presParOf" srcId="{5C902A0F-3C40-3149-8223-27E50DB24938}" destId="{CBC636DD-9BF8-3F47-ADF5-F3E45B65D11C}" srcOrd="0" destOrd="0" presId="urn:microsoft.com/office/officeart/2005/8/layout/cycle4"/>
    <dgm:cxn modelId="{2F5F5989-F392-6548-80AB-56AE4DAA7A8B}" type="presParOf" srcId="{CBC636DD-9BF8-3F47-ADF5-F3E45B65D11C}" destId="{8082E57E-035C-624E-98D7-738983414CE8}" srcOrd="0" destOrd="0" presId="urn:microsoft.com/office/officeart/2005/8/layout/cycle4"/>
    <dgm:cxn modelId="{4F88CA81-D765-BA44-A1C7-A613A0315FDC}" type="presParOf" srcId="{5C902A0F-3C40-3149-8223-27E50DB24938}" destId="{05A77A8D-0214-2B41-89D8-9D9D46D42749}" srcOrd="1" destOrd="0" presId="urn:microsoft.com/office/officeart/2005/8/layout/cycle4"/>
    <dgm:cxn modelId="{49B0CBE1-0A9D-7544-87B6-7D7B70B5319F}" type="presParOf" srcId="{05A77A8D-0214-2B41-89D8-9D9D46D42749}" destId="{A153BCA1-FA19-0449-A5F5-24FB439935C8}" srcOrd="0" destOrd="0" presId="urn:microsoft.com/office/officeart/2005/8/layout/cycle4"/>
    <dgm:cxn modelId="{57ED9E7F-FBA6-6148-94BB-E73412337C86}" type="presParOf" srcId="{05A77A8D-0214-2B41-89D8-9D9D46D42749}" destId="{C93128FB-A908-384A-A23A-7C52DD29FE1E}" srcOrd="1" destOrd="0" presId="urn:microsoft.com/office/officeart/2005/8/layout/cycle4"/>
    <dgm:cxn modelId="{3E582EB5-5653-4F4D-8848-9062846C9430}" type="presParOf" srcId="{05A77A8D-0214-2B41-89D8-9D9D46D42749}" destId="{ABD4789D-AAAC-7548-832E-18B333B3E9F9}" srcOrd="2" destOrd="0" presId="urn:microsoft.com/office/officeart/2005/8/layout/cycle4"/>
    <dgm:cxn modelId="{D237D095-733D-0047-A104-ADEA15C3E0E9}" type="presParOf" srcId="{05A77A8D-0214-2B41-89D8-9D9D46D42749}" destId="{3B1D060C-2475-6540-B460-429E8A82BDB5}" srcOrd="3" destOrd="0" presId="urn:microsoft.com/office/officeart/2005/8/layout/cycle4"/>
    <dgm:cxn modelId="{9A87B3C4-2801-434D-8EB0-41F2B20F6D67}" type="presParOf" srcId="{05A77A8D-0214-2B41-89D8-9D9D46D42749}" destId="{558AF2A2-7B55-FE40-956D-5100D8EC9E26}" srcOrd="4" destOrd="0" presId="urn:microsoft.com/office/officeart/2005/8/layout/cycle4"/>
    <dgm:cxn modelId="{360BCAA1-F330-B349-81E2-7F76C0E5334E}" type="presParOf" srcId="{5C902A0F-3C40-3149-8223-27E50DB24938}" destId="{1CF9EA7A-90FA-C247-8FF1-C0818EB78E41}" srcOrd="2" destOrd="0" presId="urn:microsoft.com/office/officeart/2005/8/layout/cycle4"/>
    <dgm:cxn modelId="{BF728047-4945-CC43-AF37-A3E73A520713}" type="presParOf" srcId="{5C902A0F-3C40-3149-8223-27E50DB24938}" destId="{3882FC93-0885-CA4B-97A6-7619425F83C8}"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5A51B71-77B7-3646-84C7-EC3AA60A01C0}" type="doc">
      <dgm:prSet loTypeId="urn:microsoft.com/office/officeart/2005/8/layout/pyramid2" loCatId="" qsTypeId="urn:microsoft.com/office/officeart/2005/8/quickstyle/simple1" qsCatId="simple" csTypeId="urn:microsoft.com/office/officeart/2005/8/colors/accent1_2" csCatId="accent1" phldr="1"/>
      <dgm:spPr/>
    </dgm:pt>
    <dgm:pt modelId="{FE49ACF8-16C1-B548-8CDC-7F4A8464388F}">
      <dgm:prSet phldrT="[Text]"/>
      <dgm:spPr/>
      <dgm:t>
        <a:bodyPr/>
        <a:lstStyle/>
        <a:p>
          <a:pPr>
            <a:buClr>
              <a:schemeClr val="accent1"/>
            </a:buClr>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Develop emotional and spiritual resilience through living out our Christian values </a:t>
          </a:r>
          <a:endParaRPr lang="en-US" dirty="0">
            <a:solidFill>
              <a:schemeClr val="tx1"/>
            </a:solidFill>
          </a:endParaRPr>
        </a:p>
      </dgm:t>
    </dgm:pt>
    <dgm:pt modelId="{3F2CAEF5-4060-1240-B422-892C88D694A7}" type="parTrans" cxnId="{D8841793-18C7-D449-A675-89E71DE6BF4B}">
      <dgm:prSet/>
      <dgm:spPr/>
      <dgm:t>
        <a:bodyPr/>
        <a:lstStyle/>
        <a:p>
          <a:endParaRPr lang="en-US"/>
        </a:p>
      </dgm:t>
    </dgm:pt>
    <dgm:pt modelId="{180D1785-324F-0143-AC24-C238AF4F639B}" type="sibTrans" cxnId="{D8841793-18C7-D449-A675-89E71DE6BF4B}">
      <dgm:prSet/>
      <dgm:spPr/>
      <dgm:t>
        <a:bodyPr/>
        <a:lstStyle/>
        <a:p>
          <a:endParaRPr lang="en-US"/>
        </a:p>
      </dgm:t>
    </dgm:pt>
    <dgm:pt modelId="{57C2F64E-5045-8C4B-A031-941A929C4CD7}">
      <dgm:prSet custT="1"/>
      <dgm:spPr/>
      <dgm:t>
        <a:bodyPr/>
        <a:lstStyle/>
        <a:p>
          <a:r>
            <a:rPr lang="en-GB" sz="1400" dirty="0">
              <a:solidFill>
                <a:schemeClr val="tx1"/>
              </a:solidFill>
              <a:latin typeface="Arial" panose="020B0604020202020204" pitchFamily="34" charset="0"/>
              <a:cs typeface="Arial" panose="020B0604020202020204" pitchFamily="34" charset="0"/>
            </a:rPr>
            <a:t>Children feel accepted, loved, affirmed and fulfil their academic potential</a:t>
          </a:r>
          <a:endParaRPr lang="en-US" sz="1400" dirty="0">
            <a:solidFill>
              <a:schemeClr val="tx1"/>
            </a:solidFill>
          </a:endParaRPr>
        </a:p>
      </dgm:t>
    </dgm:pt>
    <dgm:pt modelId="{16278EBD-33FC-5F49-9D57-3098FF946E6C}" type="parTrans" cxnId="{67FA2584-879F-E642-8A69-145F969CF4C1}">
      <dgm:prSet/>
      <dgm:spPr/>
      <dgm:t>
        <a:bodyPr/>
        <a:lstStyle/>
        <a:p>
          <a:endParaRPr lang="en-US"/>
        </a:p>
      </dgm:t>
    </dgm:pt>
    <dgm:pt modelId="{43670599-9AD7-5C42-8C95-C4CD464173EC}" type="sibTrans" cxnId="{67FA2584-879F-E642-8A69-145F969CF4C1}">
      <dgm:prSet/>
      <dgm:spPr/>
      <dgm:t>
        <a:bodyPr/>
        <a:lstStyle/>
        <a:p>
          <a:endParaRPr lang="en-US"/>
        </a:p>
      </dgm:t>
    </dgm:pt>
    <dgm:pt modelId="{68FBDF2F-66EF-724D-B7B2-BC79A664FB1B}">
      <dgm:prSet/>
      <dgm:spPr/>
      <dgm:t>
        <a:bodyPr/>
        <a:lstStyle/>
        <a:p>
          <a:r>
            <a:rPr lang="en-GB" dirty="0">
              <a:solidFill>
                <a:schemeClr val="tx1"/>
              </a:solidFill>
              <a:latin typeface="Arial" panose="020B0604020202020204" pitchFamily="34" charset="0"/>
              <a:cs typeface="Arial" panose="020B0604020202020204" pitchFamily="34" charset="0"/>
            </a:rPr>
            <a:t>Develop skills and enthusiasm as lifelong learners </a:t>
          </a:r>
        </a:p>
      </dgm:t>
    </dgm:pt>
    <dgm:pt modelId="{FC4B83E6-DB91-0549-B848-E43747688457}" type="parTrans" cxnId="{04AEE4B4-DB6B-C443-B06E-5132D192D8ED}">
      <dgm:prSet/>
      <dgm:spPr/>
      <dgm:t>
        <a:bodyPr/>
        <a:lstStyle/>
        <a:p>
          <a:endParaRPr lang="en-US"/>
        </a:p>
      </dgm:t>
    </dgm:pt>
    <dgm:pt modelId="{E46F06C6-AFEB-9740-9AF6-568F184FF46E}" type="sibTrans" cxnId="{04AEE4B4-DB6B-C443-B06E-5132D192D8ED}">
      <dgm:prSet/>
      <dgm:spPr/>
      <dgm:t>
        <a:bodyPr/>
        <a:lstStyle/>
        <a:p>
          <a:endParaRPr lang="en-US"/>
        </a:p>
      </dgm:t>
    </dgm:pt>
    <dgm:pt modelId="{BD987DB9-2ACB-5E4E-BC1A-6DFE370A78EE}" type="pres">
      <dgm:prSet presAssocID="{B5A51B71-77B7-3646-84C7-EC3AA60A01C0}" presName="compositeShape" presStyleCnt="0">
        <dgm:presLayoutVars>
          <dgm:dir/>
          <dgm:resizeHandles/>
        </dgm:presLayoutVars>
      </dgm:prSet>
      <dgm:spPr/>
    </dgm:pt>
    <dgm:pt modelId="{65F18BFF-A03A-5E43-AF94-516FA1B5F521}" type="pres">
      <dgm:prSet presAssocID="{B5A51B71-77B7-3646-84C7-EC3AA60A01C0}" presName="pyramid" presStyleLbl="node1" presStyleIdx="0" presStyleCnt="1"/>
      <dgm:spPr/>
    </dgm:pt>
    <dgm:pt modelId="{81A35EF0-FF64-B146-A195-F2CC42B55EEE}" type="pres">
      <dgm:prSet presAssocID="{B5A51B71-77B7-3646-84C7-EC3AA60A01C0}" presName="theList" presStyleCnt="0"/>
      <dgm:spPr/>
    </dgm:pt>
    <dgm:pt modelId="{2C063ACB-77BC-074A-94AE-7B51652B6E50}" type="pres">
      <dgm:prSet presAssocID="{57C2F64E-5045-8C4B-A031-941A929C4CD7}" presName="aNode" presStyleLbl="fgAcc1" presStyleIdx="0" presStyleCnt="3">
        <dgm:presLayoutVars>
          <dgm:bulletEnabled val="1"/>
        </dgm:presLayoutVars>
      </dgm:prSet>
      <dgm:spPr/>
    </dgm:pt>
    <dgm:pt modelId="{13EC3399-6478-6B44-8AD0-040D0284FE10}" type="pres">
      <dgm:prSet presAssocID="{57C2F64E-5045-8C4B-A031-941A929C4CD7}" presName="aSpace" presStyleCnt="0"/>
      <dgm:spPr/>
    </dgm:pt>
    <dgm:pt modelId="{1822E7BE-7211-304C-B2A5-8671AD350FEA}" type="pres">
      <dgm:prSet presAssocID="{68FBDF2F-66EF-724D-B7B2-BC79A664FB1B}" presName="aNode" presStyleLbl="fgAcc1" presStyleIdx="1" presStyleCnt="3">
        <dgm:presLayoutVars>
          <dgm:bulletEnabled val="1"/>
        </dgm:presLayoutVars>
      </dgm:prSet>
      <dgm:spPr/>
    </dgm:pt>
    <dgm:pt modelId="{E8CB40FE-96A7-4249-8357-E6425B9DD1E4}" type="pres">
      <dgm:prSet presAssocID="{68FBDF2F-66EF-724D-B7B2-BC79A664FB1B}" presName="aSpace" presStyleCnt="0"/>
      <dgm:spPr/>
    </dgm:pt>
    <dgm:pt modelId="{6AD86425-4221-F345-B397-FF0E8082A39F}" type="pres">
      <dgm:prSet presAssocID="{FE49ACF8-16C1-B548-8CDC-7F4A8464388F}" presName="aNode" presStyleLbl="fgAcc1" presStyleIdx="2" presStyleCnt="3">
        <dgm:presLayoutVars>
          <dgm:bulletEnabled val="1"/>
        </dgm:presLayoutVars>
      </dgm:prSet>
      <dgm:spPr/>
    </dgm:pt>
    <dgm:pt modelId="{AC9EACC3-2EAA-DE4F-A2A4-CECC8466EC75}" type="pres">
      <dgm:prSet presAssocID="{FE49ACF8-16C1-B548-8CDC-7F4A8464388F}" presName="aSpace" presStyleCnt="0"/>
      <dgm:spPr/>
    </dgm:pt>
  </dgm:ptLst>
  <dgm:cxnLst>
    <dgm:cxn modelId="{67FA2584-879F-E642-8A69-145F969CF4C1}" srcId="{B5A51B71-77B7-3646-84C7-EC3AA60A01C0}" destId="{57C2F64E-5045-8C4B-A031-941A929C4CD7}" srcOrd="0" destOrd="0" parTransId="{16278EBD-33FC-5F49-9D57-3098FF946E6C}" sibTransId="{43670599-9AD7-5C42-8C95-C4CD464173EC}"/>
    <dgm:cxn modelId="{3D32A788-C314-734F-9333-46BC34A62402}" type="presOf" srcId="{B5A51B71-77B7-3646-84C7-EC3AA60A01C0}" destId="{BD987DB9-2ACB-5E4E-BC1A-6DFE370A78EE}" srcOrd="0" destOrd="0" presId="urn:microsoft.com/office/officeart/2005/8/layout/pyramid2"/>
    <dgm:cxn modelId="{D8841793-18C7-D449-A675-89E71DE6BF4B}" srcId="{B5A51B71-77B7-3646-84C7-EC3AA60A01C0}" destId="{FE49ACF8-16C1-B548-8CDC-7F4A8464388F}" srcOrd="2" destOrd="0" parTransId="{3F2CAEF5-4060-1240-B422-892C88D694A7}" sibTransId="{180D1785-324F-0143-AC24-C238AF4F639B}"/>
    <dgm:cxn modelId="{D340FDA6-E940-8F43-BB14-0B69A5B5859B}" type="presOf" srcId="{57C2F64E-5045-8C4B-A031-941A929C4CD7}" destId="{2C063ACB-77BC-074A-94AE-7B51652B6E50}" srcOrd="0" destOrd="0" presId="urn:microsoft.com/office/officeart/2005/8/layout/pyramid2"/>
    <dgm:cxn modelId="{BCB2F7AB-DD69-F847-BB09-B0F53842B700}" type="presOf" srcId="{FE49ACF8-16C1-B548-8CDC-7F4A8464388F}" destId="{6AD86425-4221-F345-B397-FF0E8082A39F}" srcOrd="0" destOrd="0" presId="urn:microsoft.com/office/officeart/2005/8/layout/pyramid2"/>
    <dgm:cxn modelId="{04AEE4B4-DB6B-C443-B06E-5132D192D8ED}" srcId="{B5A51B71-77B7-3646-84C7-EC3AA60A01C0}" destId="{68FBDF2F-66EF-724D-B7B2-BC79A664FB1B}" srcOrd="1" destOrd="0" parTransId="{FC4B83E6-DB91-0549-B848-E43747688457}" sibTransId="{E46F06C6-AFEB-9740-9AF6-568F184FF46E}"/>
    <dgm:cxn modelId="{3779DEE6-9832-0744-812D-7958F9ADD61E}" type="presOf" srcId="{68FBDF2F-66EF-724D-B7B2-BC79A664FB1B}" destId="{1822E7BE-7211-304C-B2A5-8671AD350FEA}" srcOrd="0" destOrd="0" presId="urn:microsoft.com/office/officeart/2005/8/layout/pyramid2"/>
    <dgm:cxn modelId="{05149225-2DE9-CC4A-A45B-301578886148}" type="presParOf" srcId="{BD987DB9-2ACB-5E4E-BC1A-6DFE370A78EE}" destId="{65F18BFF-A03A-5E43-AF94-516FA1B5F521}" srcOrd="0" destOrd="0" presId="urn:microsoft.com/office/officeart/2005/8/layout/pyramid2"/>
    <dgm:cxn modelId="{BF635B84-A038-2E4C-B31B-469F3C0E8B36}" type="presParOf" srcId="{BD987DB9-2ACB-5E4E-BC1A-6DFE370A78EE}" destId="{81A35EF0-FF64-B146-A195-F2CC42B55EEE}" srcOrd="1" destOrd="0" presId="urn:microsoft.com/office/officeart/2005/8/layout/pyramid2"/>
    <dgm:cxn modelId="{FF5D9AC7-9123-BE47-96F8-E17E0C7E5F94}" type="presParOf" srcId="{81A35EF0-FF64-B146-A195-F2CC42B55EEE}" destId="{2C063ACB-77BC-074A-94AE-7B51652B6E50}" srcOrd="0" destOrd="0" presId="urn:microsoft.com/office/officeart/2005/8/layout/pyramid2"/>
    <dgm:cxn modelId="{4F4AC5BA-90AC-0C4D-804B-ABDAF1C6EB1E}" type="presParOf" srcId="{81A35EF0-FF64-B146-A195-F2CC42B55EEE}" destId="{13EC3399-6478-6B44-8AD0-040D0284FE10}" srcOrd="1" destOrd="0" presId="urn:microsoft.com/office/officeart/2005/8/layout/pyramid2"/>
    <dgm:cxn modelId="{4FA6DB96-E1BA-2B46-9A5B-370C1270E66E}" type="presParOf" srcId="{81A35EF0-FF64-B146-A195-F2CC42B55EEE}" destId="{1822E7BE-7211-304C-B2A5-8671AD350FEA}" srcOrd="2" destOrd="0" presId="urn:microsoft.com/office/officeart/2005/8/layout/pyramid2"/>
    <dgm:cxn modelId="{86A0B93F-1156-7B43-9594-EEFE58134608}" type="presParOf" srcId="{81A35EF0-FF64-B146-A195-F2CC42B55EEE}" destId="{E8CB40FE-96A7-4249-8357-E6425B9DD1E4}" srcOrd="3" destOrd="0" presId="urn:microsoft.com/office/officeart/2005/8/layout/pyramid2"/>
    <dgm:cxn modelId="{DC08BBDF-1D86-6648-8F9C-0B86EFB958E1}" type="presParOf" srcId="{81A35EF0-FF64-B146-A195-F2CC42B55EEE}" destId="{6AD86425-4221-F345-B397-FF0E8082A39F}" srcOrd="4" destOrd="0" presId="urn:microsoft.com/office/officeart/2005/8/layout/pyramid2"/>
    <dgm:cxn modelId="{A129B58B-D3CC-9742-9FDF-EEEB45C133CE}" type="presParOf" srcId="{81A35EF0-FF64-B146-A195-F2CC42B55EEE}" destId="{AC9EACC3-2EAA-DE4F-A2A4-CECC8466EC75}"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94E97A4-8907-4C4D-83AE-B05B98B19F10}" type="doc">
      <dgm:prSet loTypeId="urn:microsoft.com/office/officeart/2005/8/layout/matrix3" loCatId="" qsTypeId="urn:microsoft.com/office/officeart/2005/8/quickstyle/simple1" qsCatId="simple" csTypeId="urn:microsoft.com/office/officeart/2005/8/colors/accent1_2" csCatId="accent1" phldr="1"/>
      <dgm:spPr/>
      <dgm:t>
        <a:bodyPr/>
        <a:lstStyle/>
        <a:p>
          <a:endParaRPr lang="en-US"/>
        </a:p>
      </dgm:t>
    </dgm:pt>
    <dgm:pt modelId="{0D3B2A03-9706-A14F-BA5B-9490D0C3614A}">
      <dgm:prSet phldrT="[Text]"/>
      <dgm:spPr/>
      <dgm:t>
        <a:bodyPr/>
        <a:lstStyle/>
        <a:p>
          <a:r>
            <a:rPr lang="en-GB" b="1" dirty="0">
              <a:solidFill>
                <a:schemeClr val="bg1"/>
              </a:solidFill>
              <a:latin typeface="Arial" panose="020B0604020202020204" pitchFamily="34" charset="0"/>
              <a:cs typeface="Arial" panose="020B0604020202020204" pitchFamily="34" charset="0"/>
            </a:rPr>
            <a:t>Aspirational outcomes</a:t>
          </a:r>
          <a:endParaRPr lang="en-US" dirty="0">
            <a:solidFill>
              <a:schemeClr val="bg1"/>
            </a:solidFill>
          </a:endParaRPr>
        </a:p>
      </dgm:t>
    </dgm:pt>
    <dgm:pt modelId="{4B78BA01-03B0-A049-9FB2-2B1DB65FD27C}" type="parTrans" cxnId="{5D7DE9C2-1C4E-3249-B5BB-D76730483630}">
      <dgm:prSet/>
      <dgm:spPr/>
      <dgm:t>
        <a:bodyPr/>
        <a:lstStyle/>
        <a:p>
          <a:endParaRPr lang="en-US"/>
        </a:p>
      </dgm:t>
    </dgm:pt>
    <dgm:pt modelId="{674D8D50-F9FC-AF4E-882A-4F26EA59B70F}" type="sibTrans" cxnId="{5D7DE9C2-1C4E-3249-B5BB-D76730483630}">
      <dgm:prSet/>
      <dgm:spPr/>
      <dgm:t>
        <a:bodyPr/>
        <a:lstStyle/>
        <a:p>
          <a:endParaRPr lang="en-US"/>
        </a:p>
      </dgm:t>
    </dgm:pt>
    <dgm:pt modelId="{27A1BF85-A369-054A-8261-B6D4420C99B8}">
      <dgm:prSet phldrT="[Text]"/>
      <dgm:spPr/>
      <dgm:t>
        <a:bodyPr/>
        <a:lstStyle/>
        <a:p>
          <a:r>
            <a:rPr lang="en-GB" b="1" dirty="0">
              <a:solidFill>
                <a:schemeClr val="bg1"/>
              </a:solidFill>
              <a:latin typeface="Arial" panose="020B0604020202020204" pitchFamily="34" charset="0"/>
              <a:cs typeface="Arial" panose="020B0604020202020204" pitchFamily="34" charset="0"/>
            </a:rPr>
            <a:t>Passion for learning</a:t>
          </a:r>
          <a:endParaRPr lang="en-US" dirty="0">
            <a:solidFill>
              <a:schemeClr val="bg1"/>
            </a:solidFill>
          </a:endParaRPr>
        </a:p>
      </dgm:t>
    </dgm:pt>
    <dgm:pt modelId="{0E710ADC-8083-244F-95A5-636B78D8EDFC}" type="parTrans" cxnId="{B8005386-58FC-B34E-8454-A9F2B545970F}">
      <dgm:prSet/>
      <dgm:spPr/>
      <dgm:t>
        <a:bodyPr/>
        <a:lstStyle/>
        <a:p>
          <a:endParaRPr lang="en-US"/>
        </a:p>
      </dgm:t>
    </dgm:pt>
    <dgm:pt modelId="{4FFE376B-3BED-2A41-8A67-47407D29594B}" type="sibTrans" cxnId="{B8005386-58FC-B34E-8454-A9F2B545970F}">
      <dgm:prSet/>
      <dgm:spPr/>
      <dgm:t>
        <a:bodyPr/>
        <a:lstStyle/>
        <a:p>
          <a:endParaRPr lang="en-US"/>
        </a:p>
      </dgm:t>
    </dgm:pt>
    <dgm:pt modelId="{B0050A0B-B291-6243-9EF9-4F44413EA9AD}">
      <dgm:prSet phldrT="[Text]"/>
      <dgm:spPr/>
      <dgm:t>
        <a:bodyPr/>
        <a:lstStyle/>
        <a:p>
          <a:r>
            <a:rPr lang="en-GB" b="1" dirty="0">
              <a:solidFill>
                <a:schemeClr val="bg1"/>
              </a:solidFill>
              <a:latin typeface="Arial" panose="020B0604020202020204" pitchFamily="34" charset="0"/>
              <a:cs typeface="Arial" panose="020B0604020202020204" pitchFamily="34" charset="0"/>
            </a:rPr>
            <a:t>Spiritual and emotional well being</a:t>
          </a:r>
          <a:endParaRPr lang="en-US" dirty="0">
            <a:solidFill>
              <a:schemeClr val="bg1"/>
            </a:solidFill>
          </a:endParaRPr>
        </a:p>
      </dgm:t>
    </dgm:pt>
    <dgm:pt modelId="{6B25F489-92AF-4C47-B102-2DDC66F013AE}" type="parTrans" cxnId="{24F57863-65FF-7743-BFDD-B5503694F88D}">
      <dgm:prSet/>
      <dgm:spPr/>
      <dgm:t>
        <a:bodyPr/>
        <a:lstStyle/>
        <a:p>
          <a:endParaRPr lang="en-US"/>
        </a:p>
      </dgm:t>
    </dgm:pt>
    <dgm:pt modelId="{64AEA700-2388-2740-8917-4FF91BD28EB0}" type="sibTrans" cxnId="{24F57863-65FF-7743-BFDD-B5503694F88D}">
      <dgm:prSet/>
      <dgm:spPr/>
      <dgm:t>
        <a:bodyPr/>
        <a:lstStyle/>
        <a:p>
          <a:endParaRPr lang="en-US"/>
        </a:p>
      </dgm:t>
    </dgm:pt>
    <dgm:pt modelId="{CDFDF11B-4EC9-B84A-9E19-1EBCD6DAF9BA}">
      <dgm:prSet phldrT="[Text]" phldr="1"/>
      <dgm:spPr/>
      <dgm:t>
        <a:bodyPr/>
        <a:lstStyle/>
        <a:p>
          <a:endParaRPr lang="en-US"/>
        </a:p>
      </dgm:t>
    </dgm:pt>
    <dgm:pt modelId="{C5AA3BC9-36C8-BD44-91DF-4AB90BEE25CB}" type="parTrans" cxnId="{8C206E53-D671-9E47-9D9C-5503F9A102FB}">
      <dgm:prSet/>
      <dgm:spPr/>
      <dgm:t>
        <a:bodyPr/>
        <a:lstStyle/>
        <a:p>
          <a:endParaRPr lang="en-US"/>
        </a:p>
      </dgm:t>
    </dgm:pt>
    <dgm:pt modelId="{598E6F46-75EF-6E47-86F6-226074B30D7B}" type="sibTrans" cxnId="{8C206E53-D671-9E47-9D9C-5503F9A102FB}">
      <dgm:prSet/>
      <dgm:spPr/>
      <dgm:t>
        <a:bodyPr/>
        <a:lstStyle/>
        <a:p>
          <a:endParaRPr lang="en-US"/>
        </a:p>
      </dgm:t>
    </dgm:pt>
    <dgm:pt modelId="{94BC77D6-F10F-B54B-B662-08A0ABD30A6A}">
      <dgm:prSet custT="1"/>
      <dgm:spPr/>
      <dgm:t>
        <a:bodyPr/>
        <a:lstStyle/>
        <a:p>
          <a:pPr marL="0" lvl="0" indent="0" algn="ctr" defTabSz="755650">
            <a:lnSpc>
              <a:spcPct val="90000"/>
            </a:lnSpc>
            <a:spcBef>
              <a:spcPct val="0"/>
            </a:spcBef>
            <a:spcAft>
              <a:spcPct val="35000"/>
            </a:spcAft>
            <a:buNone/>
          </a:pPr>
          <a:r>
            <a:rPr lang="en-US" sz="1400" b="1" kern="1200" dirty="0">
              <a:solidFill>
                <a:prstClr val="white"/>
              </a:solidFill>
              <a:latin typeface="Arial" panose="020B0604020202020204" pitchFamily="34" charset="0"/>
              <a:ea typeface="+mn-ea"/>
              <a:cs typeface="Arial" panose="020B0604020202020204" pitchFamily="34" charset="0"/>
            </a:rPr>
            <a:t>Accountability</a:t>
          </a:r>
        </a:p>
      </dgm:t>
    </dgm:pt>
    <dgm:pt modelId="{724D103E-0CE9-944E-9BE1-4ACF2445BB9B}" type="parTrans" cxnId="{0519169E-C6D2-EB47-8D3A-AA70DE97F09B}">
      <dgm:prSet/>
      <dgm:spPr/>
      <dgm:t>
        <a:bodyPr/>
        <a:lstStyle/>
        <a:p>
          <a:endParaRPr lang="en-US"/>
        </a:p>
      </dgm:t>
    </dgm:pt>
    <dgm:pt modelId="{7176514E-2D91-D544-9425-EB5E2C047FAE}" type="sibTrans" cxnId="{0519169E-C6D2-EB47-8D3A-AA70DE97F09B}">
      <dgm:prSet/>
      <dgm:spPr/>
      <dgm:t>
        <a:bodyPr/>
        <a:lstStyle/>
        <a:p>
          <a:endParaRPr lang="en-US"/>
        </a:p>
      </dgm:t>
    </dgm:pt>
    <dgm:pt modelId="{7B8CF8F7-63EF-164E-9E63-C7CA53DBFDED}">
      <dgm:prSet/>
      <dgm:spPr/>
      <dgm:t>
        <a:bodyPr/>
        <a:lstStyle/>
        <a:p>
          <a:endParaRPr lang="en-US"/>
        </a:p>
      </dgm:t>
    </dgm:pt>
    <dgm:pt modelId="{6DB7E724-80F3-0B42-B617-A68073533B38}" type="parTrans" cxnId="{03017AC5-0648-E240-893C-60596D97F9E1}">
      <dgm:prSet/>
      <dgm:spPr/>
      <dgm:t>
        <a:bodyPr/>
        <a:lstStyle/>
        <a:p>
          <a:endParaRPr lang="en-US"/>
        </a:p>
      </dgm:t>
    </dgm:pt>
    <dgm:pt modelId="{392DFBCC-B018-1A4F-B1D7-B87ADA54C8B2}" type="sibTrans" cxnId="{03017AC5-0648-E240-893C-60596D97F9E1}">
      <dgm:prSet/>
      <dgm:spPr/>
      <dgm:t>
        <a:bodyPr/>
        <a:lstStyle/>
        <a:p>
          <a:endParaRPr lang="en-US"/>
        </a:p>
      </dgm:t>
    </dgm:pt>
    <dgm:pt modelId="{6CA1345C-14D7-C74A-B0A6-8123CFDC30CA}">
      <dgm:prSet/>
      <dgm:spPr/>
      <dgm:t>
        <a:bodyPr/>
        <a:lstStyle/>
        <a:p>
          <a:endParaRPr lang="en-US"/>
        </a:p>
      </dgm:t>
    </dgm:pt>
    <dgm:pt modelId="{B2EBA579-133D-3948-8FF2-F31906068B9A}" type="parTrans" cxnId="{014795C3-2E93-1E45-B189-78CAFD571AA4}">
      <dgm:prSet/>
      <dgm:spPr/>
      <dgm:t>
        <a:bodyPr/>
        <a:lstStyle/>
        <a:p>
          <a:endParaRPr lang="en-US"/>
        </a:p>
      </dgm:t>
    </dgm:pt>
    <dgm:pt modelId="{7406D127-4DCF-3D43-BB3A-76662BA67143}" type="sibTrans" cxnId="{014795C3-2E93-1E45-B189-78CAFD571AA4}">
      <dgm:prSet/>
      <dgm:spPr/>
      <dgm:t>
        <a:bodyPr/>
        <a:lstStyle/>
        <a:p>
          <a:endParaRPr lang="en-US"/>
        </a:p>
      </dgm:t>
    </dgm:pt>
    <dgm:pt modelId="{3654AB70-A12C-834E-86DD-82E57F599194}">
      <dgm:prSet/>
      <dgm:spPr/>
      <dgm:t>
        <a:bodyPr/>
        <a:lstStyle/>
        <a:p>
          <a:endParaRPr lang="en-US"/>
        </a:p>
      </dgm:t>
    </dgm:pt>
    <dgm:pt modelId="{3F981494-67E1-024E-9923-598F2FB5DFD5}" type="parTrans" cxnId="{31F49B28-EB66-D14A-829B-3915F741199B}">
      <dgm:prSet/>
      <dgm:spPr/>
      <dgm:t>
        <a:bodyPr/>
        <a:lstStyle/>
        <a:p>
          <a:endParaRPr lang="en-US"/>
        </a:p>
      </dgm:t>
    </dgm:pt>
    <dgm:pt modelId="{2F053065-7499-D749-AFDC-4C6784CB478E}" type="sibTrans" cxnId="{31F49B28-EB66-D14A-829B-3915F741199B}">
      <dgm:prSet/>
      <dgm:spPr/>
      <dgm:t>
        <a:bodyPr/>
        <a:lstStyle/>
        <a:p>
          <a:endParaRPr lang="en-US"/>
        </a:p>
      </dgm:t>
    </dgm:pt>
    <dgm:pt modelId="{7E6B8D29-CA25-4044-934B-412493AEFA72}">
      <dgm:prSet/>
      <dgm:spPr/>
    </dgm:pt>
    <dgm:pt modelId="{21068B66-8CE1-3444-B8EE-862D9F9335E2}" type="parTrans" cxnId="{65F5DE7F-22AF-8B48-B420-89079834B2FF}">
      <dgm:prSet/>
      <dgm:spPr/>
      <dgm:t>
        <a:bodyPr/>
        <a:lstStyle/>
        <a:p>
          <a:endParaRPr lang="en-US"/>
        </a:p>
      </dgm:t>
    </dgm:pt>
    <dgm:pt modelId="{83CD353C-DB4F-B241-BE72-976F61527BA1}" type="sibTrans" cxnId="{65F5DE7F-22AF-8B48-B420-89079834B2FF}">
      <dgm:prSet/>
      <dgm:spPr/>
      <dgm:t>
        <a:bodyPr/>
        <a:lstStyle/>
        <a:p>
          <a:endParaRPr lang="en-US"/>
        </a:p>
      </dgm:t>
    </dgm:pt>
    <dgm:pt modelId="{C1C14DDE-EC41-704F-98C5-287D839A86AD}">
      <dgm:prSet/>
      <dgm:spPr/>
    </dgm:pt>
    <dgm:pt modelId="{D5DDBC1E-C429-C44F-BA00-46846A66C929}" type="parTrans" cxnId="{8A40DAF5-58CC-6F4A-8399-8649A82BB444}">
      <dgm:prSet/>
      <dgm:spPr/>
      <dgm:t>
        <a:bodyPr/>
        <a:lstStyle/>
        <a:p>
          <a:endParaRPr lang="en-US"/>
        </a:p>
      </dgm:t>
    </dgm:pt>
    <dgm:pt modelId="{9D1FB70D-8FC8-2844-83CA-5ED3AADC8534}" type="sibTrans" cxnId="{8A40DAF5-58CC-6F4A-8399-8649A82BB444}">
      <dgm:prSet/>
      <dgm:spPr/>
      <dgm:t>
        <a:bodyPr/>
        <a:lstStyle/>
        <a:p>
          <a:endParaRPr lang="en-US"/>
        </a:p>
      </dgm:t>
    </dgm:pt>
    <dgm:pt modelId="{45C3DE59-9E98-8A48-92CE-A4103A213606}" type="pres">
      <dgm:prSet presAssocID="{194E97A4-8907-4C4D-83AE-B05B98B19F10}" presName="matrix" presStyleCnt="0">
        <dgm:presLayoutVars>
          <dgm:chMax val="1"/>
          <dgm:dir/>
          <dgm:resizeHandles val="exact"/>
        </dgm:presLayoutVars>
      </dgm:prSet>
      <dgm:spPr/>
    </dgm:pt>
    <dgm:pt modelId="{88C2A254-C285-8041-9822-5ACDF00C3C39}" type="pres">
      <dgm:prSet presAssocID="{194E97A4-8907-4C4D-83AE-B05B98B19F10}" presName="diamond" presStyleLbl="bgShp" presStyleIdx="0" presStyleCnt="1"/>
      <dgm:spPr/>
    </dgm:pt>
    <dgm:pt modelId="{645CE777-C22B-7441-A4F4-974E1EC13454}" type="pres">
      <dgm:prSet presAssocID="{194E97A4-8907-4C4D-83AE-B05B98B19F10}" presName="quad1" presStyleLbl="node1" presStyleIdx="0" presStyleCnt="4">
        <dgm:presLayoutVars>
          <dgm:chMax val="0"/>
          <dgm:chPref val="0"/>
          <dgm:bulletEnabled val="1"/>
        </dgm:presLayoutVars>
      </dgm:prSet>
      <dgm:spPr/>
    </dgm:pt>
    <dgm:pt modelId="{7CCE1A2A-E48B-B547-9331-A2ABA6FEFAAD}" type="pres">
      <dgm:prSet presAssocID="{194E97A4-8907-4C4D-83AE-B05B98B19F10}" presName="quad2" presStyleLbl="node1" presStyleIdx="1" presStyleCnt="4">
        <dgm:presLayoutVars>
          <dgm:chMax val="0"/>
          <dgm:chPref val="0"/>
          <dgm:bulletEnabled val="1"/>
        </dgm:presLayoutVars>
      </dgm:prSet>
      <dgm:spPr/>
    </dgm:pt>
    <dgm:pt modelId="{7DAF9E02-E58D-F846-BD08-CE238DB5E838}" type="pres">
      <dgm:prSet presAssocID="{194E97A4-8907-4C4D-83AE-B05B98B19F10}" presName="quad3" presStyleLbl="node1" presStyleIdx="2" presStyleCnt="4">
        <dgm:presLayoutVars>
          <dgm:chMax val="0"/>
          <dgm:chPref val="0"/>
          <dgm:bulletEnabled val="1"/>
        </dgm:presLayoutVars>
      </dgm:prSet>
      <dgm:spPr/>
    </dgm:pt>
    <dgm:pt modelId="{E6FF12EB-FCD4-D04C-A620-D1EEA32D6202}" type="pres">
      <dgm:prSet presAssocID="{194E97A4-8907-4C4D-83AE-B05B98B19F10}" presName="quad4" presStyleLbl="node1" presStyleIdx="3" presStyleCnt="4">
        <dgm:presLayoutVars>
          <dgm:chMax val="0"/>
          <dgm:chPref val="0"/>
          <dgm:bulletEnabled val="1"/>
        </dgm:presLayoutVars>
      </dgm:prSet>
      <dgm:spPr/>
    </dgm:pt>
  </dgm:ptLst>
  <dgm:cxnLst>
    <dgm:cxn modelId="{31F49B28-EB66-D14A-829B-3915F741199B}" srcId="{194E97A4-8907-4C4D-83AE-B05B98B19F10}" destId="{3654AB70-A12C-834E-86DD-82E57F599194}" srcOrd="5" destOrd="0" parTransId="{3F981494-67E1-024E-9923-598F2FB5DFD5}" sibTransId="{2F053065-7499-D749-AFDC-4C6784CB478E}"/>
    <dgm:cxn modelId="{2B9CCC42-EA12-D342-8BA3-64EE6E763D7D}" type="presOf" srcId="{0D3B2A03-9706-A14F-BA5B-9490D0C3614A}" destId="{645CE777-C22B-7441-A4F4-974E1EC13454}" srcOrd="0" destOrd="0" presId="urn:microsoft.com/office/officeart/2005/8/layout/matrix3"/>
    <dgm:cxn modelId="{24F57863-65FF-7743-BFDD-B5503694F88D}" srcId="{194E97A4-8907-4C4D-83AE-B05B98B19F10}" destId="{B0050A0B-B291-6243-9EF9-4F44413EA9AD}" srcOrd="2" destOrd="0" parTransId="{6B25F489-92AF-4C47-B102-2DDC66F013AE}" sibTransId="{64AEA700-2388-2740-8917-4FF91BD28EB0}"/>
    <dgm:cxn modelId="{8C206E53-D671-9E47-9D9C-5503F9A102FB}" srcId="{194E97A4-8907-4C4D-83AE-B05B98B19F10}" destId="{CDFDF11B-4EC9-B84A-9E19-1EBCD6DAF9BA}" srcOrd="8" destOrd="0" parTransId="{C5AA3BC9-36C8-BD44-91DF-4AB90BEE25CB}" sibTransId="{598E6F46-75EF-6E47-86F6-226074B30D7B}"/>
    <dgm:cxn modelId="{65F5DE7F-22AF-8B48-B420-89079834B2FF}" srcId="{194E97A4-8907-4C4D-83AE-B05B98B19F10}" destId="{7E6B8D29-CA25-4044-934B-412493AEFA72}" srcOrd="4" destOrd="0" parTransId="{21068B66-8CE1-3444-B8EE-862D9F9335E2}" sibTransId="{83CD353C-DB4F-B241-BE72-976F61527BA1}"/>
    <dgm:cxn modelId="{B8005386-58FC-B34E-8454-A9F2B545970F}" srcId="{194E97A4-8907-4C4D-83AE-B05B98B19F10}" destId="{27A1BF85-A369-054A-8261-B6D4420C99B8}" srcOrd="1" destOrd="0" parTransId="{0E710ADC-8083-244F-95A5-636B78D8EDFC}" sibTransId="{4FFE376B-3BED-2A41-8A67-47407D29594B}"/>
    <dgm:cxn modelId="{23ECD38C-EAE4-424B-9A63-F9C4B4BFD703}" type="presOf" srcId="{94BC77D6-F10F-B54B-B662-08A0ABD30A6A}" destId="{E6FF12EB-FCD4-D04C-A620-D1EEA32D6202}" srcOrd="0" destOrd="0" presId="urn:microsoft.com/office/officeart/2005/8/layout/matrix3"/>
    <dgm:cxn modelId="{BF7BDB9C-1F08-7543-9D74-2D8D60FB979A}" type="presOf" srcId="{27A1BF85-A369-054A-8261-B6D4420C99B8}" destId="{7CCE1A2A-E48B-B547-9331-A2ABA6FEFAAD}" srcOrd="0" destOrd="0" presId="urn:microsoft.com/office/officeart/2005/8/layout/matrix3"/>
    <dgm:cxn modelId="{0519169E-C6D2-EB47-8D3A-AA70DE97F09B}" srcId="{194E97A4-8907-4C4D-83AE-B05B98B19F10}" destId="{94BC77D6-F10F-B54B-B662-08A0ABD30A6A}" srcOrd="3" destOrd="0" parTransId="{724D103E-0CE9-944E-9BE1-4ACF2445BB9B}" sibTransId="{7176514E-2D91-D544-9425-EB5E2C047FAE}"/>
    <dgm:cxn modelId="{5D7DE9C2-1C4E-3249-B5BB-D76730483630}" srcId="{194E97A4-8907-4C4D-83AE-B05B98B19F10}" destId="{0D3B2A03-9706-A14F-BA5B-9490D0C3614A}" srcOrd="0" destOrd="0" parTransId="{4B78BA01-03B0-A049-9FB2-2B1DB65FD27C}" sibTransId="{674D8D50-F9FC-AF4E-882A-4F26EA59B70F}"/>
    <dgm:cxn modelId="{014795C3-2E93-1E45-B189-78CAFD571AA4}" srcId="{194E97A4-8907-4C4D-83AE-B05B98B19F10}" destId="{6CA1345C-14D7-C74A-B0A6-8123CFDC30CA}" srcOrd="6" destOrd="0" parTransId="{B2EBA579-133D-3948-8FF2-F31906068B9A}" sibTransId="{7406D127-4DCF-3D43-BB3A-76662BA67143}"/>
    <dgm:cxn modelId="{03017AC5-0648-E240-893C-60596D97F9E1}" srcId="{194E97A4-8907-4C4D-83AE-B05B98B19F10}" destId="{7B8CF8F7-63EF-164E-9E63-C7CA53DBFDED}" srcOrd="7" destOrd="0" parTransId="{6DB7E724-80F3-0B42-B617-A68073533B38}" sibTransId="{392DFBCC-B018-1A4F-B1D7-B87ADA54C8B2}"/>
    <dgm:cxn modelId="{D1BB2ECD-31EB-B04A-BF1B-3BCD86B4C460}" type="presOf" srcId="{B0050A0B-B291-6243-9EF9-4F44413EA9AD}" destId="{7DAF9E02-E58D-F846-BD08-CE238DB5E838}" srcOrd="0" destOrd="0" presId="urn:microsoft.com/office/officeart/2005/8/layout/matrix3"/>
    <dgm:cxn modelId="{8F535CF3-12EC-0D4B-8101-A76450FFEA3D}" type="presOf" srcId="{194E97A4-8907-4C4D-83AE-B05B98B19F10}" destId="{45C3DE59-9E98-8A48-92CE-A4103A213606}" srcOrd="0" destOrd="0" presId="urn:microsoft.com/office/officeart/2005/8/layout/matrix3"/>
    <dgm:cxn modelId="{8A40DAF5-58CC-6F4A-8399-8649A82BB444}" srcId="{194E97A4-8907-4C4D-83AE-B05B98B19F10}" destId="{C1C14DDE-EC41-704F-98C5-287D839A86AD}" srcOrd="9" destOrd="0" parTransId="{D5DDBC1E-C429-C44F-BA00-46846A66C929}" sibTransId="{9D1FB70D-8FC8-2844-83CA-5ED3AADC8534}"/>
    <dgm:cxn modelId="{2E791E2F-BD5E-984D-BBE2-E7662CAF5EB4}" type="presParOf" srcId="{45C3DE59-9E98-8A48-92CE-A4103A213606}" destId="{88C2A254-C285-8041-9822-5ACDF00C3C39}" srcOrd="0" destOrd="0" presId="urn:microsoft.com/office/officeart/2005/8/layout/matrix3"/>
    <dgm:cxn modelId="{D5F5C8CF-EDE5-E441-88A1-5B5A2A846A53}" type="presParOf" srcId="{45C3DE59-9E98-8A48-92CE-A4103A213606}" destId="{645CE777-C22B-7441-A4F4-974E1EC13454}" srcOrd="1" destOrd="0" presId="urn:microsoft.com/office/officeart/2005/8/layout/matrix3"/>
    <dgm:cxn modelId="{07D2A913-2CEA-D84A-BCDD-920C17D0A54A}" type="presParOf" srcId="{45C3DE59-9E98-8A48-92CE-A4103A213606}" destId="{7CCE1A2A-E48B-B547-9331-A2ABA6FEFAAD}" srcOrd="2" destOrd="0" presId="urn:microsoft.com/office/officeart/2005/8/layout/matrix3"/>
    <dgm:cxn modelId="{7EB48069-C588-E343-A235-0E5828F6F662}" type="presParOf" srcId="{45C3DE59-9E98-8A48-92CE-A4103A213606}" destId="{7DAF9E02-E58D-F846-BD08-CE238DB5E838}" srcOrd="3" destOrd="0" presId="urn:microsoft.com/office/officeart/2005/8/layout/matrix3"/>
    <dgm:cxn modelId="{8353188E-EA53-F04D-8014-41DC1A112F92}" type="presParOf" srcId="{45C3DE59-9E98-8A48-92CE-A4103A213606}" destId="{E6FF12EB-FCD4-D04C-A620-D1EEA32D6202}"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00498E-431E-4E4B-8F23-4AEF183B0FEC}">
      <dsp:nvSpPr>
        <dsp:cNvPr id="0" name=""/>
        <dsp:cNvSpPr/>
      </dsp:nvSpPr>
      <dsp:spPr>
        <a:xfrm>
          <a:off x="2151" y="2647"/>
          <a:ext cx="7550113" cy="1461959"/>
        </a:xfrm>
        <a:prstGeom prst="roundRect">
          <a:avLst>
            <a:gd name="adj" fmla="val 10000"/>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Foundation Governors (8)</a:t>
          </a:r>
        </a:p>
        <a:p>
          <a:pPr marL="0" lvl="0" indent="0" algn="ctr" defTabSz="1066800">
            <a:lnSpc>
              <a:spcPct val="90000"/>
            </a:lnSpc>
            <a:spcBef>
              <a:spcPct val="0"/>
            </a:spcBef>
            <a:spcAft>
              <a:spcPct val="35000"/>
            </a:spcAft>
            <a:buNone/>
          </a:pPr>
          <a:r>
            <a:rPr lang="en-US" sz="2400" kern="1200" dirty="0">
              <a:solidFill>
                <a:schemeClr val="accent1">
                  <a:lumMod val="20000"/>
                  <a:lumOff val="80000"/>
                </a:schemeClr>
              </a:solidFill>
            </a:rPr>
            <a:t>Diocese</a:t>
          </a:r>
        </a:p>
      </dsp:txBody>
      <dsp:txXfrm>
        <a:off x="44970" y="45466"/>
        <a:ext cx="7464475" cy="1376321"/>
      </dsp:txXfrm>
    </dsp:sp>
    <dsp:sp modelId="{31BD87A1-5D7C-1D43-AA0C-D8B68A569913}">
      <dsp:nvSpPr>
        <dsp:cNvPr id="0" name=""/>
        <dsp:cNvSpPr/>
      </dsp:nvSpPr>
      <dsp:spPr>
        <a:xfrm>
          <a:off x="2376257" y="1584177"/>
          <a:ext cx="2904866" cy="1461959"/>
        </a:xfrm>
        <a:prstGeom prst="roundRect">
          <a:avLst>
            <a:gd name="adj" fmla="val 10000"/>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Parent Governors (2)</a:t>
          </a:r>
        </a:p>
        <a:p>
          <a:pPr marL="0" lvl="0" indent="0" algn="ctr" defTabSz="1066800">
            <a:lnSpc>
              <a:spcPct val="90000"/>
            </a:lnSpc>
            <a:spcBef>
              <a:spcPct val="0"/>
            </a:spcBef>
            <a:spcAft>
              <a:spcPct val="35000"/>
            </a:spcAft>
            <a:buNone/>
          </a:pPr>
          <a:r>
            <a:rPr lang="en-US" sz="2000" kern="1200" dirty="0">
              <a:solidFill>
                <a:schemeClr val="accent1">
                  <a:lumMod val="20000"/>
                  <a:lumOff val="80000"/>
                </a:schemeClr>
              </a:solidFill>
            </a:rPr>
            <a:t>Parent vote</a:t>
          </a:r>
        </a:p>
      </dsp:txBody>
      <dsp:txXfrm>
        <a:off x="2419076" y="1626996"/>
        <a:ext cx="2819228" cy="1376321"/>
      </dsp:txXfrm>
    </dsp:sp>
    <dsp:sp modelId="{26A6A5BA-3436-C348-9EBF-3C23C9F54FE5}">
      <dsp:nvSpPr>
        <dsp:cNvPr id="0" name=""/>
        <dsp:cNvSpPr/>
      </dsp:nvSpPr>
      <dsp:spPr>
        <a:xfrm>
          <a:off x="794777" y="3168356"/>
          <a:ext cx="1859781" cy="1334622"/>
        </a:xfrm>
        <a:prstGeom prst="roundRect">
          <a:avLst>
            <a:gd name="adj" fmla="val 10000"/>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Staff Governor (1)</a:t>
          </a:r>
        </a:p>
        <a:p>
          <a:pPr marL="0" lvl="0" indent="0" algn="ctr" defTabSz="977900">
            <a:lnSpc>
              <a:spcPct val="90000"/>
            </a:lnSpc>
            <a:spcBef>
              <a:spcPct val="0"/>
            </a:spcBef>
            <a:spcAft>
              <a:spcPct val="35000"/>
            </a:spcAft>
            <a:buNone/>
          </a:pPr>
          <a:r>
            <a:rPr lang="en-US" sz="2000" kern="1200" dirty="0">
              <a:solidFill>
                <a:schemeClr val="accent1">
                  <a:lumMod val="20000"/>
                  <a:lumOff val="80000"/>
                </a:schemeClr>
              </a:solidFill>
            </a:rPr>
            <a:t>Staff vote</a:t>
          </a:r>
        </a:p>
      </dsp:txBody>
      <dsp:txXfrm>
        <a:off x="833867" y="3207446"/>
        <a:ext cx="1781601" cy="1256442"/>
      </dsp:txXfrm>
    </dsp:sp>
    <dsp:sp modelId="{875A81A9-C6A7-364E-A326-E4845B28138A}">
      <dsp:nvSpPr>
        <dsp:cNvPr id="0" name=""/>
        <dsp:cNvSpPr/>
      </dsp:nvSpPr>
      <dsp:spPr>
        <a:xfrm>
          <a:off x="3681877" y="3168356"/>
          <a:ext cx="2426407" cy="1313892"/>
        </a:xfrm>
        <a:prstGeom prst="roundRect">
          <a:avLst>
            <a:gd name="adj" fmla="val 10000"/>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Associate</a:t>
          </a:r>
        </a:p>
        <a:p>
          <a:pPr marL="0" lvl="0" indent="0" algn="ctr" defTabSz="977900">
            <a:lnSpc>
              <a:spcPct val="90000"/>
            </a:lnSpc>
            <a:spcBef>
              <a:spcPct val="0"/>
            </a:spcBef>
            <a:spcAft>
              <a:spcPct val="35000"/>
            </a:spcAft>
            <a:buNone/>
          </a:pPr>
          <a:r>
            <a:rPr lang="en-US" sz="2200" kern="1200" dirty="0"/>
            <a:t>Governor (1)</a:t>
          </a:r>
        </a:p>
        <a:p>
          <a:pPr marL="0" lvl="0" indent="0" algn="ctr" defTabSz="977900">
            <a:lnSpc>
              <a:spcPct val="90000"/>
            </a:lnSpc>
            <a:spcBef>
              <a:spcPct val="0"/>
            </a:spcBef>
            <a:spcAft>
              <a:spcPct val="35000"/>
            </a:spcAft>
            <a:buNone/>
          </a:pPr>
          <a:r>
            <a:rPr lang="en-US" sz="2000" kern="1200" dirty="0">
              <a:solidFill>
                <a:schemeClr val="accent1">
                  <a:lumMod val="20000"/>
                  <a:lumOff val="80000"/>
                </a:schemeClr>
              </a:solidFill>
            </a:rPr>
            <a:t>Deputy Head</a:t>
          </a:r>
        </a:p>
      </dsp:txBody>
      <dsp:txXfrm>
        <a:off x="3720360" y="3206839"/>
        <a:ext cx="2349441" cy="1236926"/>
      </dsp:txXfrm>
    </dsp:sp>
    <dsp:sp modelId="{761402B7-8EB7-5E4E-BC2B-2FFB23BE9B55}">
      <dsp:nvSpPr>
        <dsp:cNvPr id="0" name=""/>
        <dsp:cNvSpPr/>
      </dsp:nvSpPr>
      <dsp:spPr>
        <a:xfrm>
          <a:off x="5688634" y="1584172"/>
          <a:ext cx="1648241" cy="1461959"/>
        </a:xfrm>
        <a:prstGeom prst="roundRect">
          <a:avLst>
            <a:gd name="adj" fmla="val 10000"/>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LA Governor (1)</a:t>
          </a:r>
        </a:p>
        <a:p>
          <a:pPr marL="0" lvl="0" indent="0" algn="ctr" defTabSz="933450">
            <a:lnSpc>
              <a:spcPct val="90000"/>
            </a:lnSpc>
            <a:spcBef>
              <a:spcPct val="0"/>
            </a:spcBef>
            <a:spcAft>
              <a:spcPct val="35000"/>
            </a:spcAft>
            <a:buNone/>
          </a:pPr>
          <a:r>
            <a:rPr lang="en-US" sz="2100" kern="1200" dirty="0" err="1">
              <a:solidFill>
                <a:schemeClr val="accent1">
                  <a:lumMod val="20000"/>
                  <a:lumOff val="80000"/>
                </a:schemeClr>
              </a:solidFill>
            </a:rPr>
            <a:t>rbwm</a:t>
          </a:r>
          <a:endParaRPr lang="en-US" sz="2100" kern="1200" dirty="0">
            <a:solidFill>
              <a:schemeClr val="accent1">
                <a:lumMod val="20000"/>
                <a:lumOff val="80000"/>
              </a:schemeClr>
            </a:solidFill>
          </a:endParaRPr>
        </a:p>
      </dsp:txBody>
      <dsp:txXfrm>
        <a:off x="5731453" y="1626991"/>
        <a:ext cx="1562603" cy="1376321"/>
      </dsp:txXfrm>
    </dsp:sp>
    <dsp:sp modelId="{076DB8DB-265E-BD46-B7F9-20DF66A14882}">
      <dsp:nvSpPr>
        <dsp:cNvPr id="0" name=""/>
        <dsp:cNvSpPr/>
      </dsp:nvSpPr>
      <dsp:spPr>
        <a:xfrm>
          <a:off x="360040" y="1584172"/>
          <a:ext cx="1523921" cy="1461959"/>
        </a:xfrm>
        <a:prstGeom prst="roundRect">
          <a:avLst>
            <a:gd name="adj" fmla="val 10000"/>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accent1">
                  <a:lumMod val="20000"/>
                  <a:lumOff val="80000"/>
                </a:schemeClr>
              </a:solidFill>
            </a:rPr>
            <a:t>Headteacher</a:t>
          </a:r>
          <a:r>
            <a:rPr lang="en-US" sz="2000" kern="1200" dirty="0"/>
            <a:t> </a:t>
          </a:r>
        </a:p>
        <a:p>
          <a:pPr marL="0" lvl="0" indent="0" algn="ctr" defTabSz="889000">
            <a:lnSpc>
              <a:spcPct val="90000"/>
            </a:lnSpc>
            <a:spcBef>
              <a:spcPct val="0"/>
            </a:spcBef>
            <a:spcAft>
              <a:spcPct val="35000"/>
            </a:spcAft>
            <a:buNone/>
          </a:pPr>
          <a:r>
            <a:rPr lang="en-US" sz="2000" kern="1200" dirty="0"/>
            <a:t>(1)</a:t>
          </a:r>
        </a:p>
      </dsp:txBody>
      <dsp:txXfrm>
        <a:off x="402859" y="1626991"/>
        <a:ext cx="1438283" cy="13763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4EEEA9-6DB5-574A-B7F9-BD84B447CD74}">
      <dsp:nvSpPr>
        <dsp:cNvPr id="0" name=""/>
        <dsp:cNvSpPr/>
      </dsp:nvSpPr>
      <dsp:spPr>
        <a:xfrm>
          <a:off x="2428562" y="53105"/>
          <a:ext cx="2549083" cy="2549083"/>
        </a:xfrm>
        <a:prstGeom prst="ellipse">
          <a:avLst/>
        </a:prstGeom>
        <a:solidFill>
          <a:schemeClr val="accent1">
            <a:alpha val="50000"/>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kern="1200" dirty="0"/>
            <a:t>Full Governing Board</a:t>
          </a:r>
        </a:p>
      </dsp:txBody>
      <dsp:txXfrm>
        <a:off x="2768440" y="499195"/>
        <a:ext cx="1869327" cy="1147087"/>
      </dsp:txXfrm>
    </dsp:sp>
    <dsp:sp modelId="{1092FD04-088A-C14C-9215-3EF23C2489CD}">
      <dsp:nvSpPr>
        <dsp:cNvPr id="0" name=""/>
        <dsp:cNvSpPr/>
      </dsp:nvSpPr>
      <dsp:spPr>
        <a:xfrm>
          <a:off x="3348356" y="1646282"/>
          <a:ext cx="2549083" cy="2549083"/>
        </a:xfrm>
        <a:prstGeom prst="ellipse">
          <a:avLst/>
        </a:prstGeom>
        <a:solidFill>
          <a:schemeClr val="accent1">
            <a:alpha val="50000"/>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kern="1200" dirty="0"/>
            <a:t>School Business Services</a:t>
          </a:r>
        </a:p>
      </dsp:txBody>
      <dsp:txXfrm>
        <a:off x="4127951" y="2304796"/>
        <a:ext cx="1529449" cy="1401995"/>
      </dsp:txXfrm>
    </dsp:sp>
    <dsp:sp modelId="{CF1E4C02-91DE-9D4C-82CC-ED9F91E68EE6}">
      <dsp:nvSpPr>
        <dsp:cNvPr id="0" name=""/>
        <dsp:cNvSpPr/>
      </dsp:nvSpPr>
      <dsp:spPr>
        <a:xfrm>
          <a:off x="1508768" y="1646282"/>
          <a:ext cx="2549083" cy="2549083"/>
        </a:xfrm>
        <a:prstGeom prst="ellipse">
          <a:avLst/>
        </a:prstGeom>
        <a:solidFill>
          <a:schemeClr val="accent1">
            <a:alpha val="50000"/>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kern="1200" dirty="0"/>
            <a:t>Curriculum Committee</a:t>
          </a:r>
        </a:p>
      </dsp:txBody>
      <dsp:txXfrm>
        <a:off x="1748806" y="2304796"/>
        <a:ext cx="1529449" cy="14019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53BCA1-FA19-0449-A5F5-24FB439935C8}">
      <dsp:nvSpPr>
        <dsp:cNvPr id="0" name=""/>
        <dsp:cNvSpPr/>
      </dsp:nvSpPr>
      <dsp:spPr>
        <a:xfrm>
          <a:off x="1247797" y="231647"/>
          <a:ext cx="1759412" cy="1759712"/>
        </a:xfrm>
        <a:prstGeom prst="pieWedge">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GB" sz="1300" b="1" kern="1200" dirty="0">
              <a:solidFill>
                <a:schemeClr val="bg1"/>
              </a:solidFill>
              <a:latin typeface="Arial" panose="020B0604020202020204" pitchFamily="34" charset="0"/>
              <a:cs typeface="Arial" panose="020B0604020202020204" pitchFamily="34" charset="0"/>
            </a:rPr>
            <a:t>Holding the headteacher to account</a:t>
          </a:r>
          <a:endParaRPr lang="en-US" sz="1300" kern="1200" dirty="0">
            <a:solidFill>
              <a:schemeClr val="bg1"/>
            </a:solidFill>
          </a:endParaRPr>
        </a:p>
      </dsp:txBody>
      <dsp:txXfrm>
        <a:off x="1763117" y="747055"/>
        <a:ext cx="1244092" cy="1244304"/>
      </dsp:txXfrm>
    </dsp:sp>
    <dsp:sp modelId="{C93128FB-A908-384A-A23A-7C52DD29FE1E}">
      <dsp:nvSpPr>
        <dsp:cNvPr id="0" name=""/>
        <dsp:cNvSpPr/>
      </dsp:nvSpPr>
      <dsp:spPr>
        <a:xfrm rot="5400000">
          <a:off x="3088640" y="231647"/>
          <a:ext cx="1759712" cy="1759712"/>
        </a:xfrm>
        <a:prstGeom prst="pieWedge">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GB" sz="1300" b="1" kern="1200" dirty="0">
              <a:solidFill>
                <a:schemeClr val="bg1"/>
              </a:solidFill>
              <a:latin typeface="Arial" panose="020B0604020202020204" pitchFamily="34" charset="0"/>
              <a:cs typeface="Arial" panose="020B0604020202020204" pitchFamily="34" charset="0"/>
            </a:rPr>
            <a:t>Managing finances</a:t>
          </a:r>
          <a:endParaRPr lang="en-US" sz="1300" kern="1200" dirty="0">
            <a:solidFill>
              <a:schemeClr val="bg1"/>
            </a:solidFill>
          </a:endParaRPr>
        </a:p>
      </dsp:txBody>
      <dsp:txXfrm rot="-5400000">
        <a:off x="3088640" y="747055"/>
        <a:ext cx="1244304" cy="1244304"/>
      </dsp:txXfrm>
    </dsp:sp>
    <dsp:sp modelId="{ABD4789D-AAAC-7548-832E-18B333B3E9F9}">
      <dsp:nvSpPr>
        <dsp:cNvPr id="0" name=""/>
        <dsp:cNvSpPr/>
      </dsp:nvSpPr>
      <dsp:spPr>
        <a:xfrm rot="10800000">
          <a:off x="3071993" y="2088231"/>
          <a:ext cx="1759712" cy="1759712"/>
        </a:xfrm>
        <a:prstGeom prst="pieWedge">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GB" sz="1300" b="1" kern="1200" dirty="0">
              <a:solidFill>
                <a:schemeClr val="bg1"/>
              </a:solidFill>
              <a:latin typeface="Arial" panose="020B0604020202020204" pitchFamily="34" charset="0"/>
              <a:cs typeface="Arial" panose="020B0604020202020204" pitchFamily="34" charset="0"/>
            </a:rPr>
            <a:t>Ensuring a balanced curriculum</a:t>
          </a:r>
          <a:endParaRPr lang="en-US" sz="1300" kern="1200" dirty="0">
            <a:solidFill>
              <a:schemeClr val="bg1"/>
            </a:solidFill>
          </a:endParaRPr>
        </a:p>
      </dsp:txBody>
      <dsp:txXfrm rot="10800000">
        <a:off x="3071993" y="2088231"/>
        <a:ext cx="1244304" cy="1244304"/>
      </dsp:txXfrm>
    </dsp:sp>
    <dsp:sp modelId="{3B1D060C-2475-6540-B460-429E8A82BDB5}">
      <dsp:nvSpPr>
        <dsp:cNvPr id="0" name=""/>
        <dsp:cNvSpPr/>
      </dsp:nvSpPr>
      <dsp:spPr>
        <a:xfrm rot="16200000">
          <a:off x="1247648" y="2072640"/>
          <a:ext cx="1759712" cy="1759712"/>
        </a:xfrm>
        <a:prstGeom prst="pieWedge">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GB" sz="1300" b="1" kern="1200" dirty="0">
              <a:solidFill>
                <a:schemeClr val="bg1"/>
              </a:solidFill>
              <a:latin typeface="Arial" panose="020B0604020202020204" pitchFamily="34" charset="0"/>
              <a:cs typeface="Arial" panose="020B0604020202020204" pitchFamily="34" charset="0"/>
            </a:rPr>
            <a:t>Reviewing progress</a:t>
          </a:r>
          <a:endParaRPr lang="en-US" sz="1300" kern="1200" dirty="0">
            <a:solidFill>
              <a:schemeClr val="bg1"/>
            </a:solidFill>
          </a:endParaRPr>
        </a:p>
      </dsp:txBody>
      <dsp:txXfrm rot="5400000">
        <a:off x="1763056" y="2072640"/>
        <a:ext cx="1244304" cy="1244304"/>
      </dsp:txXfrm>
    </dsp:sp>
    <dsp:sp modelId="{1CF9EA7A-90FA-C247-8FF1-C0818EB78E41}">
      <dsp:nvSpPr>
        <dsp:cNvPr id="0" name=""/>
        <dsp:cNvSpPr/>
      </dsp:nvSpPr>
      <dsp:spPr>
        <a:xfrm>
          <a:off x="2744216" y="1666240"/>
          <a:ext cx="607568" cy="528320"/>
        </a:xfrm>
        <a:prstGeom prst="circularArrow">
          <a:avLst/>
        </a:prstGeom>
        <a:solidFill>
          <a:schemeClr val="accent1">
            <a:tint val="60000"/>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882FC93-0885-CA4B-97A6-7619425F83C8}">
      <dsp:nvSpPr>
        <dsp:cNvPr id="0" name=""/>
        <dsp:cNvSpPr/>
      </dsp:nvSpPr>
      <dsp:spPr>
        <a:xfrm rot="10800000">
          <a:off x="2744216" y="1869440"/>
          <a:ext cx="607568" cy="528320"/>
        </a:xfrm>
        <a:prstGeom prst="circularArrow">
          <a:avLst/>
        </a:prstGeom>
        <a:solidFill>
          <a:schemeClr val="accent1">
            <a:tint val="60000"/>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F18BFF-A03A-5E43-AF94-516FA1B5F521}">
      <dsp:nvSpPr>
        <dsp:cNvPr id="0" name=""/>
        <dsp:cNvSpPr/>
      </dsp:nvSpPr>
      <dsp:spPr>
        <a:xfrm>
          <a:off x="711199" y="0"/>
          <a:ext cx="4064000" cy="4064000"/>
        </a:xfrm>
        <a:prstGeom prst="triangle">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063ACB-77BC-074A-94AE-7B51652B6E50}">
      <dsp:nvSpPr>
        <dsp:cNvPr id="0" name=""/>
        <dsp:cNvSpPr/>
      </dsp:nvSpPr>
      <dsp:spPr>
        <a:xfrm>
          <a:off x="2743199" y="408582"/>
          <a:ext cx="2641600" cy="962025"/>
        </a:xfrm>
        <a:prstGeom prst="roundRect">
          <a:avLst/>
        </a:prstGeom>
        <a:solidFill>
          <a:schemeClr val="lt1">
            <a:alpha val="90000"/>
            <a:hueOff val="0"/>
            <a:satOff val="0"/>
            <a:lumOff val="0"/>
            <a:alphaOff val="0"/>
          </a:schemeClr>
        </a:solidFill>
        <a:ln w="222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Children feel accepted, loved, affirmed and fulfil their academic potential</a:t>
          </a:r>
          <a:endParaRPr lang="en-US" sz="1400" kern="1200" dirty="0">
            <a:solidFill>
              <a:schemeClr val="tx1"/>
            </a:solidFill>
          </a:endParaRPr>
        </a:p>
      </dsp:txBody>
      <dsp:txXfrm>
        <a:off x="2790161" y="455544"/>
        <a:ext cx="2547676" cy="868101"/>
      </dsp:txXfrm>
    </dsp:sp>
    <dsp:sp modelId="{1822E7BE-7211-304C-B2A5-8671AD350FEA}">
      <dsp:nvSpPr>
        <dsp:cNvPr id="0" name=""/>
        <dsp:cNvSpPr/>
      </dsp:nvSpPr>
      <dsp:spPr>
        <a:xfrm>
          <a:off x="2743199" y="1490860"/>
          <a:ext cx="2641600" cy="962025"/>
        </a:xfrm>
        <a:prstGeom prst="roundRect">
          <a:avLst/>
        </a:prstGeom>
        <a:solidFill>
          <a:schemeClr val="lt1">
            <a:alpha val="90000"/>
            <a:hueOff val="0"/>
            <a:satOff val="0"/>
            <a:lumOff val="0"/>
            <a:alphaOff val="0"/>
          </a:schemeClr>
        </a:solidFill>
        <a:ln w="222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Develop skills and enthusiasm as lifelong learners </a:t>
          </a:r>
        </a:p>
      </dsp:txBody>
      <dsp:txXfrm>
        <a:off x="2790161" y="1537822"/>
        <a:ext cx="2547676" cy="868101"/>
      </dsp:txXfrm>
    </dsp:sp>
    <dsp:sp modelId="{6AD86425-4221-F345-B397-FF0E8082A39F}">
      <dsp:nvSpPr>
        <dsp:cNvPr id="0" name=""/>
        <dsp:cNvSpPr/>
      </dsp:nvSpPr>
      <dsp:spPr>
        <a:xfrm>
          <a:off x="2743199" y="2573139"/>
          <a:ext cx="2641600" cy="962025"/>
        </a:xfrm>
        <a:prstGeom prst="roundRect">
          <a:avLst/>
        </a:prstGeom>
        <a:solidFill>
          <a:schemeClr val="lt1">
            <a:alpha val="90000"/>
            <a:hueOff val="0"/>
            <a:satOff val="0"/>
            <a:lumOff val="0"/>
            <a:alphaOff val="0"/>
          </a:schemeClr>
        </a:solidFill>
        <a:ln w="222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Clr>
              <a:schemeClr val="accent1"/>
            </a:buClr>
            <a:buFont typeface="Arial" panose="020B0604020202020204" pitchFamily="34" charset="0"/>
            <a:buNone/>
          </a:pPr>
          <a:r>
            <a:rPr lang="en-GB" sz="1400" kern="1200" dirty="0">
              <a:solidFill>
                <a:schemeClr val="tx1"/>
              </a:solidFill>
              <a:latin typeface="Arial" panose="020B0604020202020204" pitchFamily="34" charset="0"/>
              <a:cs typeface="Arial" panose="020B0604020202020204" pitchFamily="34" charset="0"/>
            </a:rPr>
            <a:t>Develop emotional and spiritual resilience through living out our Christian values </a:t>
          </a:r>
          <a:endParaRPr lang="en-US" sz="1400" kern="1200" dirty="0">
            <a:solidFill>
              <a:schemeClr val="tx1"/>
            </a:solidFill>
          </a:endParaRPr>
        </a:p>
      </dsp:txBody>
      <dsp:txXfrm>
        <a:off x="2790161" y="2620101"/>
        <a:ext cx="2547676" cy="8681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C2A254-C285-8041-9822-5ACDF00C3C39}">
      <dsp:nvSpPr>
        <dsp:cNvPr id="0" name=""/>
        <dsp:cNvSpPr/>
      </dsp:nvSpPr>
      <dsp:spPr>
        <a:xfrm>
          <a:off x="1820428" y="0"/>
          <a:ext cx="4064000" cy="4064000"/>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5CE777-C22B-7441-A4F4-974E1EC13454}">
      <dsp:nvSpPr>
        <dsp:cNvPr id="0" name=""/>
        <dsp:cNvSpPr/>
      </dsp:nvSpPr>
      <dsp:spPr>
        <a:xfrm>
          <a:off x="2206508" y="386080"/>
          <a:ext cx="1584960" cy="1584960"/>
        </a:xfrm>
        <a:prstGeom prst="roundRect">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dirty="0">
              <a:solidFill>
                <a:schemeClr val="bg1"/>
              </a:solidFill>
              <a:latin typeface="Arial" panose="020B0604020202020204" pitchFamily="34" charset="0"/>
              <a:cs typeface="Arial" panose="020B0604020202020204" pitchFamily="34" charset="0"/>
            </a:rPr>
            <a:t>Aspirational outcomes</a:t>
          </a:r>
          <a:endParaRPr lang="en-US" sz="1700" kern="1200" dirty="0">
            <a:solidFill>
              <a:schemeClr val="bg1"/>
            </a:solidFill>
          </a:endParaRPr>
        </a:p>
      </dsp:txBody>
      <dsp:txXfrm>
        <a:off x="2283879" y="463451"/>
        <a:ext cx="1430218" cy="1430218"/>
      </dsp:txXfrm>
    </dsp:sp>
    <dsp:sp modelId="{7CCE1A2A-E48B-B547-9331-A2ABA6FEFAAD}">
      <dsp:nvSpPr>
        <dsp:cNvPr id="0" name=""/>
        <dsp:cNvSpPr/>
      </dsp:nvSpPr>
      <dsp:spPr>
        <a:xfrm>
          <a:off x="3913388" y="386080"/>
          <a:ext cx="1584960" cy="1584960"/>
        </a:xfrm>
        <a:prstGeom prst="roundRect">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dirty="0">
              <a:solidFill>
                <a:schemeClr val="bg1"/>
              </a:solidFill>
              <a:latin typeface="Arial" panose="020B0604020202020204" pitchFamily="34" charset="0"/>
              <a:cs typeface="Arial" panose="020B0604020202020204" pitchFamily="34" charset="0"/>
            </a:rPr>
            <a:t>Passion for learning</a:t>
          </a:r>
          <a:endParaRPr lang="en-US" sz="1700" kern="1200" dirty="0">
            <a:solidFill>
              <a:schemeClr val="bg1"/>
            </a:solidFill>
          </a:endParaRPr>
        </a:p>
      </dsp:txBody>
      <dsp:txXfrm>
        <a:off x="3990759" y="463451"/>
        <a:ext cx="1430218" cy="1430218"/>
      </dsp:txXfrm>
    </dsp:sp>
    <dsp:sp modelId="{7DAF9E02-E58D-F846-BD08-CE238DB5E838}">
      <dsp:nvSpPr>
        <dsp:cNvPr id="0" name=""/>
        <dsp:cNvSpPr/>
      </dsp:nvSpPr>
      <dsp:spPr>
        <a:xfrm>
          <a:off x="2206508" y="2092960"/>
          <a:ext cx="1584960" cy="1584960"/>
        </a:xfrm>
        <a:prstGeom prst="roundRect">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dirty="0">
              <a:solidFill>
                <a:schemeClr val="bg1"/>
              </a:solidFill>
              <a:latin typeface="Arial" panose="020B0604020202020204" pitchFamily="34" charset="0"/>
              <a:cs typeface="Arial" panose="020B0604020202020204" pitchFamily="34" charset="0"/>
            </a:rPr>
            <a:t>Spiritual and emotional well being</a:t>
          </a:r>
          <a:endParaRPr lang="en-US" sz="1700" kern="1200" dirty="0">
            <a:solidFill>
              <a:schemeClr val="bg1"/>
            </a:solidFill>
          </a:endParaRPr>
        </a:p>
      </dsp:txBody>
      <dsp:txXfrm>
        <a:off x="2283879" y="2170331"/>
        <a:ext cx="1430218" cy="1430218"/>
      </dsp:txXfrm>
    </dsp:sp>
    <dsp:sp modelId="{E6FF12EB-FCD4-D04C-A620-D1EEA32D6202}">
      <dsp:nvSpPr>
        <dsp:cNvPr id="0" name=""/>
        <dsp:cNvSpPr/>
      </dsp:nvSpPr>
      <dsp:spPr>
        <a:xfrm>
          <a:off x="3913388" y="2092960"/>
          <a:ext cx="1584960" cy="1584960"/>
        </a:xfrm>
        <a:prstGeom prst="roundRect">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755650">
            <a:lnSpc>
              <a:spcPct val="90000"/>
            </a:lnSpc>
            <a:spcBef>
              <a:spcPct val="0"/>
            </a:spcBef>
            <a:spcAft>
              <a:spcPct val="35000"/>
            </a:spcAft>
            <a:buNone/>
          </a:pPr>
          <a:r>
            <a:rPr lang="en-US" sz="1400" b="1" kern="1200" dirty="0">
              <a:solidFill>
                <a:prstClr val="white"/>
              </a:solidFill>
              <a:latin typeface="Arial" panose="020B0604020202020204" pitchFamily="34" charset="0"/>
              <a:ea typeface="+mn-ea"/>
              <a:cs typeface="Arial" panose="020B0604020202020204" pitchFamily="34" charset="0"/>
            </a:rPr>
            <a:t>Accountability</a:t>
          </a:r>
        </a:p>
      </dsp:txBody>
      <dsp:txXfrm>
        <a:off x="3990759" y="2170331"/>
        <a:ext cx="1430218" cy="143021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63BD38-19C6-4E6C-B72B-BA67E821D0A3}" type="datetimeFigureOut">
              <a:rPr lang="en-GB" smtClean="0"/>
              <a:t>15/10/2025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8F5BE6-1FA8-463A-BA3C-57E824D18DA2}" type="slidenum">
              <a:rPr lang="en-GB" smtClean="0"/>
              <a:t>‹#›</a:t>
            </a:fld>
            <a:endParaRPr lang="en-GB"/>
          </a:p>
        </p:txBody>
      </p:sp>
    </p:spTree>
    <p:extLst>
      <p:ext uri="{BB962C8B-B14F-4D97-AF65-F5344CB8AC3E}">
        <p14:creationId xmlns:p14="http://schemas.microsoft.com/office/powerpoint/2010/main" val="12005059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en-US"/>
              <a:t>Click to edit Master title style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53B12A6-1F73-4E42-B1AA-62A642ECE2D8}"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B12A6-1F73-4E42-B1AA-62A642ECE2D8}"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en-US"/>
              <a:t>Click to edit Master title style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3B12A6-1F73-4E42-B1AA-62A642ECE2D8}"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53B12A6-1F73-4E42-B1AA-62A642ECE2D8}" type="datetimeFigureOut">
              <a:rPr lang="en-GB" smtClean="0"/>
              <a:t>15/10/2025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53B12A6-1F73-4E42-B1AA-62A642ECE2D8}" type="datetimeFigureOut">
              <a:rPr lang="en-GB" smtClean="0"/>
              <a:t>15/10/2025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0055A7-B7FD-4436-9554-754E9D1B19ED}" type="slidenum">
              <a:rPr lang="en-GB" smtClean="0"/>
              <a:t>‹#›</a:t>
            </a:fld>
            <a:endParaRPr lang="en-GB"/>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53B12A6-1F73-4E42-B1AA-62A642ECE2D8}" type="datetimeFigureOut">
              <a:rPr lang="en-GB" smtClean="0"/>
              <a:t>15/10/2025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3B12A6-1F73-4E42-B1AA-62A642ECE2D8}" type="datetimeFigureOut">
              <a:rPr lang="en-GB" smtClean="0"/>
              <a:t>15/10/2025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en-US"/>
              <a:t>Click to edit Master title style</a:t>
            </a:r>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53B12A6-1F73-4E42-B1AA-62A642ECE2D8}" type="datetimeFigureOut">
              <a:rPr lang="en-GB" smtClean="0"/>
              <a:t>15/10/2025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0055A7-B7FD-4436-9554-754E9D1B19ED}" type="slidenum">
              <a:rPr lang="en-GB" smtClean="0"/>
              <a:t>‹#›</a:t>
            </a:fld>
            <a:endParaRPr lang="en-GB"/>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en-US"/>
              <a:t>Click to edit Master title style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53B12A6-1F73-4E42-B1AA-62A642ECE2D8}" type="datetimeFigureOut">
              <a:rPr lang="en-GB" smtClean="0"/>
              <a:t>15/10/2025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B12A6-1F73-4E42-B1AA-62A642ECE2D8}"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B12A6-1F73-4E42-B1AA-62A642ECE2D8}"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E53B12A6-1F73-4E42-B1AA-62A642ECE2D8}" type="datetimeFigureOut">
              <a:rPr lang="en-GB" smtClean="0"/>
              <a:t>15/10/2025</a:t>
            </a:fld>
            <a:endParaRPr lang="en-GB"/>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en-GB"/>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C80055A7-B7FD-4436-9554-754E9D1B19ED}" type="slidenum">
              <a:rPr lang="en-GB" smtClean="0"/>
              <a:t>‹#›</a:t>
            </a:fld>
            <a:endParaRPr lang="en-GB"/>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5.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4.png"/><Relationship Id="rId17" Type="http://schemas.openxmlformats.org/officeDocument/2006/relationships/image" Target="../media/image19.png"/><Relationship Id="rId2" Type="http://schemas.openxmlformats.org/officeDocument/2006/relationships/hyperlink" Target="https://www.cookhamdean.org/meet-the-governors/" TargetMode="External"/><Relationship Id="rId16"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3.png"/><Relationship Id="rId5" Type="http://schemas.openxmlformats.org/officeDocument/2006/relationships/image" Target="../media/image8.png"/><Relationship Id="rId15" Type="http://schemas.openxmlformats.org/officeDocument/2006/relationships/image" Target="../media/image17.png"/><Relationship Id="rId10" Type="http://schemas.openxmlformats.org/officeDocument/2006/relationships/image" Target="../media/image5.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5.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1.png"/><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22.png"/><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22.png"/><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000" dirty="0"/>
              <a:t>Year Ahead 2025-2026</a:t>
            </a:r>
          </a:p>
        </p:txBody>
      </p:sp>
      <p:sp>
        <p:nvSpPr>
          <p:cNvPr id="3" name="Subtitle 2"/>
          <p:cNvSpPr>
            <a:spLocks noGrp="1"/>
          </p:cNvSpPr>
          <p:nvPr>
            <p:ph type="subTitle" idx="1"/>
          </p:nvPr>
        </p:nvSpPr>
        <p:spPr>
          <a:xfrm>
            <a:off x="762000" y="4694014"/>
            <a:ext cx="6858000" cy="990600"/>
          </a:xfrm>
        </p:spPr>
        <p:txBody>
          <a:bodyPr/>
          <a:lstStyle/>
          <a:p>
            <a:r>
              <a:rPr lang="en-GB" dirty="0"/>
              <a:t>15</a:t>
            </a:r>
            <a:r>
              <a:rPr lang="en-GB" baseline="30000" dirty="0"/>
              <a:t>th</a:t>
            </a:r>
            <a:r>
              <a:rPr lang="en-GB" dirty="0"/>
              <a:t> October 2025</a:t>
            </a:r>
          </a:p>
        </p:txBody>
      </p:sp>
      <p:pic>
        <p:nvPicPr>
          <p:cNvPr id="5122" name="Picture 2" descr="C:\Users\s\AppData\Local\Microsoft\Windows\INetCache\IE\34HTM052\Red School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9912" y="548680"/>
            <a:ext cx="1343025" cy="1343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1011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700" dirty="0"/>
              <a:t>Introductions</a:t>
            </a:r>
          </a:p>
        </p:txBody>
      </p:sp>
      <p:sp>
        <p:nvSpPr>
          <p:cNvPr id="3" name="Content Placeholder 2"/>
          <p:cNvSpPr>
            <a:spLocks noGrp="1"/>
          </p:cNvSpPr>
          <p:nvPr>
            <p:ph idx="1"/>
          </p:nvPr>
        </p:nvSpPr>
        <p:spPr>
          <a:xfrm>
            <a:off x="971600" y="692696"/>
            <a:ext cx="7543800" cy="3886200"/>
          </a:xfrm>
        </p:spPr>
        <p:txBody>
          <a:bodyPr>
            <a:normAutofit/>
          </a:bodyPr>
          <a:lstStyle/>
          <a:p>
            <a:pPr marL="0" indent="0">
              <a:buNone/>
            </a:pPr>
            <a:r>
              <a:rPr lang="en-GB" dirty="0"/>
              <a:t>Governors – Chair of Governors Mrs Claire </a:t>
            </a:r>
            <a:r>
              <a:rPr lang="en-GB" dirty="0" err="1"/>
              <a:t>Phillpot</a:t>
            </a:r>
            <a:endParaRPr lang="en-GB" dirty="0"/>
          </a:p>
          <a:p>
            <a:pPr marL="0" indent="0">
              <a:buNone/>
            </a:pPr>
            <a:r>
              <a:rPr lang="en-GB" dirty="0"/>
              <a:t>Headteacher – Mrs Fenella Reekie</a:t>
            </a:r>
          </a:p>
        </p:txBody>
      </p:sp>
    </p:spTree>
    <p:extLst>
      <p:ext uri="{BB962C8B-B14F-4D97-AF65-F5344CB8AC3E}">
        <p14:creationId xmlns:p14="http://schemas.microsoft.com/office/powerpoint/2010/main" val="22879673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2D4A5-E9CF-456A-82B5-63F39238CF8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45AE460-E167-4518-8DCC-CC45812F12CD}"/>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3CF72037-8869-404F-865E-1BBD0A4066D0}"/>
              </a:ext>
            </a:extLst>
          </p:cNvPr>
          <p:cNvPicPr>
            <a:picLocks noChangeAspect="1"/>
          </p:cNvPicPr>
          <p:nvPr/>
        </p:nvPicPr>
        <p:blipFill>
          <a:blip r:embed="rId2"/>
          <a:stretch>
            <a:fillRect/>
          </a:stretch>
        </p:blipFill>
        <p:spPr>
          <a:xfrm>
            <a:off x="762000" y="548680"/>
            <a:ext cx="7266384" cy="5623519"/>
          </a:xfrm>
          <a:prstGeom prst="rect">
            <a:avLst/>
          </a:prstGeom>
        </p:spPr>
      </p:pic>
    </p:spTree>
    <p:extLst>
      <p:ext uri="{BB962C8B-B14F-4D97-AF65-F5344CB8AC3E}">
        <p14:creationId xmlns:p14="http://schemas.microsoft.com/office/powerpoint/2010/main" val="48951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s\AppData\Local\Microsoft\Windows\INetCache\IE\34HTM052\Red School Logo.png">
            <a:extLst>
              <a:ext uri="{FF2B5EF4-FFF2-40B4-BE49-F238E27FC236}">
                <a16:creationId xmlns:a16="http://schemas.microsoft.com/office/drawing/2014/main" id="{A547D498-D08D-0446-9CFD-132E204B45D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31816" y="531414"/>
            <a:ext cx="1296144" cy="12961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6" name="Group 5">
            <a:extLst>
              <a:ext uri="{FF2B5EF4-FFF2-40B4-BE49-F238E27FC236}">
                <a16:creationId xmlns:a16="http://schemas.microsoft.com/office/drawing/2014/main" id="{274A3EE4-063A-E543-B208-40110E0F85CD}"/>
              </a:ext>
            </a:extLst>
          </p:cNvPr>
          <p:cNvGrpSpPr/>
          <p:nvPr/>
        </p:nvGrpSpPr>
        <p:grpSpPr>
          <a:xfrm>
            <a:off x="590627" y="2214920"/>
            <a:ext cx="7550113" cy="870712"/>
            <a:chOff x="2151" y="2647"/>
            <a:chExt cx="7550113" cy="1461959"/>
          </a:xfrm>
        </p:grpSpPr>
        <p:sp>
          <p:nvSpPr>
            <p:cNvPr id="7" name="Rounded Rectangle 6">
              <a:extLst>
                <a:ext uri="{FF2B5EF4-FFF2-40B4-BE49-F238E27FC236}">
                  <a16:creationId xmlns:a16="http://schemas.microsoft.com/office/drawing/2014/main" id="{607498C3-0D79-1745-AA6A-39EF6AED9248}"/>
                </a:ext>
              </a:extLst>
            </p:cNvPr>
            <p:cNvSpPr/>
            <p:nvPr/>
          </p:nvSpPr>
          <p:spPr>
            <a:xfrm>
              <a:off x="2151" y="2647"/>
              <a:ext cx="7550113" cy="1461959"/>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Rounded Rectangle 4">
              <a:extLst>
                <a:ext uri="{FF2B5EF4-FFF2-40B4-BE49-F238E27FC236}">
                  <a16:creationId xmlns:a16="http://schemas.microsoft.com/office/drawing/2014/main" id="{157C6302-AB25-7B45-86F9-4FECA972589B}"/>
                </a:ext>
              </a:extLst>
            </p:cNvPr>
            <p:cNvSpPr txBox="1"/>
            <p:nvPr/>
          </p:nvSpPr>
          <p:spPr>
            <a:xfrm>
              <a:off x="44970" y="45466"/>
              <a:ext cx="7464475" cy="137632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imes New Roman"/>
                  <a:ea typeface="+mn-ea"/>
                  <a:cs typeface="+mn-cs"/>
                </a:rPr>
                <a:t>Voluntary Aided School</a:t>
              </a:r>
              <a:endParaRPr kumimoji="0" lang="en-US" sz="2400" b="0" i="0" u="none" strike="noStrike" kern="1200" cap="none" spc="0" normalizeH="0" baseline="0" noProof="0" dirty="0">
                <a:ln>
                  <a:noFill/>
                </a:ln>
                <a:solidFill>
                  <a:srgbClr val="AD0101">
                    <a:lumMod val="20000"/>
                    <a:lumOff val="80000"/>
                  </a:srgbClr>
                </a:solidFill>
                <a:effectLst/>
                <a:uLnTx/>
                <a:uFillTx/>
                <a:latin typeface="Times New Roman"/>
                <a:ea typeface="+mn-ea"/>
                <a:cs typeface="+mn-cs"/>
              </a:endParaRPr>
            </a:p>
          </p:txBody>
        </p:sp>
      </p:grpSp>
      <p:grpSp>
        <p:nvGrpSpPr>
          <p:cNvPr id="9" name="Group 8">
            <a:extLst>
              <a:ext uri="{FF2B5EF4-FFF2-40B4-BE49-F238E27FC236}">
                <a16:creationId xmlns:a16="http://schemas.microsoft.com/office/drawing/2014/main" id="{24D7F1A5-6957-9443-A66D-9493E7E2C6CB}"/>
              </a:ext>
            </a:extLst>
          </p:cNvPr>
          <p:cNvGrpSpPr/>
          <p:nvPr/>
        </p:nvGrpSpPr>
        <p:grpSpPr>
          <a:xfrm>
            <a:off x="4857779" y="3210301"/>
            <a:ext cx="3445657" cy="2016225"/>
            <a:chOff x="2149" y="-475264"/>
            <a:chExt cx="7550113" cy="1376321"/>
          </a:xfrm>
        </p:grpSpPr>
        <p:sp>
          <p:nvSpPr>
            <p:cNvPr id="10" name="Rounded Rectangle 9">
              <a:extLst>
                <a:ext uri="{FF2B5EF4-FFF2-40B4-BE49-F238E27FC236}">
                  <a16:creationId xmlns:a16="http://schemas.microsoft.com/office/drawing/2014/main" id="{66027F52-E11D-8E4C-91B1-C938E8FC1121}"/>
                </a:ext>
              </a:extLst>
            </p:cNvPr>
            <p:cNvSpPr/>
            <p:nvPr/>
          </p:nvSpPr>
          <p:spPr>
            <a:xfrm>
              <a:off x="2149" y="-303764"/>
              <a:ext cx="7550113" cy="1149550"/>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Rounded Rectangle 4">
              <a:extLst>
                <a:ext uri="{FF2B5EF4-FFF2-40B4-BE49-F238E27FC236}">
                  <a16:creationId xmlns:a16="http://schemas.microsoft.com/office/drawing/2014/main" id="{2DC7ABF1-808A-C843-9EF9-CE488DF1641C}"/>
                </a:ext>
              </a:extLst>
            </p:cNvPr>
            <p:cNvSpPr txBox="1"/>
            <p:nvPr/>
          </p:nvSpPr>
          <p:spPr>
            <a:xfrm>
              <a:off x="848987" y="-475264"/>
              <a:ext cx="5856434" cy="137632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imes New Roman"/>
                  <a:ea typeface="+mn-ea"/>
                  <a:cs typeface="+mn-cs"/>
                </a:rPr>
                <a:t>Church of England</a:t>
              </a:r>
            </a:p>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AD0101">
                      <a:lumMod val="20000"/>
                      <a:lumOff val="80000"/>
                    </a:srgbClr>
                  </a:solidFill>
                  <a:effectLst/>
                  <a:uLnTx/>
                  <a:uFillTx/>
                  <a:latin typeface="Times New Roman"/>
                  <a:ea typeface="+mn-ea"/>
                  <a:cs typeface="+mn-cs"/>
                </a:rPr>
                <a:t>(Diocese)</a:t>
              </a:r>
            </a:p>
          </p:txBody>
        </p:sp>
      </p:grpSp>
      <p:grpSp>
        <p:nvGrpSpPr>
          <p:cNvPr id="12" name="Group 11">
            <a:extLst>
              <a:ext uri="{FF2B5EF4-FFF2-40B4-BE49-F238E27FC236}">
                <a16:creationId xmlns:a16="http://schemas.microsoft.com/office/drawing/2014/main" id="{AAC0F0F1-23AD-DC47-B69F-3525AF425AED}"/>
              </a:ext>
            </a:extLst>
          </p:cNvPr>
          <p:cNvGrpSpPr/>
          <p:nvPr/>
        </p:nvGrpSpPr>
        <p:grpSpPr>
          <a:xfrm>
            <a:off x="467545" y="3416185"/>
            <a:ext cx="4196998" cy="1810341"/>
            <a:chOff x="-33853" y="2654243"/>
            <a:chExt cx="3157067" cy="1530407"/>
          </a:xfrm>
        </p:grpSpPr>
        <p:sp>
          <p:nvSpPr>
            <p:cNvPr id="13" name="Rounded Rectangle 12">
              <a:extLst>
                <a:ext uri="{FF2B5EF4-FFF2-40B4-BE49-F238E27FC236}">
                  <a16:creationId xmlns:a16="http://schemas.microsoft.com/office/drawing/2014/main" id="{EC44FD6C-3C5E-D745-BC6D-2FEE1E9FE77B}"/>
                </a:ext>
              </a:extLst>
            </p:cNvPr>
            <p:cNvSpPr/>
            <p:nvPr/>
          </p:nvSpPr>
          <p:spPr>
            <a:xfrm>
              <a:off x="-33853" y="2654243"/>
              <a:ext cx="3146221" cy="1461959"/>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Rounded Rectangle 4">
              <a:extLst>
                <a:ext uri="{FF2B5EF4-FFF2-40B4-BE49-F238E27FC236}">
                  <a16:creationId xmlns:a16="http://schemas.microsoft.com/office/drawing/2014/main" id="{14633455-CC53-D34E-A158-261F19CCF305}"/>
                </a:ext>
              </a:extLst>
            </p:cNvPr>
            <p:cNvSpPr txBox="1"/>
            <p:nvPr/>
          </p:nvSpPr>
          <p:spPr>
            <a:xfrm>
              <a:off x="52678" y="2808329"/>
              <a:ext cx="3070536" cy="137632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imes New Roman"/>
                  <a:ea typeface="+mn-ea"/>
                  <a:cs typeface="+mn-cs"/>
                </a:rPr>
                <a:t>Royal Borough of Windsor and Maidenhead</a:t>
              </a:r>
            </a:p>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AD0101">
                      <a:lumMod val="20000"/>
                      <a:lumOff val="80000"/>
                    </a:srgbClr>
                  </a:solidFill>
                  <a:effectLst/>
                  <a:uLnTx/>
                  <a:uFillTx/>
                  <a:latin typeface="Times New Roman"/>
                  <a:ea typeface="+mn-ea"/>
                  <a:cs typeface="+mn-cs"/>
                </a:rPr>
                <a:t>(</a:t>
              </a:r>
              <a:r>
                <a:rPr kumimoji="0" lang="en-US" sz="2400" b="0" i="0" u="none" strike="noStrike" kern="1200" cap="none" spc="0" normalizeH="0" baseline="0" noProof="0" dirty="0" err="1">
                  <a:ln>
                    <a:noFill/>
                  </a:ln>
                  <a:solidFill>
                    <a:srgbClr val="AD0101">
                      <a:lumMod val="20000"/>
                      <a:lumOff val="80000"/>
                    </a:srgbClr>
                  </a:solidFill>
                  <a:effectLst/>
                  <a:uLnTx/>
                  <a:uFillTx/>
                  <a:latin typeface="Times New Roman"/>
                  <a:ea typeface="+mn-ea"/>
                  <a:cs typeface="+mn-cs"/>
                </a:rPr>
                <a:t>rbwm</a:t>
              </a:r>
              <a:r>
                <a:rPr kumimoji="0" lang="en-US" sz="2400" b="0" i="0" u="none" strike="noStrike" kern="1200" cap="none" spc="0" normalizeH="0" baseline="0" noProof="0" dirty="0">
                  <a:ln>
                    <a:noFill/>
                  </a:ln>
                  <a:solidFill>
                    <a:srgbClr val="AD0101">
                      <a:lumMod val="20000"/>
                      <a:lumOff val="80000"/>
                    </a:srgbClr>
                  </a:solidFill>
                  <a:effectLst/>
                  <a:uLnTx/>
                  <a:uFillTx/>
                  <a:latin typeface="Times New Roman"/>
                  <a:ea typeface="+mn-ea"/>
                  <a:cs typeface="+mn-cs"/>
                </a:rPr>
                <a:t>)</a:t>
              </a:r>
            </a:p>
          </p:txBody>
        </p:sp>
      </p:grpSp>
      <p:sp>
        <p:nvSpPr>
          <p:cNvPr id="15" name="Down Arrow 14">
            <a:extLst>
              <a:ext uri="{FF2B5EF4-FFF2-40B4-BE49-F238E27FC236}">
                <a16:creationId xmlns:a16="http://schemas.microsoft.com/office/drawing/2014/main" id="{BEC4411C-FA1E-DF4C-A970-EC19CBF643DB}"/>
              </a:ext>
            </a:extLst>
          </p:cNvPr>
          <p:cNvSpPr/>
          <p:nvPr/>
        </p:nvSpPr>
        <p:spPr>
          <a:xfrm>
            <a:off x="2355292" y="2628562"/>
            <a:ext cx="484632" cy="978408"/>
          </a:xfrm>
          <a:prstGeom prst="downArrow">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imes New Roman"/>
              <a:ea typeface="+mn-ea"/>
              <a:cs typeface="+mn-cs"/>
            </a:endParaRPr>
          </a:p>
        </p:txBody>
      </p:sp>
      <p:sp>
        <p:nvSpPr>
          <p:cNvPr id="16" name="Down Arrow 15">
            <a:extLst>
              <a:ext uri="{FF2B5EF4-FFF2-40B4-BE49-F238E27FC236}">
                <a16:creationId xmlns:a16="http://schemas.microsoft.com/office/drawing/2014/main" id="{F6180E4C-F436-594B-84C3-797A456592D0}"/>
              </a:ext>
            </a:extLst>
          </p:cNvPr>
          <p:cNvSpPr/>
          <p:nvPr/>
        </p:nvSpPr>
        <p:spPr>
          <a:xfrm>
            <a:off x="6296747" y="2654522"/>
            <a:ext cx="484632" cy="978408"/>
          </a:xfrm>
          <a:prstGeom prst="downArrow">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imes New Roman"/>
              <a:ea typeface="+mn-ea"/>
              <a:cs typeface="+mn-cs"/>
            </a:endParaRPr>
          </a:p>
        </p:txBody>
      </p:sp>
    </p:spTree>
    <p:extLst>
      <p:ext uri="{BB962C8B-B14F-4D97-AF65-F5344CB8AC3E}">
        <p14:creationId xmlns:p14="http://schemas.microsoft.com/office/powerpoint/2010/main" val="20860922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898BBA4C-32F3-3C4F-8997-1BD2E079A7B1}"/>
              </a:ext>
            </a:extLst>
          </p:cNvPr>
          <p:cNvGraphicFramePr>
            <a:graphicFrameLocks noGrp="1"/>
          </p:cNvGraphicFramePr>
          <p:nvPr>
            <p:ph idx="1"/>
          </p:nvPr>
        </p:nvGraphicFramePr>
        <p:xfrm>
          <a:off x="827584" y="1484784"/>
          <a:ext cx="7554416" cy="4536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ounded Rectangle 5">
            <a:extLst>
              <a:ext uri="{FF2B5EF4-FFF2-40B4-BE49-F238E27FC236}">
                <a16:creationId xmlns:a16="http://schemas.microsoft.com/office/drawing/2014/main" id="{DCE95A67-CE5A-E845-98B7-12FABD8A0D58}"/>
              </a:ext>
            </a:extLst>
          </p:cNvPr>
          <p:cNvSpPr/>
          <p:nvPr/>
        </p:nvSpPr>
        <p:spPr>
          <a:xfrm>
            <a:off x="1833600" y="476672"/>
            <a:ext cx="5400600" cy="792088"/>
          </a:xfrm>
          <a:prstGeom prst="round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Who appoints us</a:t>
            </a:r>
            <a:endParaRPr kumimoji="0" lang="en-GB" sz="2400" b="1"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8" name="Picture 2" descr="C:\Users\s\AppData\Local\Microsoft\Windows\INetCache\IE\34HTM052\Red School Logo.png">
            <a:extLst>
              <a:ext uri="{FF2B5EF4-FFF2-40B4-BE49-F238E27FC236}">
                <a16:creationId xmlns:a16="http://schemas.microsoft.com/office/drawing/2014/main" id="{EFE5EF90-036B-F840-8878-862C70D7B810}"/>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4312" t="6579" r="4683" b="3765"/>
          <a:stretch/>
        </p:blipFill>
        <p:spPr bwMode="auto">
          <a:xfrm>
            <a:off x="122007" y="23006"/>
            <a:ext cx="521313" cy="513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22280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727683" y="692697"/>
            <a:ext cx="5400600" cy="792088"/>
          </a:xfrm>
          <a:prstGeom prst="round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Introducing your Governors</a:t>
            </a:r>
            <a:endParaRPr kumimoji="0" lang="en-GB" sz="2400" b="1"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 name="TextBox 2"/>
          <p:cNvSpPr txBox="1"/>
          <p:nvPr/>
        </p:nvSpPr>
        <p:spPr>
          <a:xfrm>
            <a:off x="627276" y="2786730"/>
            <a:ext cx="1229152" cy="45653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2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rPr>
              <a:t>Claire </a:t>
            </a:r>
            <a:r>
              <a:rPr kumimoji="0" lang="en-GB" sz="1200" b="1" i="0" u="none" strike="noStrike" kern="1200" cap="none" spc="0" normalizeH="0" baseline="0" noProof="0" dirty="0" err="1">
                <a:ln>
                  <a:noFill/>
                </a:ln>
                <a:solidFill>
                  <a:srgbClr val="AD0101"/>
                </a:solidFill>
                <a:effectLst/>
                <a:uLnTx/>
                <a:uFillTx/>
                <a:latin typeface="Arial" panose="020B0604020202020204" pitchFamily="34" charset="0"/>
                <a:ea typeface="+mn-ea"/>
                <a:cs typeface="Arial" panose="020B0604020202020204" pitchFamily="34" charset="0"/>
              </a:rPr>
              <a:t>Phillpot</a:t>
            </a:r>
            <a:endParaRPr kumimoji="0" lang="en-GB" sz="12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15" name="TextBox 14"/>
          <p:cNvSpPr txBox="1"/>
          <p:nvPr/>
        </p:nvSpPr>
        <p:spPr>
          <a:xfrm>
            <a:off x="2102883" y="2758427"/>
            <a:ext cx="1373277" cy="45653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2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rPr>
              <a:t>Neil Strain</a:t>
            </a:r>
          </a:p>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17" name="TextBox 16"/>
          <p:cNvSpPr txBox="1"/>
          <p:nvPr/>
        </p:nvSpPr>
        <p:spPr>
          <a:xfrm>
            <a:off x="1372458" y="5832156"/>
            <a:ext cx="1152880" cy="45653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200" b="1" i="0" u="none" strike="noStrike" kern="1200" cap="none" spc="0" normalizeH="0" baseline="0" noProof="0" dirty="0">
                <a:ln>
                  <a:noFill/>
                </a:ln>
                <a:solidFill>
                  <a:srgbClr val="808DA9"/>
                </a:solidFill>
                <a:effectLst/>
                <a:uLnTx/>
                <a:uFillTx/>
                <a:latin typeface="Arial" panose="020B0604020202020204" pitchFamily="34" charset="0"/>
                <a:ea typeface="+mn-ea"/>
                <a:cs typeface="Arial" panose="020B0604020202020204" pitchFamily="34" charset="0"/>
              </a:rPr>
              <a:t>Olivia Burton</a:t>
            </a:r>
          </a:p>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19" name="TextBox 18"/>
          <p:cNvSpPr txBox="1"/>
          <p:nvPr/>
        </p:nvSpPr>
        <p:spPr>
          <a:xfrm>
            <a:off x="5576146" y="2717999"/>
            <a:ext cx="1098378" cy="45653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2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rPr>
              <a:t>Lorna Sykes</a:t>
            </a:r>
          </a:p>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23" name="TextBox 22"/>
          <p:cNvSpPr txBox="1"/>
          <p:nvPr/>
        </p:nvSpPr>
        <p:spPr>
          <a:xfrm>
            <a:off x="3975057" y="2737326"/>
            <a:ext cx="979755" cy="45653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2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rPr>
              <a:t>Adrian Lee</a:t>
            </a:r>
          </a:p>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25" name="TextBox 24"/>
          <p:cNvSpPr txBox="1"/>
          <p:nvPr/>
        </p:nvSpPr>
        <p:spPr>
          <a:xfrm>
            <a:off x="5034388" y="5789564"/>
            <a:ext cx="1478290" cy="45653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Nicola Thompson</a:t>
            </a:r>
          </a:p>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27" name="TextBox 26"/>
          <p:cNvSpPr txBox="1"/>
          <p:nvPr/>
        </p:nvSpPr>
        <p:spPr>
          <a:xfrm>
            <a:off x="7514408" y="4322571"/>
            <a:ext cx="1124026" cy="45653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200" b="1"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Dan Pearson</a:t>
            </a:r>
          </a:p>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29" name="TextBox 28"/>
          <p:cNvSpPr txBox="1"/>
          <p:nvPr/>
        </p:nvSpPr>
        <p:spPr>
          <a:xfrm>
            <a:off x="6252496" y="4332809"/>
            <a:ext cx="943335" cy="45653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200" b="1"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Tim Green</a:t>
            </a:r>
          </a:p>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31" name="TextBox 30"/>
          <p:cNvSpPr txBox="1"/>
          <p:nvPr/>
        </p:nvSpPr>
        <p:spPr>
          <a:xfrm>
            <a:off x="722407" y="4350875"/>
            <a:ext cx="1234633" cy="45653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2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rPr>
              <a:t>Heather Oliver</a:t>
            </a:r>
          </a:p>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33" name="TextBox 32"/>
          <p:cNvSpPr txBox="1"/>
          <p:nvPr/>
        </p:nvSpPr>
        <p:spPr>
          <a:xfrm>
            <a:off x="7199435" y="2747006"/>
            <a:ext cx="1180425" cy="45653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2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rPr>
              <a:t>Tony Baker</a:t>
            </a:r>
          </a:p>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35" name="TextBox 34"/>
          <p:cNvSpPr txBox="1"/>
          <p:nvPr/>
        </p:nvSpPr>
        <p:spPr>
          <a:xfrm>
            <a:off x="3621954" y="4332808"/>
            <a:ext cx="1987596" cy="45653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2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rPr>
              <a:t>Rev Sophie </a:t>
            </a:r>
            <a:r>
              <a:rPr kumimoji="0" lang="en-GB" sz="1200" b="1" i="0" u="none" strike="noStrike" kern="1200" cap="none" spc="0" normalizeH="0" baseline="0" noProof="0" dirty="0" err="1">
                <a:ln>
                  <a:noFill/>
                </a:ln>
                <a:solidFill>
                  <a:srgbClr val="AD0101"/>
                </a:solidFill>
                <a:effectLst/>
                <a:uLnTx/>
                <a:uFillTx/>
                <a:latin typeface="Arial" panose="020B0604020202020204" pitchFamily="34" charset="0"/>
                <a:ea typeface="+mn-ea"/>
                <a:cs typeface="Arial" panose="020B0604020202020204" pitchFamily="34" charset="0"/>
              </a:rPr>
              <a:t>Troczyncska</a:t>
            </a:r>
            <a:endParaRPr kumimoji="0" lang="en-GB" sz="12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37" name="TextBox 36"/>
          <p:cNvSpPr txBox="1"/>
          <p:nvPr/>
        </p:nvSpPr>
        <p:spPr>
          <a:xfrm>
            <a:off x="6152457" y="5769888"/>
            <a:ext cx="2188977" cy="45653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2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Carys</a:t>
            </a:r>
            <a:r>
              <a:rPr kumimoji="0" lang="en-GB" sz="12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Windle</a:t>
            </a:r>
            <a:endPar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4" name="TextBox 3"/>
          <p:cNvSpPr txBox="1"/>
          <p:nvPr/>
        </p:nvSpPr>
        <p:spPr>
          <a:xfrm>
            <a:off x="683568" y="6309320"/>
            <a:ext cx="7657866"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To find out more about your Governors, see our revamped page on the website: </a:t>
            </a:r>
            <a:r>
              <a:rPr kumimoji="0" lang="en-GB" sz="1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2"/>
              </a:rPr>
              <a:t>https://www.cookhamdean.org/meet-the-governors/</a:t>
            </a:r>
            <a:r>
              <a:rPr kumimoji="0" lang="en-GB" sz="1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pic>
        <p:nvPicPr>
          <p:cNvPr id="38" name="Picture 37"/>
          <p:cNvPicPr>
            <a:picLocks noChangeAspect="1"/>
          </p:cNvPicPr>
          <p:nvPr/>
        </p:nvPicPr>
        <p:blipFill>
          <a:blip r:embed="rId3"/>
          <a:stretch>
            <a:fillRect/>
          </a:stretch>
        </p:blipFill>
        <p:spPr>
          <a:xfrm>
            <a:off x="6877254" y="4726868"/>
            <a:ext cx="890605" cy="936000"/>
          </a:xfrm>
          <a:prstGeom prst="ellipse">
            <a:avLst/>
          </a:prstGeom>
          <a:ln w="38100" cap="rnd">
            <a:solidFill>
              <a:schemeClr val="bg1"/>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1" name="Picture 40"/>
          <p:cNvPicPr>
            <a:picLocks noChangeAspect="1"/>
          </p:cNvPicPr>
          <p:nvPr/>
        </p:nvPicPr>
        <p:blipFill>
          <a:blip r:embed="rId4"/>
          <a:stretch>
            <a:fillRect/>
          </a:stretch>
        </p:blipFill>
        <p:spPr>
          <a:xfrm>
            <a:off x="3971187" y="1627368"/>
            <a:ext cx="963484" cy="937760"/>
          </a:xfrm>
          <a:prstGeom prst="ellipse">
            <a:avLst/>
          </a:prstGeom>
          <a:ln w="38100" cap="rnd">
            <a:solidFill>
              <a:schemeClr val="accent1"/>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2" name="Picture 41"/>
          <p:cNvPicPr>
            <a:picLocks noChangeAspect="1"/>
          </p:cNvPicPr>
          <p:nvPr/>
        </p:nvPicPr>
        <p:blipFill>
          <a:blip r:embed="rId5"/>
          <a:stretch>
            <a:fillRect/>
          </a:stretch>
        </p:blipFill>
        <p:spPr>
          <a:xfrm>
            <a:off x="5275145" y="4707562"/>
            <a:ext cx="936000" cy="936000"/>
          </a:xfrm>
          <a:prstGeom prst="ellipse">
            <a:avLst/>
          </a:prstGeom>
          <a:ln w="38100" cap="rnd">
            <a:solidFill>
              <a:schemeClr val="bg1"/>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3" name="Picture 42"/>
          <p:cNvPicPr>
            <a:picLocks noChangeAspect="1"/>
          </p:cNvPicPr>
          <p:nvPr/>
        </p:nvPicPr>
        <p:blipFill>
          <a:blip r:embed="rId6"/>
          <a:stretch>
            <a:fillRect/>
          </a:stretch>
        </p:blipFill>
        <p:spPr>
          <a:xfrm>
            <a:off x="6218492" y="3209432"/>
            <a:ext cx="930234" cy="936000"/>
          </a:xfrm>
          <a:prstGeom prst="ellipse">
            <a:avLst/>
          </a:prstGeom>
          <a:ln w="38100" cap="rnd">
            <a:solidFill>
              <a:srgbClr val="FF0000"/>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4" name="Picture 43"/>
          <p:cNvPicPr>
            <a:picLocks noChangeAspect="1"/>
          </p:cNvPicPr>
          <p:nvPr/>
        </p:nvPicPr>
        <p:blipFill>
          <a:blip r:embed="rId7"/>
          <a:stretch>
            <a:fillRect/>
          </a:stretch>
        </p:blipFill>
        <p:spPr>
          <a:xfrm>
            <a:off x="7514408" y="3199287"/>
            <a:ext cx="943313" cy="936000"/>
          </a:xfrm>
          <a:prstGeom prst="ellipse">
            <a:avLst/>
          </a:prstGeom>
          <a:ln w="38100" cap="rnd">
            <a:solidFill>
              <a:srgbClr val="FF0000"/>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5" name="Picture 44"/>
          <p:cNvPicPr>
            <a:picLocks noChangeAspect="1"/>
          </p:cNvPicPr>
          <p:nvPr/>
        </p:nvPicPr>
        <p:blipFill>
          <a:blip r:embed="rId8"/>
          <a:stretch>
            <a:fillRect/>
          </a:stretch>
        </p:blipFill>
        <p:spPr>
          <a:xfrm>
            <a:off x="2366228" y="1690889"/>
            <a:ext cx="936000" cy="936000"/>
          </a:xfrm>
          <a:prstGeom prst="ellipse">
            <a:avLst/>
          </a:prstGeom>
          <a:ln w="38100" cap="rnd">
            <a:solidFill>
              <a:schemeClr val="accent1"/>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6" name="Picture 45"/>
          <p:cNvPicPr>
            <a:picLocks noChangeAspect="1"/>
          </p:cNvPicPr>
          <p:nvPr/>
        </p:nvPicPr>
        <p:blipFill>
          <a:blip r:embed="rId9"/>
          <a:stretch>
            <a:fillRect/>
          </a:stretch>
        </p:blipFill>
        <p:spPr>
          <a:xfrm>
            <a:off x="683568" y="3277283"/>
            <a:ext cx="941696" cy="936000"/>
          </a:xfrm>
          <a:prstGeom prst="ellipse">
            <a:avLst/>
          </a:prstGeom>
          <a:ln w="38100" cap="rnd">
            <a:solidFill>
              <a:schemeClr val="accent1"/>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53" name="TextBox 52"/>
          <p:cNvSpPr txBox="1"/>
          <p:nvPr/>
        </p:nvSpPr>
        <p:spPr>
          <a:xfrm>
            <a:off x="697043" y="6521277"/>
            <a:ext cx="7268391" cy="20005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SBS = School Business Services  SEN = Special Educational Needs  PP = Pupil Premium</a:t>
            </a:r>
          </a:p>
        </p:txBody>
      </p:sp>
      <p:sp>
        <p:nvSpPr>
          <p:cNvPr id="55" name="TextBox 54"/>
          <p:cNvSpPr txBox="1"/>
          <p:nvPr/>
        </p:nvSpPr>
        <p:spPr>
          <a:xfrm>
            <a:off x="3480219" y="5769889"/>
            <a:ext cx="1554169" cy="45653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Fenella </a:t>
            </a:r>
            <a:r>
              <a:rPr kumimoji="0" lang="en-GB" sz="12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Reekie</a:t>
            </a:r>
            <a:endParaRPr kumimoji="0" lang="en-GB" sz="12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pic>
        <p:nvPicPr>
          <p:cNvPr id="34" name="Picture 2" descr="C:\Users\s\AppData\Local\Microsoft\Windows\INetCache\IE\34HTM052\Red School Logo.png"/>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4312" t="6579" r="4683" b="3765"/>
          <a:stretch/>
        </p:blipFill>
        <p:spPr bwMode="auto">
          <a:xfrm>
            <a:off x="122007" y="23006"/>
            <a:ext cx="521313" cy="513590"/>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5"/>
          <p:cNvPicPr>
            <a:picLocks noChangeAspect="1"/>
          </p:cNvPicPr>
          <p:nvPr/>
        </p:nvPicPr>
        <p:blipFill>
          <a:blip r:embed="rId11"/>
          <a:stretch>
            <a:fillRect/>
          </a:stretch>
        </p:blipFill>
        <p:spPr>
          <a:xfrm>
            <a:off x="7225471" y="1650109"/>
            <a:ext cx="913536" cy="936000"/>
          </a:xfrm>
          <a:prstGeom prst="ellipse">
            <a:avLst/>
          </a:prstGeom>
          <a:ln w="38100" cap="rnd">
            <a:solidFill>
              <a:schemeClr val="accent1"/>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p:cNvPicPr>
            <a:picLocks noChangeAspect="1"/>
          </p:cNvPicPr>
          <p:nvPr/>
        </p:nvPicPr>
        <p:blipFill>
          <a:blip r:embed="rId12"/>
          <a:stretch>
            <a:fillRect/>
          </a:stretch>
        </p:blipFill>
        <p:spPr>
          <a:xfrm>
            <a:off x="788798" y="1690889"/>
            <a:ext cx="908471" cy="936000"/>
          </a:xfrm>
          <a:prstGeom prst="ellipse">
            <a:avLst/>
          </a:prstGeom>
          <a:ln w="38100" cap="rnd">
            <a:solidFill>
              <a:schemeClr val="accent1"/>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6" name="Picture 5"/>
          <p:cNvPicPr>
            <a:picLocks noChangeAspect="1"/>
          </p:cNvPicPr>
          <p:nvPr/>
        </p:nvPicPr>
        <p:blipFill rotWithShape="1">
          <a:blip r:embed="rId13"/>
          <a:srcRect l="2164" t="7693" r="3775" b="-5429"/>
          <a:stretch/>
        </p:blipFill>
        <p:spPr>
          <a:xfrm>
            <a:off x="5576146" y="1649789"/>
            <a:ext cx="979032" cy="936000"/>
          </a:xfrm>
          <a:prstGeom prst="ellipse">
            <a:avLst/>
          </a:prstGeom>
          <a:ln w="38100" cap="rnd">
            <a:solidFill>
              <a:schemeClr val="accent1"/>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8" name="Picture 7"/>
          <p:cNvPicPr>
            <a:picLocks noChangeAspect="1"/>
          </p:cNvPicPr>
          <p:nvPr/>
        </p:nvPicPr>
        <p:blipFill rotWithShape="1">
          <a:blip r:embed="rId14"/>
          <a:srcRect l="-5358" t="3185" r="2115" b="-3185"/>
          <a:stretch/>
        </p:blipFill>
        <p:spPr>
          <a:xfrm>
            <a:off x="3779997" y="4680800"/>
            <a:ext cx="936000" cy="962762"/>
          </a:xfrm>
          <a:prstGeom prst="ellipse">
            <a:avLst/>
          </a:prstGeom>
          <a:ln w="38100" cap="rnd">
            <a:solidFill>
              <a:schemeClr val="bg1"/>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0" name="Picture 39"/>
          <p:cNvPicPr>
            <a:picLocks noChangeAspect="1"/>
          </p:cNvPicPr>
          <p:nvPr/>
        </p:nvPicPr>
        <p:blipFill rotWithShape="1">
          <a:blip r:embed="rId15"/>
          <a:srcRect l="6567" t="-2914" r="3482" b="2914"/>
          <a:stretch/>
        </p:blipFill>
        <p:spPr>
          <a:xfrm>
            <a:off x="1515540" y="4752907"/>
            <a:ext cx="934722" cy="936000"/>
          </a:xfrm>
          <a:prstGeom prst="ellipse">
            <a:avLst/>
          </a:prstGeom>
          <a:ln w="38100" cap="rnd">
            <a:solidFill>
              <a:schemeClr val="accent4"/>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47" name="Slide Number Placeholder 1"/>
          <p:cNvSpPr>
            <a:spLocks noGrp="1"/>
          </p:cNvSpPr>
          <p:nvPr>
            <p:ph type="sldNum" sz="quarter" idx="12"/>
          </p:nvPr>
        </p:nvSpPr>
        <p:spPr>
          <a:xfrm>
            <a:off x="8220015" y="6381328"/>
            <a:ext cx="7620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lumMod val="85000"/>
                  <a:lumOff val="15000"/>
                </a:prstClr>
              </a:solidFill>
              <a:effectLst/>
              <a:uLnTx/>
              <a:uFillTx/>
              <a:latin typeface="Impact"/>
              <a:ea typeface="+mn-ea"/>
              <a:cs typeface="+mn-cs"/>
            </a:endParaRPr>
          </a:p>
        </p:txBody>
      </p:sp>
      <p:sp>
        <p:nvSpPr>
          <p:cNvPr id="49" name="TextBox 48">
            <a:extLst>
              <a:ext uri="{FF2B5EF4-FFF2-40B4-BE49-F238E27FC236}">
                <a16:creationId xmlns:a16="http://schemas.microsoft.com/office/drawing/2014/main" id="{8B9591EF-DE09-0346-A899-23425688E136}"/>
              </a:ext>
            </a:extLst>
          </p:cNvPr>
          <p:cNvSpPr txBox="1"/>
          <p:nvPr/>
        </p:nvSpPr>
        <p:spPr>
          <a:xfrm flipH="1">
            <a:off x="2135024" y="4322571"/>
            <a:ext cx="1296586" cy="45653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2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rPr>
              <a:t>Jane </a:t>
            </a:r>
            <a:r>
              <a:rPr kumimoji="0" lang="en-GB" sz="1200" b="1" i="0" u="none" strike="noStrike" kern="1200" cap="none" spc="0" normalizeH="0" baseline="0" noProof="0" dirty="0" err="1">
                <a:ln>
                  <a:noFill/>
                </a:ln>
                <a:solidFill>
                  <a:srgbClr val="AD0101"/>
                </a:solidFill>
                <a:effectLst/>
                <a:uLnTx/>
                <a:uFillTx/>
                <a:latin typeface="Arial" panose="020B0604020202020204" pitchFamily="34" charset="0"/>
                <a:ea typeface="+mn-ea"/>
                <a:cs typeface="Arial" panose="020B0604020202020204" pitchFamily="34" charset="0"/>
              </a:rPr>
              <a:t>Girle</a:t>
            </a:r>
            <a:endParaRPr kumimoji="0" lang="en-GB" sz="12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20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pic>
        <p:nvPicPr>
          <p:cNvPr id="50" name="Picture 49">
            <a:extLst>
              <a:ext uri="{FF2B5EF4-FFF2-40B4-BE49-F238E27FC236}">
                <a16:creationId xmlns:a16="http://schemas.microsoft.com/office/drawing/2014/main" id="{DFC78B23-2038-B14A-BEA3-9700B0E37C3C}"/>
              </a:ext>
            </a:extLst>
          </p:cNvPr>
          <p:cNvPicPr/>
          <p:nvPr/>
        </p:nvPicPr>
        <p:blipFill>
          <a:blip r:embed="rId16" cstate="print">
            <a:extLst>
              <a:ext uri="{28A0092B-C50C-407E-A947-70E740481C1C}">
                <a14:useLocalDpi xmlns:a14="http://schemas.microsoft.com/office/drawing/2010/main" val="0"/>
              </a:ext>
            </a:extLst>
          </a:blip>
          <a:stretch>
            <a:fillRect/>
          </a:stretch>
        </p:blipFill>
        <p:spPr>
          <a:xfrm>
            <a:off x="4043192" y="3283309"/>
            <a:ext cx="991196" cy="952507"/>
          </a:xfrm>
          <a:prstGeom prst="ellipse">
            <a:avLst/>
          </a:prstGeom>
          <a:ln w="38100" cap="rnd">
            <a:solidFill>
              <a:schemeClr val="accent1"/>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51" name="Picture 50">
            <a:extLst>
              <a:ext uri="{FF2B5EF4-FFF2-40B4-BE49-F238E27FC236}">
                <a16:creationId xmlns:a16="http://schemas.microsoft.com/office/drawing/2014/main" id="{15CA87A1-A44C-2140-AF65-D979CBC81644}"/>
              </a:ext>
            </a:extLst>
          </p:cNvPr>
          <p:cNvPicPr/>
          <p:nvPr/>
        </p:nvPicPr>
        <p:blipFill>
          <a:blip r:embed="rId17" cstate="print">
            <a:extLst>
              <a:ext uri="{28A0092B-C50C-407E-A947-70E740481C1C}">
                <a14:useLocalDpi xmlns:a14="http://schemas.microsoft.com/office/drawing/2010/main" val="0"/>
              </a:ext>
            </a:extLst>
          </a:blip>
          <a:stretch>
            <a:fillRect/>
          </a:stretch>
        </p:blipFill>
        <p:spPr>
          <a:xfrm>
            <a:off x="2267744" y="3269521"/>
            <a:ext cx="1034484" cy="975145"/>
          </a:xfrm>
          <a:prstGeom prst="ellipse">
            <a:avLst/>
          </a:prstGeom>
          <a:ln w="38100" cap="rnd">
            <a:solidFill>
              <a:schemeClr val="accent1"/>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5872681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2193EA51-9F89-2F40-83F9-42BD0BCD4766}"/>
              </a:ext>
            </a:extLst>
          </p:cNvPr>
          <p:cNvGraphicFramePr>
            <a:graphicFrameLocks noGrp="1"/>
          </p:cNvGraphicFramePr>
          <p:nvPr>
            <p:ph idx="1"/>
          </p:nvPr>
        </p:nvGraphicFramePr>
        <p:xfrm>
          <a:off x="899592" y="1700808"/>
          <a:ext cx="7406208" cy="42484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ounded Rectangle 3">
            <a:extLst>
              <a:ext uri="{FF2B5EF4-FFF2-40B4-BE49-F238E27FC236}">
                <a16:creationId xmlns:a16="http://schemas.microsoft.com/office/drawing/2014/main" id="{C274F2C6-C077-4A46-B296-46B0CCCA89C4}"/>
              </a:ext>
            </a:extLst>
          </p:cNvPr>
          <p:cNvSpPr/>
          <p:nvPr/>
        </p:nvSpPr>
        <p:spPr>
          <a:xfrm>
            <a:off x="1833600" y="710977"/>
            <a:ext cx="5400600" cy="792088"/>
          </a:xfrm>
          <a:prstGeom prst="round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we operate</a:t>
            </a:r>
            <a:endParaRPr kumimoji="0" lang="en-GB" sz="2400" b="1"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7" name="Picture 2" descr="C:\Users\s\AppData\Local\Microsoft\Windows\INetCache\IE\34HTM052\Red School Logo.png">
            <a:extLst>
              <a:ext uri="{FF2B5EF4-FFF2-40B4-BE49-F238E27FC236}">
                <a16:creationId xmlns:a16="http://schemas.microsoft.com/office/drawing/2014/main" id="{3F5AB3D8-1021-7845-B322-50DB1F55EB4F}"/>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4312" t="6579" r="4683" b="3765"/>
          <a:stretch/>
        </p:blipFill>
        <p:spPr bwMode="auto">
          <a:xfrm>
            <a:off x="122007" y="23006"/>
            <a:ext cx="521313" cy="513590"/>
          </a:xfrm>
          <a:prstGeom prst="rect">
            <a:avLst/>
          </a:prstGeom>
          <a:noFill/>
          <a:extLst>
            <a:ext uri="{909E8E84-426E-40DD-AFC4-6F175D3DCCD1}">
              <a14:hiddenFill xmlns:a14="http://schemas.microsoft.com/office/drawing/2010/main">
                <a:solidFill>
                  <a:srgbClr val="FFFFFF"/>
                </a:solidFill>
              </a14:hiddenFill>
            </a:ext>
          </a:extLst>
        </p:spPr>
      </p:pic>
      <p:sp>
        <p:nvSpPr>
          <p:cNvPr id="12" name="Rounded Rectangle 11">
            <a:extLst>
              <a:ext uri="{FF2B5EF4-FFF2-40B4-BE49-F238E27FC236}">
                <a16:creationId xmlns:a16="http://schemas.microsoft.com/office/drawing/2014/main" id="{830C6E92-EDB7-5843-B36E-0013F454E181}"/>
              </a:ext>
            </a:extLst>
          </p:cNvPr>
          <p:cNvSpPr/>
          <p:nvPr/>
        </p:nvSpPr>
        <p:spPr>
          <a:xfrm rot="10800000" flipV="1">
            <a:off x="5434251" y="2208373"/>
            <a:ext cx="1799949" cy="351656"/>
          </a:xfrm>
          <a:prstGeom prst="round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4 meetings a year</a:t>
            </a:r>
          </a:p>
        </p:txBody>
      </p:sp>
      <p:sp>
        <p:nvSpPr>
          <p:cNvPr id="13" name="Rounded Rectangle 12">
            <a:extLst>
              <a:ext uri="{FF2B5EF4-FFF2-40B4-BE49-F238E27FC236}">
                <a16:creationId xmlns:a16="http://schemas.microsoft.com/office/drawing/2014/main" id="{D445527D-2943-8749-8C68-E969006576FF}"/>
              </a:ext>
            </a:extLst>
          </p:cNvPr>
          <p:cNvSpPr/>
          <p:nvPr/>
        </p:nvSpPr>
        <p:spPr>
          <a:xfrm rot="10800000" flipV="1">
            <a:off x="933625" y="3825044"/>
            <a:ext cx="1799949" cy="351656"/>
          </a:xfrm>
          <a:prstGeom prst="round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6 meetings a year</a:t>
            </a:r>
          </a:p>
        </p:txBody>
      </p:sp>
      <p:sp>
        <p:nvSpPr>
          <p:cNvPr id="14" name="Rounded Rectangle 13">
            <a:extLst>
              <a:ext uri="{FF2B5EF4-FFF2-40B4-BE49-F238E27FC236}">
                <a16:creationId xmlns:a16="http://schemas.microsoft.com/office/drawing/2014/main" id="{63F198EE-2BC9-6249-ABF8-B23F116185BA}"/>
              </a:ext>
            </a:extLst>
          </p:cNvPr>
          <p:cNvSpPr/>
          <p:nvPr/>
        </p:nvSpPr>
        <p:spPr>
          <a:xfrm rot="10800000" flipV="1">
            <a:off x="6588224" y="4078826"/>
            <a:ext cx="1799949" cy="351656"/>
          </a:xfrm>
          <a:prstGeom prst="round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6 meetings a year</a:t>
            </a:r>
          </a:p>
        </p:txBody>
      </p:sp>
      <p:sp>
        <p:nvSpPr>
          <p:cNvPr id="15" name="Oval 14">
            <a:extLst>
              <a:ext uri="{FF2B5EF4-FFF2-40B4-BE49-F238E27FC236}">
                <a16:creationId xmlns:a16="http://schemas.microsoft.com/office/drawing/2014/main" id="{DD2CB405-9DA1-4A4F-B0EE-A5CF0DDE8A60}"/>
              </a:ext>
            </a:extLst>
          </p:cNvPr>
          <p:cNvSpPr/>
          <p:nvPr/>
        </p:nvSpPr>
        <p:spPr>
          <a:xfrm>
            <a:off x="2339752" y="1844824"/>
            <a:ext cx="1296144" cy="1224135"/>
          </a:xfrm>
          <a:prstGeom prst="ellipse">
            <a:avLst/>
          </a:prstGeom>
          <a:solidFill>
            <a:srgbClr val="BD8A8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Times New Roman"/>
                <a:ea typeface="+mn-ea"/>
                <a:cs typeface="+mn-cs"/>
              </a:rPr>
              <a:t>Admissions</a:t>
            </a:r>
          </a:p>
        </p:txBody>
      </p:sp>
    </p:spTree>
    <p:extLst>
      <p:ext uri="{BB962C8B-B14F-4D97-AF65-F5344CB8AC3E}">
        <p14:creationId xmlns:p14="http://schemas.microsoft.com/office/powerpoint/2010/main" val="3458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2123728" y="692696"/>
            <a:ext cx="4752528" cy="864096"/>
          </a:xfrm>
          <a:prstGeom prst="round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76000" rIns="180000" rtlCol="0" anchor="ctr"/>
          <a:lstStyle/>
          <a:p>
            <a:pPr marL="0" marR="0" lvl="0" indent="0" algn="l" defTabSz="914400" rtl="0" eaLnBrk="1" fontAlgn="auto" latinLnBrk="0" hangingPunct="1">
              <a:lnSpc>
                <a:spcPct val="120000"/>
              </a:lnSpc>
              <a:spcBef>
                <a:spcPts val="0"/>
              </a:spcBef>
              <a:spcAft>
                <a:spcPts val="6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Further roles</a:t>
            </a:r>
          </a:p>
        </p:txBody>
      </p:sp>
      <p:sp>
        <p:nvSpPr>
          <p:cNvPr id="8" name="Rounded Rectangle 7"/>
          <p:cNvSpPr/>
          <p:nvPr/>
        </p:nvSpPr>
        <p:spPr>
          <a:xfrm>
            <a:off x="712127" y="1938593"/>
            <a:ext cx="3499832" cy="504056"/>
          </a:xfrm>
          <a:prstGeom prst="round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9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Link</a:t>
            </a:r>
          </a:p>
        </p:txBody>
      </p:sp>
      <p:sp>
        <p:nvSpPr>
          <p:cNvPr id="11" name="Rounded Rectangle 10"/>
          <p:cNvSpPr/>
          <p:nvPr/>
        </p:nvSpPr>
        <p:spPr>
          <a:xfrm>
            <a:off x="717530" y="2824450"/>
            <a:ext cx="3494429" cy="3077998"/>
          </a:xfrm>
          <a:prstGeom prst="roundRect">
            <a:avLst>
              <a:gd name="adj" fmla="val 3475"/>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600"/>
              </a:spcAft>
              <a:buClr>
                <a:srgbClr val="AD0101"/>
              </a:buClr>
              <a:buSzTx/>
              <a:buFont typeface="Wingdings" pitchFamily="2" charset="2"/>
              <a:buChar char="Ø"/>
              <a:tabLst/>
              <a:defRPr/>
            </a:pPr>
            <a:endParaRPr kumimoji="0" lang="en-GB"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600"/>
              </a:spcAft>
              <a:buClr>
                <a:srgbClr val="AD0101"/>
              </a:buClr>
              <a:buSzTx/>
              <a:buFont typeface="Wingdings" pitchFamily="2" charset="2"/>
              <a:buChar char="Ø"/>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Safeguarding</a:t>
            </a:r>
          </a:p>
          <a:p>
            <a:pPr marL="285750" marR="0" lvl="0" indent="-285750" algn="l" defTabSz="914400" rtl="0" eaLnBrk="1" fontAlgn="auto" latinLnBrk="0" hangingPunct="1">
              <a:lnSpc>
                <a:spcPct val="100000"/>
              </a:lnSpc>
              <a:spcBef>
                <a:spcPts val="0"/>
              </a:spcBef>
              <a:spcAft>
                <a:spcPts val="600"/>
              </a:spcAft>
              <a:buClr>
                <a:srgbClr val="AD0101"/>
              </a:buClr>
              <a:buSzTx/>
              <a:buFont typeface="Wingdings" pitchFamily="2" charset="2"/>
              <a:buChar char="Ø"/>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EYFS</a:t>
            </a:r>
          </a:p>
          <a:p>
            <a:pPr marL="285750" marR="0" lvl="0" indent="-285750" algn="l" defTabSz="914400" rtl="0" eaLnBrk="1" fontAlgn="auto" latinLnBrk="0" hangingPunct="1">
              <a:lnSpc>
                <a:spcPct val="100000"/>
              </a:lnSpc>
              <a:spcBef>
                <a:spcPts val="0"/>
              </a:spcBef>
              <a:spcAft>
                <a:spcPts val="600"/>
              </a:spcAft>
              <a:buClr>
                <a:srgbClr val="AD0101"/>
              </a:buClr>
              <a:buSzTx/>
              <a:buFont typeface="Wingdings" pitchFamily="2" charset="2"/>
              <a:buChar char="Ø"/>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SEN and PP</a:t>
            </a:r>
          </a:p>
          <a:p>
            <a:pPr marL="285750" marR="0" lvl="0" indent="-285750" algn="l" defTabSz="914400" rtl="0" eaLnBrk="1" fontAlgn="auto" latinLnBrk="0" hangingPunct="1">
              <a:lnSpc>
                <a:spcPct val="100000"/>
              </a:lnSpc>
              <a:spcBef>
                <a:spcPts val="0"/>
              </a:spcBef>
              <a:spcAft>
                <a:spcPts val="600"/>
              </a:spcAft>
              <a:buClr>
                <a:srgbClr val="AD0101"/>
              </a:buClr>
              <a:buSzTx/>
              <a:buFont typeface="Wingdings" pitchFamily="2" charset="2"/>
              <a:buChar char="Ø"/>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Literacy</a:t>
            </a:r>
          </a:p>
          <a:p>
            <a:pPr marL="285750" marR="0" lvl="0" indent="-285750" algn="l" defTabSz="914400" rtl="0" eaLnBrk="1" fontAlgn="auto" latinLnBrk="0" hangingPunct="1">
              <a:lnSpc>
                <a:spcPct val="100000"/>
              </a:lnSpc>
              <a:spcBef>
                <a:spcPts val="0"/>
              </a:spcBef>
              <a:spcAft>
                <a:spcPts val="600"/>
              </a:spcAft>
              <a:buClr>
                <a:srgbClr val="AD0101"/>
              </a:buClr>
              <a:buSzTx/>
              <a:buFont typeface="Wingdings" pitchFamily="2" charset="2"/>
              <a:buChar char="Ø"/>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PSHE</a:t>
            </a:r>
          </a:p>
          <a:p>
            <a:pPr marL="285750" marR="0" lvl="0" indent="-285750" algn="l" defTabSz="914400" rtl="0" eaLnBrk="1" fontAlgn="auto" latinLnBrk="0" hangingPunct="1">
              <a:lnSpc>
                <a:spcPct val="100000"/>
              </a:lnSpc>
              <a:spcBef>
                <a:spcPts val="0"/>
              </a:spcBef>
              <a:spcAft>
                <a:spcPts val="600"/>
              </a:spcAft>
              <a:buClr>
                <a:srgbClr val="AD0101"/>
              </a:buClr>
              <a:buSzTx/>
              <a:buFont typeface="Wingdings" pitchFamily="2" charset="2"/>
              <a:buChar char="Ø"/>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Music</a:t>
            </a:r>
          </a:p>
          <a:p>
            <a:pPr marL="285750" marR="0" lvl="0" indent="-285750" algn="l" defTabSz="914400" rtl="0" eaLnBrk="1" fontAlgn="auto" latinLnBrk="0" hangingPunct="1">
              <a:lnSpc>
                <a:spcPct val="100000"/>
              </a:lnSpc>
              <a:spcBef>
                <a:spcPts val="0"/>
              </a:spcBef>
              <a:spcAft>
                <a:spcPts val="600"/>
              </a:spcAft>
              <a:buClr>
                <a:srgbClr val="AD0101"/>
              </a:buClr>
              <a:buSzTx/>
              <a:buFont typeface="Wingdings" pitchFamily="2" charset="2"/>
              <a:buChar char="Ø"/>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Geography</a:t>
            </a:r>
          </a:p>
          <a:p>
            <a:pPr marL="285750" marR="0" lvl="0" indent="-285750" algn="l" defTabSz="914400" rtl="0" eaLnBrk="1" fontAlgn="auto" latinLnBrk="0" hangingPunct="1">
              <a:lnSpc>
                <a:spcPct val="100000"/>
              </a:lnSpc>
              <a:spcBef>
                <a:spcPts val="0"/>
              </a:spcBef>
              <a:spcAft>
                <a:spcPts val="600"/>
              </a:spcAft>
              <a:buClr>
                <a:srgbClr val="AD0101"/>
              </a:buClr>
              <a:buSzTx/>
              <a:buFont typeface="Wingdings" pitchFamily="2" charset="2"/>
              <a:buChar char="Ø"/>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Maths and Science</a:t>
            </a:r>
          </a:p>
          <a:p>
            <a:pPr marL="285750" marR="0" lvl="0" indent="-285750" algn="l" defTabSz="914400" rtl="0" eaLnBrk="1" fontAlgn="auto" latinLnBrk="0" hangingPunct="1">
              <a:lnSpc>
                <a:spcPct val="100000"/>
              </a:lnSpc>
              <a:spcBef>
                <a:spcPts val="0"/>
              </a:spcBef>
              <a:spcAft>
                <a:spcPts val="600"/>
              </a:spcAft>
              <a:buClr>
                <a:srgbClr val="AD0101"/>
              </a:buClr>
              <a:buSzTx/>
              <a:buFont typeface="Wingdings" pitchFamily="2" charset="2"/>
              <a:buChar char="Ø"/>
              <a:tabLst/>
              <a:defRPr/>
            </a:pP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2" name="Rounded Rectangle 21"/>
          <p:cNvSpPr/>
          <p:nvPr/>
        </p:nvSpPr>
        <p:spPr>
          <a:xfrm>
            <a:off x="4713015" y="1962009"/>
            <a:ext cx="3507000" cy="504056"/>
          </a:xfrm>
          <a:prstGeom prst="round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468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Link</a:t>
            </a:r>
          </a:p>
        </p:txBody>
      </p:sp>
      <p:sp>
        <p:nvSpPr>
          <p:cNvPr id="23" name="Rounded Rectangle 22"/>
          <p:cNvSpPr/>
          <p:nvPr/>
        </p:nvSpPr>
        <p:spPr>
          <a:xfrm>
            <a:off x="4713015" y="2871283"/>
            <a:ext cx="3507000" cy="3031166"/>
          </a:xfrm>
          <a:prstGeom prst="roundRect">
            <a:avLst>
              <a:gd name="adj" fmla="val 3475"/>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Ins="72000" rtlCol="0" anchor="ctr"/>
          <a:lstStyle/>
          <a:p>
            <a:pPr marL="285750" marR="0" lvl="0" indent="-285750" algn="l" defTabSz="914400" rtl="0" eaLnBrk="1" fontAlgn="auto" latinLnBrk="0" hangingPunct="1">
              <a:lnSpc>
                <a:spcPct val="100000"/>
              </a:lnSpc>
              <a:spcBef>
                <a:spcPts val="0"/>
              </a:spcBef>
              <a:spcAft>
                <a:spcPts val="600"/>
              </a:spcAft>
              <a:buClr>
                <a:srgbClr val="AD0101"/>
              </a:buClr>
              <a:buSzTx/>
              <a:buFont typeface="Wingdings" pitchFamily="2" charset="2"/>
              <a:buChar char="Ø"/>
              <a:tabLst/>
              <a:defRPr/>
            </a:pP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600"/>
              </a:spcAft>
              <a:buClr>
                <a:srgbClr val="AD0101"/>
              </a:buClr>
              <a:buSzTx/>
              <a:buFont typeface="Wingdings" pitchFamily="2" charset="2"/>
              <a:buChar char="Ø"/>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Health, Safety and Sustainability</a:t>
            </a:r>
          </a:p>
          <a:p>
            <a:pPr marL="285750" marR="0" lvl="0" indent="-285750" algn="l" defTabSz="914400" rtl="0" eaLnBrk="1" fontAlgn="auto" latinLnBrk="0" hangingPunct="1">
              <a:lnSpc>
                <a:spcPct val="100000"/>
              </a:lnSpc>
              <a:spcBef>
                <a:spcPts val="0"/>
              </a:spcBef>
              <a:spcAft>
                <a:spcPts val="600"/>
              </a:spcAft>
              <a:buClr>
                <a:srgbClr val="AD0101"/>
              </a:buClr>
              <a:buSzTx/>
              <a:buFont typeface="Wingdings" pitchFamily="2" charset="2"/>
              <a:buChar char="Ø"/>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Computing</a:t>
            </a:r>
          </a:p>
          <a:p>
            <a:pPr marL="285750" marR="0" lvl="0" indent="-285750" algn="l" defTabSz="914400" rtl="0" eaLnBrk="1" fontAlgn="auto" latinLnBrk="0" hangingPunct="1">
              <a:lnSpc>
                <a:spcPct val="100000"/>
              </a:lnSpc>
              <a:spcBef>
                <a:spcPts val="0"/>
              </a:spcBef>
              <a:spcAft>
                <a:spcPts val="600"/>
              </a:spcAft>
              <a:buClr>
                <a:srgbClr val="AD0101"/>
              </a:buClr>
              <a:buSzTx/>
              <a:buFont typeface="Wingdings" pitchFamily="2" charset="2"/>
              <a:buChar char="Ø"/>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Art and DT</a:t>
            </a:r>
          </a:p>
          <a:p>
            <a:pPr marL="285750" marR="0" lvl="0" indent="-285750" algn="l" defTabSz="914400" rtl="0" eaLnBrk="1" fontAlgn="auto" latinLnBrk="0" hangingPunct="1">
              <a:lnSpc>
                <a:spcPct val="100000"/>
              </a:lnSpc>
              <a:spcBef>
                <a:spcPts val="0"/>
              </a:spcBef>
              <a:spcAft>
                <a:spcPts val="600"/>
              </a:spcAft>
              <a:buClr>
                <a:srgbClr val="AD0101"/>
              </a:buClr>
              <a:buSzTx/>
              <a:buFont typeface="Wingdings" pitchFamily="2" charset="2"/>
              <a:buChar char="Ø"/>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 </a:t>
            </a:r>
          </a:p>
          <a:p>
            <a:pPr marL="285750" marR="0" lvl="0" indent="-285750" algn="l" defTabSz="914400" rtl="0" eaLnBrk="1" fontAlgn="auto" latinLnBrk="0" hangingPunct="1">
              <a:lnSpc>
                <a:spcPct val="100000"/>
              </a:lnSpc>
              <a:spcBef>
                <a:spcPts val="0"/>
              </a:spcBef>
              <a:spcAft>
                <a:spcPts val="600"/>
              </a:spcAft>
              <a:buClr>
                <a:srgbClr val="AD0101"/>
              </a:buClr>
              <a:buSzTx/>
              <a:buFont typeface="Wingdings" pitchFamily="2" charset="2"/>
              <a:buChar char="Ø"/>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Equality and Diversity </a:t>
            </a:r>
          </a:p>
          <a:p>
            <a:pPr marL="285750" marR="0" lvl="0" indent="-285750" algn="l" defTabSz="914400" rtl="0" eaLnBrk="1" fontAlgn="auto" latinLnBrk="0" hangingPunct="1">
              <a:lnSpc>
                <a:spcPct val="100000"/>
              </a:lnSpc>
              <a:spcBef>
                <a:spcPts val="0"/>
              </a:spcBef>
              <a:spcAft>
                <a:spcPts val="600"/>
              </a:spcAft>
              <a:buClr>
                <a:srgbClr val="AD0101"/>
              </a:buClr>
              <a:buSzTx/>
              <a:buFont typeface="Wingdings" pitchFamily="2" charset="2"/>
              <a:buChar char="Ø"/>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History</a:t>
            </a:r>
          </a:p>
          <a:p>
            <a:pPr marL="285750" marR="0" lvl="0" indent="-285750" algn="l" defTabSz="914400" rtl="0" eaLnBrk="1" fontAlgn="auto" latinLnBrk="0" hangingPunct="1">
              <a:lnSpc>
                <a:spcPct val="100000"/>
              </a:lnSpc>
              <a:spcBef>
                <a:spcPts val="0"/>
              </a:spcBef>
              <a:spcAft>
                <a:spcPts val="600"/>
              </a:spcAft>
              <a:buClr>
                <a:srgbClr val="AD0101"/>
              </a:buClr>
              <a:buSzTx/>
              <a:buFont typeface="Wingdings" pitchFamily="2" charset="2"/>
              <a:buChar char="Ø"/>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Mental Health</a:t>
            </a:r>
          </a:p>
          <a:p>
            <a:pPr marL="285750" marR="0" lvl="0" indent="-285750" algn="l" defTabSz="914400" rtl="0" eaLnBrk="1" fontAlgn="auto" latinLnBrk="0" hangingPunct="1">
              <a:lnSpc>
                <a:spcPct val="100000"/>
              </a:lnSpc>
              <a:spcBef>
                <a:spcPts val="0"/>
              </a:spcBef>
              <a:spcAft>
                <a:spcPts val="600"/>
              </a:spcAft>
              <a:buClr>
                <a:srgbClr val="AD0101"/>
              </a:buClr>
              <a:buSzTx/>
              <a:buFont typeface="Wingdings" pitchFamily="2" charset="2"/>
              <a:buChar char="Ø"/>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a:t>
            </a:r>
          </a:p>
          <a:p>
            <a:pPr marL="69750" marR="0" lvl="0" indent="0" algn="l" defTabSz="914400" rtl="0" eaLnBrk="1" fontAlgn="auto" latinLnBrk="0" hangingPunct="1">
              <a:lnSpc>
                <a:spcPct val="100000"/>
              </a:lnSpc>
              <a:spcBef>
                <a:spcPts val="0"/>
              </a:spcBef>
              <a:spcAft>
                <a:spcPts val="150"/>
              </a:spcAft>
              <a:buClr>
                <a:srgbClr val="AD0101"/>
              </a:buClr>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150"/>
              </a:spcAft>
              <a:buClr>
                <a:srgbClr val="AD0101"/>
              </a:buClr>
              <a:buSzTx/>
              <a:buFontTx/>
              <a:buNone/>
              <a:tabLst/>
              <a:defRPr/>
            </a:pPr>
            <a:endParaRPr kumimoji="0" lang="en-GB" sz="1400" b="1"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 name="Slide Number Placeholder 1"/>
          <p:cNvSpPr>
            <a:spLocks noGrp="1"/>
          </p:cNvSpPr>
          <p:nvPr>
            <p:ph type="sldNum" sz="quarter" idx="12"/>
          </p:nvPr>
        </p:nvSpPr>
        <p:spPr>
          <a:xfrm>
            <a:off x="8220015" y="6381328"/>
            <a:ext cx="7620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lumMod val="85000"/>
                  <a:lumOff val="15000"/>
                </a:prstClr>
              </a:solidFill>
              <a:effectLst/>
              <a:uLnTx/>
              <a:uFillTx/>
              <a:latin typeface="Impact"/>
              <a:ea typeface="+mn-ea"/>
              <a:cs typeface="+mn-cs"/>
            </a:endParaRPr>
          </a:p>
        </p:txBody>
      </p:sp>
      <p:pic>
        <p:nvPicPr>
          <p:cNvPr id="9" name="Picture 2" descr="C:\Users\s\AppData\Local\Microsoft\Windows\INetCache\IE\34HTM052\Red School Logo.png">
            <a:extLst>
              <a:ext uri="{FF2B5EF4-FFF2-40B4-BE49-F238E27FC236}">
                <a16:creationId xmlns:a16="http://schemas.microsoft.com/office/drawing/2014/main" id="{9C6FD7A7-2F70-C64D-8191-65383162377F}"/>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4312" t="6579" r="4683" b="3765"/>
          <a:stretch/>
        </p:blipFill>
        <p:spPr bwMode="auto">
          <a:xfrm>
            <a:off x="179512" y="10319"/>
            <a:ext cx="398085" cy="392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05222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Alternate Process 16">
            <a:extLst>
              <a:ext uri="{FF2B5EF4-FFF2-40B4-BE49-F238E27FC236}">
                <a16:creationId xmlns:a16="http://schemas.microsoft.com/office/drawing/2014/main" id="{46DDA9EA-A25F-0C4C-BF26-5873C8994BAF}"/>
              </a:ext>
            </a:extLst>
          </p:cNvPr>
          <p:cNvSpPr/>
          <p:nvPr/>
        </p:nvSpPr>
        <p:spPr>
          <a:xfrm>
            <a:off x="5688160" y="4790950"/>
            <a:ext cx="2647316" cy="1224136"/>
          </a:xfrm>
          <a:prstGeom prst="flowChartAlternateProcess">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AD0101"/>
              </a:buClr>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
                <a:srgbClr val="AD0101"/>
              </a:buClr>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Broadly based for all pupils</a:t>
            </a:r>
            <a:endParaRPr kumimoji="0" lang="en-US" sz="1200" b="0" i="0" u="none" strike="noStrike" kern="1200" cap="none" spc="0" normalizeH="0" baseline="0" noProof="0" dirty="0">
              <a:ln>
                <a:noFill/>
              </a:ln>
              <a:solidFill>
                <a:prstClr val="black"/>
              </a:solidFill>
              <a:effectLst/>
              <a:uLnTx/>
              <a:uFillTx/>
              <a:latin typeface="Times New Roman"/>
              <a:ea typeface="+mn-ea"/>
              <a:cs typeface="+mn-cs"/>
            </a:endParaRPr>
          </a:p>
          <a:p>
            <a:pPr marL="0" marR="0" lvl="0" indent="0" algn="l" defTabSz="914400" rtl="0" eaLnBrk="1" fontAlgn="auto" latinLnBrk="0" hangingPunct="1">
              <a:lnSpc>
                <a:spcPct val="100000"/>
              </a:lnSpc>
              <a:spcBef>
                <a:spcPts val="0"/>
              </a:spcBef>
              <a:spcAft>
                <a:spcPts val="0"/>
              </a:spcAft>
              <a:buClr>
                <a:srgbClr val="AD0101"/>
              </a:buClr>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6" name="Alternate Process 15">
            <a:extLst>
              <a:ext uri="{FF2B5EF4-FFF2-40B4-BE49-F238E27FC236}">
                <a16:creationId xmlns:a16="http://schemas.microsoft.com/office/drawing/2014/main" id="{C0D60025-B970-5946-9389-327FF161978E}"/>
              </a:ext>
            </a:extLst>
          </p:cNvPr>
          <p:cNvSpPr/>
          <p:nvPr/>
        </p:nvSpPr>
        <p:spPr>
          <a:xfrm>
            <a:off x="772555" y="4796686"/>
            <a:ext cx="2647316" cy="1224136"/>
          </a:xfrm>
          <a:prstGeom prst="flowChartAlternateProcess">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AD0101"/>
              </a:buClr>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Towards our aims and objectives  </a:t>
            </a: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4" name="Alternate Process 13">
            <a:extLst>
              <a:ext uri="{FF2B5EF4-FFF2-40B4-BE49-F238E27FC236}">
                <a16:creationId xmlns:a16="http://schemas.microsoft.com/office/drawing/2014/main" id="{A785EA42-6113-1941-8D6E-ABAD9FB57F2B}"/>
              </a:ext>
            </a:extLst>
          </p:cNvPr>
          <p:cNvSpPr/>
          <p:nvPr/>
        </p:nvSpPr>
        <p:spPr>
          <a:xfrm>
            <a:off x="5688160" y="1967136"/>
            <a:ext cx="2647316" cy="1224136"/>
          </a:xfrm>
          <a:prstGeom prst="flowChartAlternate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imes New Roman"/>
              <a:ea typeface="+mn-ea"/>
              <a:cs typeface="+mn-cs"/>
            </a:endParaRPr>
          </a:p>
        </p:txBody>
      </p:sp>
      <p:sp>
        <p:nvSpPr>
          <p:cNvPr id="6" name="Alternate Process 5">
            <a:extLst>
              <a:ext uri="{FF2B5EF4-FFF2-40B4-BE49-F238E27FC236}">
                <a16:creationId xmlns:a16="http://schemas.microsoft.com/office/drawing/2014/main" id="{76996C6C-51F7-2F4B-A036-01E0F851D32B}"/>
              </a:ext>
            </a:extLst>
          </p:cNvPr>
          <p:cNvSpPr/>
          <p:nvPr/>
        </p:nvSpPr>
        <p:spPr>
          <a:xfrm>
            <a:off x="772556" y="1988840"/>
            <a:ext cx="2647316" cy="1224136"/>
          </a:xfrm>
          <a:prstGeom prst="flowChartAlternateProcess">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imes New Roman"/>
              <a:ea typeface="+mn-ea"/>
              <a:cs typeface="+mn-cs"/>
            </a:endParaRPr>
          </a:p>
        </p:txBody>
      </p:sp>
      <p:graphicFrame>
        <p:nvGraphicFramePr>
          <p:cNvPr id="2" name="Diagram 1">
            <a:extLst>
              <a:ext uri="{FF2B5EF4-FFF2-40B4-BE49-F238E27FC236}">
                <a16:creationId xmlns:a16="http://schemas.microsoft.com/office/drawing/2014/main" id="{2AD8B2E6-2F7A-294F-9221-DCC0E6AE7055}"/>
              </a:ext>
            </a:extLst>
          </p:cNvPr>
          <p:cNvGraphicFramePr/>
          <p:nvPr/>
        </p:nvGraphicFramePr>
        <p:xfrm>
          <a:off x="1524000" y="198884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ounded Rectangle 2">
            <a:extLst>
              <a:ext uri="{FF2B5EF4-FFF2-40B4-BE49-F238E27FC236}">
                <a16:creationId xmlns:a16="http://schemas.microsoft.com/office/drawing/2014/main" id="{9C1035C0-8D08-6340-9866-9E38A2B9812C}"/>
              </a:ext>
            </a:extLst>
          </p:cNvPr>
          <p:cNvSpPr/>
          <p:nvPr/>
        </p:nvSpPr>
        <p:spPr>
          <a:xfrm>
            <a:off x="1524000" y="548680"/>
            <a:ext cx="5640289" cy="720080"/>
          </a:xfrm>
          <a:prstGeom prst="round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76000" rIns="180000" rtlCol="0" anchor="ctr"/>
          <a:lstStyle/>
          <a:p>
            <a:pPr marL="0" marR="0" lvl="0" indent="0" algn="l" defTabSz="914400" rtl="0" eaLnBrk="1" fontAlgn="auto" latinLnBrk="0" hangingPunct="1">
              <a:lnSpc>
                <a:spcPct val="120000"/>
              </a:lnSpc>
              <a:spcBef>
                <a:spcPts val="0"/>
              </a:spcBef>
              <a:spcAft>
                <a:spcPts val="6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Our responsibilities </a:t>
            </a:r>
          </a:p>
        </p:txBody>
      </p:sp>
      <p:sp>
        <p:nvSpPr>
          <p:cNvPr id="7" name="TextBox 6">
            <a:extLst>
              <a:ext uri="{FF2B5EF4-FFF2-40B4-BE49-F238E27FC236}">
                <a16:creationId xmlns:a16="http://schemas.microsoft.com/office/drawing/2014/main" id="{03ED4D37-7371-6841-B117-0A2F1707F1E6}"/>
              </a:ext>
            </a:extLst>
          </p:cNvPr>
          <p:cNvSpPr txBox="1"/>
          <p:nvPr/>
        </p:nvSpPr>
        <p:spPr>
          <a:xfrm>
            <a:off x="980481" y="2160671"/>
            <a:ext cx="2231465"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AD0101"/>
              </a:buClr>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Monitoring of the school's educational performance, pupil safety, and staff performance management</a:t>
            </a:r>
            <a:endParaRPr kumimoji="0" lang="en-US" sz="1200" b="0" i="0" u="none" strike="noStrike" kern="1200" cap="none" spc="0" normalizeH="0" baseline="0" noProof="0" dirty="0">
              <a:ln>
                <a:noFill/>
              </a:ln>
              <a:solidFill>
                <a:prstClr val="black"/>
              </a:solidFill>
              <a:effectLst/>
              <a:uLnTx/>
              <a:uFillTx/>
              <a:latin typeface="Times New Roman"/>
              <a:ea typeface="+mn-ea"/>
              <a:cs typeface="+mn-cs"/>
            </a:endParaRPr>
          </a:p>
        </p:txBody>
      </p:sp>
      <p:sp>
        <p:nvSpPr>
          <p:cNvPr id="5" name="TextBox 4">
            <a:extLst>
              <a:ext uri="{FF2B5EF4-FFF2-40B4-BE49-F238E27FC236}">
                <a16:creationId xmlns:a16="http://schemas.microsoft.com/office/drawing/2014/main" id="{E8C16CCA-7253-2A47-B455-453C116FE771}"/>
              </a:ext>
            </a:extLst>
          </p:cNvPr>
          <p:cNvSpPr txBox="1"/>
          <p:nvPr/>
        </p:nvSpPr>
        <p:spPr>
          <a:xfrm>
            <a:off x="744600" y="1423466"/>
            <a:ext cx="7802136" cy="892552"/>
          </a:xfrm>
          <a:prstGeom prst="rect">
            <a:avLst/>
          </a:prstGeom>
          <a:noFill/>
        </p:spPr>
        <p:txBody>
          <a:bodyPr wrap="none" rtlCol="0">
            <a:spAutoFit/>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Ensuring the school has a clear vision, ethos, and strategic direction </a:t>
            </a:r>
          </a:p>
          <a:p>
            <a:pPr marL="285750" marR="0" lvl="0" indent="-285750" algn="l" defTabSz="914400" rtl="0" eaLnBrk="1" fontAlgn="ctr" latinLnBrk="0" hangingPunct="1">
              <a:lnSpc>
                <a:spcPct val="100000"/>
              </a:lnSpc>
              <a:spcBef>
                <a:spcPts val="0"/>
              </a:spcBef>
              <a:spcAft>
                <a:spcPts val="0"/>
              </a:spcAft>
              <a:buClrTx/>
              <a:buSzTx/>
              <a:buFont typeface="Wingdings" pitchFamily="2" charset="2"/>
              <a:buChar char="Ø"/>
              <a:tabLst/>
              <a:defRPr/>
            </a:pP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a:ea typeface="+mn-ea"/>
              <a:cs typeface="+mn-cs"/>
            </a:endParaRPr>
          </a:p>
        </p:txBody>
      </p:sp>
      <p:sp>
        <p:nvSpPr>
          <p:cNvPr id="15" name="TextBox 14">
            <a:extLst>
              <a:ext uri="{FF2B5EF4-FFF2-40B4-BE49-F238E27FC236}">
                <a16:creationId xmlns:a16="http://schemas.microsoft.com/office/drawing/2014/main" id="{A918714A-D191-7C4F-8846-DC58277C287F}"/>
              </a:ext>
            </a:extLst>
          </p:cNvPr>
          <p:cNvSpPr txBox="1"/>
          <p:nvPr/>
        </p:nvSpPr>
        <p:spPr>
          <a:xfrm>
            <a:off x="5868144" y="2132856"/>
            <a:ext cx="229537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 money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is well spent and that the school's financial performance is sound </a:t>
            </a: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a:ea typeface="+mn-ea"/>
              <a:cs typeface="+mn-cs"/>
            </a:endParaRPr>
          </a:p>
        </p:txBody>
      </p:sp>
      <p:pic>
        <p:nvPicPr>
          <p:cNvPr id="18" name="Picture 2" descr="C:\Users\s\AppData\Local\Microsoft\Windows\INetCache\IE\34HTM052\Red School Logo.png">
            <a:extLst>
              <a:ext uri="{FF2B5EF4-FFF2-40B4-BE49-F238E27FC236}">
                <a16:creationId xmlns:a16="http://schemas.microsoft.com/office/drawing/2014/main" id="{E0CE11B4-CE03-8946-8B9A-809A2FCE5490}"/>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4312" t="6579" r="4683" b="3765"/>
          <a:stretch/>
        </p:blipFill>
        <p:spPr bwMode="auto">
          <a:xfrm>
            <a:off x="179367" y="38972"/>
            <a:ext cx="360186" cy="382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74588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CC80BD6D-AFA3-E44B-94D3-00AC12AF13BC}"/>
              </a:ext>
            </a:extLst>
          </p:cNvPr>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ounded Rectangle 3">
            <a:extLst>
              <a:ext uri="{FF2B5EF4-FFF2-40B4-BE49-F238E27FC236}">
                <a16:creationId xmlns:a16="http://schemas.microsoft.com/office/drawing/2014/main" id="{3E52AAC3-B073-2648-84D7-1CD278627539}"/>
              </a:ext>
            </a:extLst>
          </p:cNvPr>
          <p:cNvSpPr/>
          <p:nvPr/>
        </p:nvSpPr>
        <p:spPr>
          <a:xfrm>
            <a:off x="1691680" y="503544"/>
            <a:ext cx="5760640" cy="693207"/>
          </a:xfrm>
          <a:prstGeom prst="round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Our Vision</a:t>
            </a:r>
          </a:p>
          <a:p>
            <a:pPr marL="0" marR="0" lvl="0" indent="0" algn="ctr" defTabSz="914400" rtl="0" eaLnBrk="1" fontAlgn="auto" latinLnBrk="0" hangingPunct="1">
              <a:lnSpc>
                <a:spcPct val="100000"/>
              </a:lnSpc>
              <a:spcBef>
                <a:spcPts val="0"/>
              </a:spcBef>
              <a:spcAft>
                <a:spcPts val="60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5" name="Picture 2" descr="C:\Users\s\AppData\Local\Microsoft\Windows\INetCache\IE\34HTM052\Red School Logo.png">
            <a:extLst>
              <a:ext uri="{FF2B5EF4-FFF2-40B4-BE49-F238E27FC236}">
                <a16:creationId xmlns:a16="http://schemas.microsoft.com/office/drawing/2014/main" id="{3EC7DF60-2252-F34D-95A5-FB73AA70A989}"/>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4312" t="6579" r="4683" b="3765"/>
          <a:stretch/>
        </p:blipFill>
        <p:spPr bwMode="auto">
          <a:xfrm>
            <a:off x="179512" y="31040"/>
            <a:ext cx="479609" cy="47250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613BB9C-39A1-E340-9F0A-34B26BB0B23B}"/>
              </a:ext>
            </a:extLst>
          </p:cNvPr>
          <p:cNvSpPr txBox="1"/>
          <p:nvPr/>
        </p:nvSpPr>
        <p:spPr>
          <a:xfrm>
            <a:off x="1691680" y="5461000"/>
            <a:ext cx="5328592"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rPr>
              <a:t>Where we all flourish</a:t>
            </a:r>
          </a:p>
        </p:txBody>
      </p:sp>
    </p:spTree>
    <p:extLst>
      <p:ext uri="{BB962C8B-B14F-4D97-AF65-F5344CB8AC3E}">
        <p14:creationId xmlns:p14="http://schemas.microsoft.com/office/powerpoint/2010/main" val="2928305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Alternate Process 12">
            <a:extLst>
              <a:ext uri="{FF2B5EF4-FFF2-40B4-BE49-F238E27FC236}">
                <a16:creationId xmlns:a16="http://schemas.microsoft.com/office/drawing/2014/main" id="{24427D57-00E4-6F4F-9564-13B6A1F4FE20}"/>
              </a:ext>
            </a:extLst>
          </p:cNvPr>
          <p:cNvSpPr/>
          <p:nvPr/>
        </p:nvSpPr>
        <p:spPr>
          <a:xfrm>
            <a:off x="755576" y="3918877"/>
            <a:ext cx="2376264" cy="1015663"/>
          </a:xfrm>
          <a:prstGeom prst="flowChartAlternateProcess">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mn-cs"/>
            </a:endParaRPr>
          </a:p>
        </p:txBody>
      </p:sp>
      <p:sp>
        <p:nvSpPr>
          <p:cNvPr id="17" name="Alternate Process 16">
            <a:extLst>
              <a:ext uri="{FF2B5EF4-FFF2-40B4-BE49-F238E27FC236}">
                <a16:creationId xmlns:a16="http://schemas.microsoft.com/office/drawing/2014/main" id="{779553D8-D2CF-004D-88B5-E7F2118BCCC8}"/>
              </a:ext>
            </a:extLst>
          </p:cNvPr>
          <p:cNvSpPr/>
          <p:nvPr/>
        </p:nvSpPr>
        <p:spPr>
          <a:xfrm>
            <a:off x="5964288" y="3918876"/>
            <a:ext cx="2376264" cy="1015663"/>
          </a:xfrm>
          <a:prstGeom prst="flowChartAlternateProcess">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imes New Roman"/>
              <a:ea typeface="+mn-ea"/>
              <a:cs typeface="+mn-cs"/>
            </a:endParaRPr>
          </a:p>
        </p:txBody>
      </p:sp>
      <p:sp>
        <p:nvSpPr>
          <p:cNvPr id="16" name="Alternate Process 15">
            <a:extLst>
              <a:ext uri="{FF2B5EF4-FFF2-40B4-BE49-F238E27FC236}">
                <a16:creationId xmlns:a16="http://schemas.microsoft.com/office/drawing/2014/main" id="{A6F932A0-382D-2A48-8112-5E29630DE814}"/>
              </a:ext>
            </a:extLst>
          </p:cNvPr>
          <p:cNvSpPr/>
          <p:nvPr/>
        </p:nvSpPr>
        <p:spPr>
          <a:xfrm>
            <a:off x="5955530" y="1988840"/>
            <a:ext cx="2376264" cy="1008112"/>
          </a:xfrm>
          <a:prstGeom prst="flowChartAlternateProcess">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imes New Roman"/>
              <a:ea typeface="+mn-ea"/>
              <a:cs typeface="+mn-cs"/>
            </a:endParaRPr>
          </a:p>
        </p:txBody>
      </p:sp>
      <p:sp>
        <p:nvSpPr>
          <p:cNvPr id="9" name="Alternate Process 8">
            <a:extLst>
              <a:ext uri="{FF2B5EF4-FFF2-40B4-BE49-F238E27FC236}">
                <a16:creationId xmlns:a16="http://schemas.microsoft.com/office/drawing/2014/main" id="{6DCC798E-218E-5F4F-8D03-E70A5D1A7363}"/>
              </a:ext>
            </a:extLst>
          </p:cNvPr>
          <p:cNvSpPr/>
          <p:nvPr/>
        </p:nvSpPr>
        <p:spPr>
          <a:xfrm>
            <a:off x="755576" y="1988840"/>
            <a:ext cx="2304256" cy="1008112"/>
          </a:xfrm>
          <a:prstGeom prst="flowChartAlternateProcess">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imes New Roman"/>
              <a:ea typeface="+mn-ea"/>
              <a:cs typeface="+mn-cs"/>
            </a:endParaRPr>
          </a:p>
        </p:txBody>
      </p:sp>
      <p:sp>
        <p:nvSpPr>
          <p:cNvPr id="2" name="Rounded Rectangle 1">
            <a:extLst>
              <a:ext uri="{FF2B5EF4-FFF2-40B4-BE49-F238E27FC236}">
                <a16:creationId xmlns:a16="http://schemas.microsoft.com/office/drawing/2014/main" id="{D371CD19-6041-F844-B066-E9EFDC8999D5}"/>
              </a:ext>
            </a:extLst>
          </p:cNvPr>
          <p:cNvSpPr/>
          <p:nvPr/>
        </p:nvSpPr>
        <p:spPr>
          <a:xfrm>
            <a:off x="2068885" y="543885"/>
            <a:ext cx="4790206" cy="693207"/>
          </a:xfrm>
          <a:prstGeom prst="round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Our Strategic Direction</a:t>
            </a:r>
          </a:p>
        </p:txBody>
      </p:sp>
      <p:graphicFrame>
        <p:nvGraphicFramePr>
          <p:cNvPr id="6" name="Diagram 5">
            <a:extLst>
              <a:ext uri="{FF2B5EF4-FFF2-40B4-BE49-F238E27FC236}">
                <a16:creationId xmlns:a16="http://schemas.microsoft.com/office/drawing/2014/main" id="{4D60A673-C517-644D-B555-FB511A0A3700}"/>
              </a:ext>
            </a:extLst>
          </p:cNvPr>
          <p:cNvGraphicFramePr/>
          <p:nvPr/>
        </p:nvGraphicFramePr>
        <p:xfrm>
          <a:off x="611560" y="1397000"/>
          <a:ext cx="7704856"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TextBox 11">
            <a:extLst>
              <a:ext uri="{FF2B5EF4-FFF2-40B4-BE49-F238E27FC236}">
                <a16:creationId xmlns:a16="http://schemas.microsoft.com/office/drawing/2014/main" id="{E5D92722-4F65-5E46-A467-9A28EF5F9048}"/>
              </a:ext>
            </a:extLst>
          </p:cNvPr>
          <p:cNvSpPr txBox="1"/>
          <p:nvPr/>
        </p:nvSpPr>
        <p:spPr>
          <a:xfrm>
            <a:off x="740198" y="2021526"/>
            <a:ext cx="2031602"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High expectations and ambition for all in our community to achieve their full potential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a:ea typeface="+mn-ea"/>
              <a:cs typeface="+mn-cs"/>
            </a:endParaRPr>
          </a:p>
        </p:txBody>
      </p:sp>
      <p:sp>
        <p:nvSpPr>
          <p:cNvPr id="11" name="TextBox 10">
            <a:extLst>
              <a:ext uri="{FF2B5EF4-FFF2-40B4-BE49-F238E27FC236}">
                <a16:creationId xmlns:a16="http://schemas.microsoft.com/office/drawing/2014/main" id="{A6160F51-CE1C-804F-BA56-F5C2DA487381}"/>
              </a:ext>
            </a:extLst>
          </p:cNvPr>
          <p:cNvSpPr txBox="1"/>
          <p:nvPr/>
        </p:nvSpPr>
        <p:spPr>
          <a:xfrm>
            <a:off x="789906" y="4162778"/>
            <a:ext cx="187220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a:ea typeface="+mn-ea"/>
              <a:cs typeface="+mn-cs"/>
            </a:endParaRPr>
          </a:p>
        </p:txBody>
      </p:sp>
      <p:sp>
        <p:nvSpPr>
          <p:cNvPr id="14" name="TextBox 13">
            <a:extLst>
              <a:ext uri="{FF2B5EF4-FFF2-40B4-BE49-F238E27FC236}">
                <a16:creationId xmlns:a16="http://schemas.microsoft.com/office/drawing/2014/main" id="{DC222564-593F-7C4A-A490-EA5E8AD5FAFA}"/>
              </a:ext>
            </a:extLst>
          </p:cNvPr>
          <p:cNvSpPr txBox="1"/>
          <p:nvPr/>
        </p:nvSpPr>
        <p:spPr>
          <a:xfrm>
            <a:off x="942306" y="4315178"/>
            <a:ext cx="187220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a:ea typeface="+mn-ea"/>
              <a:cs typeface="+mn-cs"/>
            </a:endParaRPr>
          </a:p>
        </p:txBody>
      </p:sp>
      <p:sp>
        <p:nvSpPr>
          <p:cNvPr id="15" name="TextBox 14">
            <a:extLst>
              <a:ext uri="{FF2B5EF4-FFF2-40B4-BE49-F238E27FC236}">
                <a16:creationId xmlns:a16="http://schemas.microsoft.com/office/drawing/2014/main" id="{012CBA0B-9576-4D41-AA29-9AFBD0C77565}"/>
              </a:ext>
            </a:extLst>
          </p:cNvPr>
          <p:cNvSpPr txBox="1"/>
          <p:nvPr/>
        </p:nvSpPr>
        <p:spPr>
          <a:xfrm>
            <a:off x="779712" y="3918877"/>
            <a:ext cx="1944216"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1200"/>
              </a:spcAft>
              <a:buClr>
                <a:srgbClr val="AD0101"/>
              </a:buClr>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Pupils are spiritually and emotionally resilient and meaningfully reflective about their well-being and that of others </a:t>
            </a:r>
          </a:p>
        </p:txBody>
      </p:sp>
      <p:sp>
        <p:nvSpPr>
          <p:cNvPr id="20" name="TextBox 19">
            <a:extLst>
              <a:ext uri="{FF2B5EF4-FFF2-40B4-BE49-F238E27FC236}">
                <a16:creationId xmlns:a16="http://schemas.microsoft.com/office/drawing/2014/main" id="{9D251373-4881-FF40-8629-EC0B16B94B9A}"/>
              </a:ext>
            </a:extLst>
          </p:cNvPr>
          <p:cNvSpPr txBox="1"/>
          <p:nvPr/>
        </p:nvSpPr>
        <p:spPr>
          <a:xfrm>
            <a:off x="6452592" y="1140519"/>
            <a:ext cx="1575792" cy="7200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a:ea typeface="+mn-ea"/>
              <a:cs typeface="+mn-cs"/>
            </a:endParaRPr>
          </a:p>
        </p:txBody>
      </p:sp>
      <p:sp>
        <p:nvSpPr>
          <p:cNvPr id="10" name="TextBox 9">
            <a:extLst>
              <a:ext uri="{FF2B5EF4-FFF2-40B4-BE49-F238E27FC236}">
                <a16:creationId xmlns:a16="http://schemas.microsoft.com/office/drawing/2014/main" id="{48C52FED-3032-7C43-BC18-CC724755867A}"/>
              </a:ext>
            </a:extLst>
          </p:cNvPr>
          <p:cNvSpPr txBox="1"/>
          <p:nvPr/>
        </p:nvSpPr>
        <p:spPr>
          <a:xfrm>
            <a:off x="6156176" y="2021526"/>
            <a:ext cx="2016224"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Curious, motivated, inspired pupils who have a positive sense of self as a learner</a:t>
            </a: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2" name="TextBox 21">
            <a:extLst>
              <a:ext uri="{FF2B5EF4-FFF2-40B4-BE49-F238E27FC236}">
                <a16:creationId xmlns:a16="http://schemas.microsoft.com/office/drawing/2014/main" id="{D4A066D9-E095-6B42-9C9C-07BF000736CF}"/>
              </a:ext>
            </a:extLst>
          </p:cNvPr>
          <p:cNvSpPr txBox="1"/>
          <p:nvPr/>
        </p:nvSpPr>
        <p:spPr>
          <a:xfrm>
            <a:off x="6168244" y="3956389"/>
            <a:ext cx="216024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 collaborative team that challenge and support each other with trust and respect for the benefit of all</a:t>
            </a: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3" name="TextBox 22">
            <a:extLst>
              <a:ext uri="{FF2B5EF4-FFF2-40B4-BE49-F238E27FC236}">
                <a16:creationId xmlns:a16="http://schemas.microsoft.com/office/drawing/2014/main" id="{2EC90ADC-D426-654A-886E-35B9BD2F1400}"/>
              </a:ext>
            </a:extLst>
          </p:cNvPr>
          <p:cNvSpPr txBox="1"/>
          <p:nvPr/>
        </p:nvSpPr>
        <p:spPr>
          <a:xfrm>
            <a:off x="1856160" y="5377640"/>
            <a:ext cx="5472608"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rPr>
              <a:t>Where we all flourish</a:t>
            </a:r>
          </a:p>
        </p:txBody>
      </p:sp>
      <p:pic>
        <p:nvPicPr>
          <p:cNvPr id="25" name="Picture 2" descr="C:\Users\s\AppData\Local\Microsoft\Windows\INetCache\IE\34HTM052\Red School Logo.png">
            <a:extLst>
              <a:ext uri="{FF2B5EF4-FFF2-40B4-BE49-F238E27FC236}">
                <a16:creationId xmlns:a16="http://schemas.microsoft.com/office/drawing/2014/main" id="{072F1F89-EF8F-354C-A1F5-12D4EB1373A7}"/>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4312" t="6579" r="4683" b="3765"/>
          <a:stretch/>
        </p:blipFill>
        <p:spPr bwMode="auto">
          <a:xfrm>
            <a:off x="179512" y="31040"/>
            <a:ext cx="479609" cy="472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01374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entagon 2">
            <a:extLst>
              <a:ext uri="{FF2B5EF4-FFF2-40B4-BE49-F238E27FC236}">
                <a16:creationId xmlns:a16="http://schemas.microsoft.com/office/drawing/2014/main" id="{1BCCA807-664A-3047-AE15-E5052CE21B68}"/>
              </a:ext>
            </a:extLst>
          </p:cNvPr>
          <p:cNvSpPr/>
          <p:nvPr/>
        </p:nvSpPr>
        <p:spPr>
          <a:xfrm>
            <a:off x="2181886" y="704897"/>
            <a:ext cx="6074046" cy="1041457"/>
          </a:xfrm>
          <a:prstGeom prst="homePlat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300"/>
              </a:spcAft>
              <a:buClr>
                <a:srgbClr val="AD0101"/>
              </a:buClr>
              <a:buSzTx/>
              <a:buFont typeface="Arial" panose="020B0604020202020204" pitchFamily="34" charset="0"/>
              <a:buChar char="•"/>
              <a:tabLst/>
              <a:defRPr/>
            </a:pPr>
            <a:r>
              <a:rPr kumimoji="0" lang="en-GB" sz="1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Aspirational outcomes: </a:t>
            </a:r>
            <a:r>
              <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Set ambitious targets that will be achieved through an engaging curriculum and a wide range of opportunities </a:t>
            </a:r>
          </a:p>
        </p:txBody>
      </p:sp>
      <p:sp>
        <p:nvSpPr>
          <p:cNvPr id="4" name="Pentagon 3">
            <a:extLst>
              <a:ext uri="{FF2B5EF4-FFF2-40B4-BE49-F238E27FC236}">
                <a16:creationId xmlns:a16="http://schemas.microsoft.com/office/drawing/2014/main" id="{FF0A1438-ED8C-5B49-A1FD-45AE08B57221}"/>
              </a:ext>
            </a:extLst>
          </p:cNvPr>
          <p:cNvSpPr/>
          <p:nvPr/>
        </p:nvSpPr>
        <p:spPr>
          <a:xfrm>
            <a:off x="2181885" y="1982591"/>
            <a:ext cx="6074046" cy="1080120"/>
          </a:xfrm>
          <a:prstGeom prst="homePlat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300"/>
              </a:spcAft>
              <a:buClr>
                <a:srgbClr val="AD0101"/>
              </a:buClr>
              <a:buSzTx/>
              <a:buFont typeface="Arial" panose="020B0604020202020204" pitchFamily="34" charset="0"/>
              <a:buChar char="•"/>
              <a:tabLst/>
              <a:defRPr/>
            </a:pPr>
            <a:r>
              <a:rPr kumimoji="0" lang="en-GB" sz="1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Passion for learning: </a:t>
            </a:r>
            <a:r>
              <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Consolidated high quality structure and process to enable staff to nurture and enthuse each individual pupil according to their needs </a:t>
            </a:r>
          </a:p>
        </p:txBody>
      </p:sp>
      <p:sp>
        <p:nvSpPr>
          <p:cNvPr id="7" name="Pentagon 6">
            <a:extLst>
              <a:ext uri="{FF2B5EF4-FFF2-40B4-BE49-F238E27FC236}">
                <a16:creationId xmlns:a16="http://schemas.microsoft.com/office/drawing/2014/main" id="{40FD88D7-223C-AE40-972F-E0EEE9C7585C}"/>
              </a:ext>
            </a:extLst>
          </p:cNvPr>
          <p:cNvSpPr/>
          <p:nvPr/>
        </p:nvSpPr>
        <p:spPr>
          <a:xfrm>
            <a:off x="2181885" y="3355062"/>
            <a:ext cx="6074046" cy="1153199"/>
          </a:xfrm>
          <a:prstGeom prst="homePlat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300"/>
              </a:spcAft>
              <a:buClr>
                <a:srgbClr val="AD0101"/>
              </a:buClr>
              <a:buSzTx/>
              <a:buFont typeface="Arial" panose="020B0604020202020204" pitchFamily="34" charset="0"/>
              <a:buChar char="•"/>
              <a:tabLst/>
              <a:defRPr/>
            </a:pPr>
            <a:r>
              <a:rPr kumimoji="0" lang="en-GB" sz="1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Spiritual and emotional well being: </a:t>
            </a:r>
            <a:r>
              <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The values pyramid is reflected in pupils’ learning and experiences</a:t>
            </a:r>
          </a:p>
        </p:txBody>
      </p:sp>
      <p:sp>
        <p:nvSpPr>
          <p:cNvPr id="8" name="Pentagon 7">
            <a:extLst>
              <a:ext uri="{FF2B5EF4-FFF2-40B4-BE49-F238E27FC236}">
                <a16:creationId xmlns:a16="http://schemas.microsoft.com/office/drawing/2014/main" id="{73A657AB-B736-4644-9D9E-39B8E9BDC1D6}"/>
              </a:ext>
            </a:extLst>
          </p:cNvPr>
          <p:cNvSpPr/>
          <p:nvPr/>
        </p:nvSpPr>
        <p:spPr>
          <a:xfrm>
            <a:off x="2181885" y="4814874"/>
            <a:ext cx="6074046" cy="1152128"/>
          </a:xfrm>
          <a:prstGeom prst="homePlat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300"/>
              </a:spcAft>
              <a:buClr>
                <a:srgbClr val="AD0101"/>
              </a:buClr>
              <a:buSzTx/>
              <a:buFont typeface="Arial" panose="020B0604020202020204" pitchFamily="34" charset="0"/>
              <a:buChar char="•"/>
              <a:tabLst/>
              <a:defRPr/>
            </a:pPr>
            <a:r>
              <a:rPr kumimoji="0" lang="en-GB" sz="1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Accountability:  </a:t>
            </a:r>
            <a:r>
              <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To continue to develop the skills and understanding through professional development opportunities to strategically lead the school to success</a:t>
            </a: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6" name="TextBox 15">
            <a:extLst>
              <a:ext uri="{FF2B5EF4-FFF2-40B4-BE49-F238E27FC236}">
                <a16:creationId xmlns:a16="http://schemas.microsoft.com/office/drawing/2014/main" id="{A74F3B75-39BA-B34E-AB08-0F1499582A35}"/>
              </a:ext>
            </a:extLst>
          </p:cNvPr>
          <p:cNvSpPr txBox="1"/>
          <p:nvPr/>
        </p:nvSpPr>
        <p:spPr>
          <a:xfrm>
            <a:off x="827584" y="704897"/>
            <a:ext cx="1152128" cy="5016758"/>
          </a:xfrm>
          <a:prstGeom prst="rect">
            <a:avLst/>
          </a:prstGeom>
          <a:noFill/>
          <a:ln>
            <a:solidFill>
              <a:schemeClr val="bg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rPr>
              <a:t>P</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rPr>
              <a:t>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rPr>
              <a:t>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rPr>
              <a:t>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rPr>
              <a:t>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rPr>
              <a:t>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rPr>
              <a:t>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AD0101"/>
                </a:solidFill>
                <a:effectLst/>
                <a:uLnTx/>
                <a:uFillTx/>
                <a:latin typeface="Arial" panose="020B0604020202020204" pitchFamily="34" charset="0"/>
                <a:ea typeface="+mn-ea"/>
                <a:cs typeface="Arial" panose="020B0604020202020204" pitchFamily="34" charset="0"/>
              </a:rPr>
              <a:t>S</a:t>
            </a:r>
          </a:p>
        </p:txBody>
      </p:sp>
      <p:pic>
        <p:nvPicPr>
          <p:cNvPr id="17" name="Picture 2" descr="C:\Users\s\AppData\Local\Microsoft\Windows\INetCache\IE\34HTM052\Red School Logo.png">
            <a:extLst>
              <a:ext uri="{FF2B5EF4-FFF2-40B4-BE49-F238E27FC236}">
                <a16:creationId xmlns:a16="http://schemas.microsoft.com/office/drawing/2014/main" id="{409DB2D0-841A-FA4C-A431-70EC1726681B}"/>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4312" t="6579" r="4683" b="3765"/>
          <a:stretch/>
        </p:blipFill>
        <p:spPr bwMode="auto">
          <a:xfrm>
            <a:off x="122007" y="23006"/>
            <a:ext cx="521313" cy="513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8135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2" descr="C:\Users\s\AppData\Local\Microsoft\Windows\INetCache\IE\34HTM052\Red School Logo.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4312" t="6579" r="4683" b="3765"/>
          <a:stretch/>
        </p:blipFill>
        <p:spPr bwMode="auto">
          <a:xfrm>
            <a:off x="122007" y="23006"/>
            <a:ext cx="521313" cy="513590"/>
          </a:xfrm>
          <a:prstGeom prst="rect">
            <a:avLst/>
          </a:prstGeom>
          <a:noFill/>
          <a:extLst>
            <a:ext uri="{909E8E84-426E-40DD-AFC4-6F175D3DCCD1}">
              <a14:hiddenFill xmlns:a14="http://schemas.microsoft.com/office/drawing/2010/main">
                <a:solidFill>
                  <a:srgbClr val="FFFFFF"/>
                </a:solidFill>
              </a14:hiddenFill>
            </a:ext>
          </a:extLst>
        </p:spPr>
      </p:pic>
      <p:sp>
        <p:nvSpPr>
          <p:cNvPr id="12" name="Rounded Rectangle 11">
            <a:extLst>
              <a:ext uri="{FF2B5EF4-FFF2-40B4-BE49-F238E27FC236}">
                <a16:creationId xmlns:a16="http://schemas.microsoft.com/office/drawing/2014/main" id="{6A3EF62B-8112-C74E-9D21-9C01FA4A049A}"/>
              </a:ext>
            </a:extLst>
          </p:cNvPr>
          <p:cNvSpPr/>
          <p:nvPr/>
        </p:nvSpPr>
        <p:spPr>
          <a:xfrm>
            <a:off x="672515" y="1988840"/>
            <a:ext cx="3750334" cy="3456384"/>
          </a:xfrm>
          <a:prstGeom prst="roundRect">
            <a:avLst>
              <a:gd name="adj" fmla="val 3857"/>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300"/>
              </a:spcAft>
              <a:buClr>
                <a:srgbClr val="AD0101"/>
              </a:buClr>
              <a:buSzTx/>
              <a:buFont typeface="Wingdings" panose="05000000000000000000" pitchFamily="2" charset="2"/>
              <a:buChar char="ü"/>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Governing Board meetings</a:t>
            </a:r>
          </a:p>
          <a:p>
            <a:pPr marL="285750" marR="0" lvl="0" indent="-285750" algn="l" defTabSz="914400" rtl="0" eaLnBrk="1" fontAlgn="auto" latinLnBrk="0" hangingPunct="1">
              <a:lnSpc>
                <a:spcPct val="100000"/>
              </a:lnSpc>
              <a:spcBef>
                <a:spcPts val="0"/>
              </a:spcBef>
              <a:spcAft>
                <a:spcPts val="300"/>
              </a:spcAft>
              <a:buClr>
                <a:srgbClr val="AD0101"/>
              </a:buClr>
              <a:buSzTx/>
              <a:buFont typeface="Wingdings" panose="05000000000000000000" pitchFamily="2" charset="2"/>
              <a:buChar char="ü"/>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Curriculum and SBS meetings</a:t>
            </a:r>
          </a:p>
          <a:p>
            <a:pPr marL="285750" marR="0" lvl="0" indent="-285750" algn="l" defTabSz="914400" rtl="0" eaLnBrk="1" fontAlgn="auto" latinLnBrk="0" hangingPunct="1">
              <a:lnSpc>
                <a:spcPct val="100000"/>
              </a:lnSpc>
              <a:spcBef>
                <a:spcPts val="0"/>
              </a:spcBef>
              <a:spcAft>
                <a:spcPts val="300"/>
              </a:spcAft>
              <a:buClr>
                <a:srgbClr val="AD0101"/>
              </a:buClr>
              <a:buSzTx/>
              <a:buFont typeface="Wingdings" panose="05000000000000000000" pitchFamily="2" charset="2"/>
              <a:buChar char="ü"/>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School Development Plan</a:t>
            </a:r>
          </a:p>
          <a:p>
            <a:pPr marL="285750" marR="0" lvl="0" indent="-285750" algn="l" defTabSz="914400" rtl="0" eaLnBrk="1" fontAlgn="auto" latinLnBrk="0" hangingPunct="1">
              <a:lnSpc>
                <a:spcPct val="100000"/>
              </a:lnSpc>
              <a:spcBef>
                <a:spcPts val="0"/>
              </a:spcBef>
              <a:spcAft>
                <a:spcPts val="300"/>
              </a:spcAft>
              <a:buClr>
                <a:srgbClr val="AD0101"/>
              </a:buClr>
              <a:buSzTx/>
              <a:buFont typeface="Wingdings" panose="05000000000000000000" pitchFamily="2" charset="2"/>
              <a:buChar char="ü"/>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School Evaluation Plan</a:t>
            </a:r>
          </a:p>
          <a:p>
            <a:pPr marL="285750" marR="0" lvl="0" indent="-285750" algn="l" defTabSz="914400" rtl="0" eaLnBrk="1" fontAlgn="auto" latinLnBrk="0" hangingPunct="1">
              <a:lnSpc>
                <a:spcPct val="100000"/>
              </a:lnSpc>
              <a:spcBef>
                <a:spcPts val="0"/>
              </a:spcBef>
              <a:spcAft>
                <a:spcPts val="300"/>
              </a:spcAft>
              <a:buClr>
                <a:srgbClr val="AD0101"/>
              </a:buClr>
              <a:buSzTx/>
              <a:buFont typeface="Wingdings" panose="05000000000000000000" pitchFamily="2" charset="2"/>
              <a:buChar char="ü"/>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Headteacher reports</a:t>
            </a:r>
          </a:p>
          <a:p>
            <a:pPr marL="285750" marR="0" lvl="0" indent="-285750" algn="l" defTabSz="914400" rtl="0" eaLnBrk="1" fontAlgn="auto" latinLnBrk="0" hangingPunct="1">
              <a:lnSpc>
                <a:spcPct val="100000"/>
              </a:lnSpc>
              <a:spcBef>
                <a:spcPts val="0"/>
              </a:spcBef>
              <a:spcAft>
                <a:spcPts val="300"/>
              </a:spcAft>
              <a:buClr>
                <a:srgbClr val="AD0101"/>
              </a:buClr>
              <a:buSzTx/>
              <a:buFont typeface="Wingdings" panose="05000000000000000000" pitchFamily="2" charset="2"/>
              <a:buChar char="ü"/>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Pupil progress meetings</a:t>
            </a:r>
          </a:p>
          <a:p>
            <a:pPr marL="285750" marR="0" lvl="0" indent="-285750" algn="l" defTabSz="914400" rtl="0" eaLnBrk="1" fontAlgn="auto" latinLnBrk="0" hangingPunct="1">
              <a:lnSpc>
                <a:spcPct val="100000"/>
              </a:lnSpc>
              <a:spcBef>
                <a:spcPts val="0"/>
              </a:spcBef>
              <a:spcAft>
                <a:spcPts val="300"/>
              </a:spcAft>
              <a:buClr>
                <a:srgbClr val="AD0101"/>
              </a:buClr>
              <a:buSzTx/>
              <a:buFont typeface="Wingdings" panose="05000000000000000000" pitchFamily="2" charset="2"/>
              <a:buChar char="ü"/>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Link governor meetings and reports</a:t>
            </a:r>
          </a:p>
          <a:p>
            <a:pPr marL="285750" marR="0" lvl="0" indent="-285750" algn="l" defTabSz="914400" rtl="0" eaLnBrk="1" fontAlgn="auto" latinLnBrk="0" hangingPunct="1">
              <a:lnSpc>
                <a:spcPct val="100000"/>
              </a:lnSpc>
              <a:spcBef>
                <a:spcPts val="0"/>
              </a:spcBef>
              <a:spcAft>
                <a:spcPts val="300"/>
              </a:spcAft>
              <a:buClr>
                <a:srgbClr val="AD0101"/>
              </a:buClr>
              <a:buSzTx/>
              <a:buFont typeface="Wingdings" panose="05000000000000000000" pitchFamily="2" charset="2"/>
              <a:buChar char="ü"/>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Senior Leadership Team learning walk</a:t>
            </a:r>
          </a:p>
          <a:p>
            <a:pPr marL="0" marR="0" lvl="0" indent="0" algn="l" defTabSz="914400" rtl="0" eaLnBrk="1" fontAlgn="auto" latinLnBrk="0" hangingPunct="1">
              <a:lnSpc>
                <a:spcPct val="100000"/>
              </a:lnSpc>
              <a:spcBef>
                <a:spcPts val="0"/>
              </a:spcBef>
              <a:spcAft>
                <a:spcPts val="300"/>
              </a:spcAft>
              <a:buClr>
                <a:srgbClr val="AD0101"/>
              </a:buClr>
              <a:buSzTx/>
              <a:buFontTx/>
              <a:buNone/>
              <a:tabLst/>
              <a:defRPr/>
            </a:pP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3" name="Rounded Rectangle 12">
            <a:extLst>
              <a:ext uri="{FF2B5EF4-FFF2-40B4-BE49-F238E27FC236}">
                <a16:creationId xmlns:a16="http://schemas.microsoft.com/office/drawing/2014/main" id="{D5F2CB0B-AC07-4D4B-AD23-DF713C7A80CA}"/>
              </a:ext>
            </a:extLst>
          </p:cNvPr>
          <p:cNvSpPr/>
          <p:nvPr/>
        </p:nvSpPr>
        <p:spPr>
          <a:xfrm>
            <a:off x="2596368" y="620688"/>
            <a:ext cx="3951264" cy="504056"/>
          </a:xfrm>
          <a:prstGeom prst="round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Monitoring</a:t>
            </a:r>
          </a:p>
        </p:txBody>
      </p:sp>
      <p:sp>
        <p:nvSpPr>
          <p:cNvPr id="14" name="Rounded Rectangle 13">
            <a:extLst>
              <a:ext uri="{FF2B5EF4-FFF2-40B4-BE49-F238E27FC236}">
                <a16:creationId xmlns:a16="http://schemas.microsoft.com/office/drawing/2014/main" id="{E7DC233C-A382-C340-80FF-1B17C00E038D}"/>
              </a:ext>
            </a:extLst>
          </p:cNvPr>
          <p:cNvSpPr/>
          <p:nvPr/>
        </p:nvSpPr>
        <p:spPr>
          <a:xfrm>
            <a:off x="4639420" y="1996852"/>
            <a:ext cx="3816424" cy="3456384"/>
          </a:xfrm>
          <a:prstGeom prst="roundRect">
            <a:avLst>
              <a:gd name="adj" fmla="val 3857"/>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300"/>
              </a:spcAft>
              <a:buClr>
                <a:srgbClr val="AD0101"/>
              </a:buClr>
              <a:buSzTx/>
              <a:buFont typeface="Wingdings" panose="05000000000000000000" pitchFamily="2" charset="2"/>
              <a:buChar char="ü"/>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Pupil voice</a:t>
            </a:r>
          </a:p>
          <a:p>
            <a:pPr marL="285750" marR="0" lvl="0" indent="-285750" algn="l" defTabSz="914400" rtl="0" eaLnBrk="1" fontAlgn="auto" latinLnBrk="0" hangingPunct="1">
              <a:lnSpc>
                <a:spcPct val="100000"/>
              </a:lnSpc>
              <a:spcBef>
                <a:spcPts val="0"/>
              </a:spcBef>
              <a:spcAft>
                <a:spcPts val="300"/>
              </a:spcAft>
              <a:buClr>
                <a:srgbClr val="AD0101"/>
              </a:buClr>
              <a:buSzTx/>
              <a:buFont typeface="Wingdings" panose="05000000000000000000" pitchFamily="2" charset="2"/>
              <a:buChar char="ü"/>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Professional Development Meetings</a:t>
            </a:r>
          </a:p>
          <a:p>
            <a:pPr marL="285750" marR="0" lvl="0" indent="-285750" algn="l" defTabSz="914400" rtl="0" eaLnBrk="1" fontAlgn="auto" latinLnBrk="0" hangingPunct="1">
              <a:lnSpc>
                <a:spcPct val="100000"/>
              </a:lnSpc>
              <a:spcBef>
                <a:spcPts val="0"/>
              </a:spcBef>
              <a:spcAft>
                <a:spcPts val="300"/>
              </a:spcAft>
              <a:buClr>
                <a:srgbClr val="AD0101"/>
              </a:buClr>
              <a:buSzTx/>
              <a:buFont typeface="Wingdings" panose="05000000000000000000" pitchFamily="2" charset="2"/>
              <a:buChar char="ü"/>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Performance management</a:t>
            </a:r>
          </a:p>
          <a:p>
            <a:pPr marL="285750" marR="0" lvl="0" indent="-285750" algn="l" defTabSz="914400" rtl="0" eaLnBrk="1" fontAlgn="auto" latinLnBrk="0" hangingPunct="1">
              <a:lnSpc>
                <a:spcPct val="100000"/>
              </a:lnSpc>
              <a:spcBef>
                <a:spcPts val="0"/>
              </a:spcBef>
              <a:spcAft>
                <a:spcPts val="300"/>
              </a:spcAft>
              <a:buClr>
                <a:srgbClr val="AD0101"/>
              </a:buClr>
              <a:buSzTx/>
              <a:buFont typeface="Wingdings" panose="05000000000000000000" pitchFamily="2" charset="2"/>
              <a:buChar char="ü"/>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Pupil, parent and Staff Questionnaires</a:t>
            </a:r>
          </a:p>
          <a:p>
            <a:pPr marL="285750" marR="0" lvl="0" indent="-285750" algn="l" defTabSz="914400" rtl="0" eaLnBrk="1" fontAlgn="auto" latinLnBrk="0" hangingPunct="1">
              <a:lnSpc>
                <a:spcPct val="100000"/>
              </a:lnSpc>
              <a:spcBef>
                <a:spcPts val="0"/>
              </a:spcBef>
              <a:spcAft>
                <a:spcPts val="300"/>
              </a:spcAft>
              <a:buClr>
                <a:srgbClr val="AD0101"/>
              </a:buClr>
              <a:buSzTx/>
              <a:buFont typeface="Wingdings" panose="05000000000000000000" pitchFamily="2" charset="2"/>
              <a:buChar char="ü"/>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Parish and Community engagement</a:t>
            </a:r>
          </a:p>
          <a:p>
            <a:pPr marL="285750" marR="0" lvl="0" indent="-285750" algn="l" defTabSz="914400" rtl="0" eaLnBrk="1" fontAlgn="auto" latinLnBrk="0" hangingPunct="1">
              <a:lnSpc>
                <a:spcPct val="100000"/>
              </a:lnSpc>
              <a:spcBef>
                <a:spcPts val="0"/>
              </a:spcBef>
              <a:spcAft>
                <a:spcPts val="300"/>
              </a:spcAft>
              <a:buClr>
                <a:srgbClr val="AD0101"/>
              </a:buClr>
              <a:buSzTx/>
              <a:buFont typeface="Wingdings" panose="05000000000000000000" pitchFamily="2" charset="2"/>
              <a:buChar char="ü"/>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Senior Leadership action plan</a:t>
            </a:r>
          </a:p>
          <a:p>
            <a:pPr marL="285750" marR="0" lvl="0" indent="-285750" algn="l" defTabSz="914400" rtl="0" eaLnBrk="1" fontAlgn="auto" latinLnBrk="0" hangingPunct="1">
              <a:lnSpc>
                <a:spcPct val="100000"/>
              </a:lnSpc>
              <a:spcBef>
                <a:spcPts val="0"/>
              </a:spcBef>
              <a:spcAft>
                <a:spcPts val="300"/>
              </a:spcAft>
              <a:buClr>
                <a:srgbClr val="AD0101"/>
              </a:buClr>
              <a:buSzTx/>
              <a:buFont typeface="Wingdings" panose="05000000000000000000" pitchFamily="2" charset="2"/>
              <a:buChar char="ü"/>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Training programme</a:t>
            </a:r>
          </a:p>
          <a:p>
            <a:pPr marL="0" marR="0" lvl="0" indent="0" algn="l" defTabSz="914400" rtl="0" eaLnBrk="1" fontAlgn="auto" latinLnBrk="0" hangingPunct="1">
              <a:lnSpc>
                <a:spcPct val="100000"/>
              </a:lnSpc>
              <a:spcBef>
                <a:spcPts val="0"/>
              </a:spcBef>
              <a:spcAft>
                <a:spcPts val="1200"/>
              </a:spcAft>
              <a:buClr>
                <a:srgbClr val="AD0101"/>
              </a:buClr>
              <a:buSzTx/>
              <a:buFontTx/>
              <a:buNone/>
              <a:tabLst/>
              <a:defRPr/>
            </a:pP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704714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82F317A-D246-AB4B-A024-3CE726D02D83}"/>
              </a:ext>
            </a:extLst>
          </p:cNvPr>
          <p:cNvPicPr>
            <a:picLocks noChangeAspect="1"/>
          </p:cNvPicPr>
          <p:nvPr/>
        </p:nvPicPr>
        <p:blipFill rotWithShape="1">
          <a:blip r:embed="rId2">
            <a:extLst>
              <a:ext uri="{28A0092B-C50C-407E-A947-70E740481C1C}">
                <a14:useLocalDpi xmlns:a14="http://schemas.microsoft.com/office/drawing/2010/main" val="0"/>
              </a:ext>
            </a:extLst>
          </a:blip>
          <a:srcRect l="-1186" t="6606" r="-125" b="6006"/>
          <a:stretch/>
        </p:blipFill>
        <p:spPr>
          <a:xfrm>
            <a:off x="-108519" y="912172"/>
            <a:ext cx="9263968" cy="4968552"/>
          </a:xfrm>
          <a:prstGeom prst="rect">
            <a:avLst/>
          </a:prstGeom>
        </p:spPr>
      </p:pic>
      <p:sp>
        <p:nvSpPr>
          <p:cNvPr id="5" name="Triangle 4">
            <a:extLst>
              <a:ext uri="{FF2B5EF4-FFF2-40B4-BE49-F238E27FC236}">
                <a16:creationId xmlns:a16="http://schemas.microsoft.com/office/drawing/2014/main" id="{399A7DFC-397B-2A43-8941-59E91139524E}"/>
              </a:ext>
            </a:extLst>
          </p:cNvPr>
          <p:cNvSpPr/>
          <p:nvPr/>
        </p:nvSpPr>
        <p:spPr>
          <a:xfrm>
            <a:off x="2483768" y="1020184"/>
            <a:ext cx="4176464" cy="4752528"/>
          </a:xfrm>
          <a:prstGeom prst="triangle">
            <a:avLst>
              <a:gd name="adj" fmla="val 48807"/>
            </a:avLst>
          </a:prstGeom>
          <a:no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imes New Roman"/>
              <a:ea typeface="+mn-ea"/>
              <a:cs typeface="+mn-cs"/>
            </a:endParaRPr>
          </a:p>
        </p:txBody>
      </p:sp>
      <p:pic>
        <p:nvPicPr>
          <p:cNvPr id="6" name="Picture 2" descr="C:\Users\s\AppData\Local\Microsoft\Windows\INetCache\IE\34HTM052\Red School Logo.png">
            <a:extLst>
              <a:ext uri="{FF2B5EF4-FFF2-40B4-BE49-F238E27FC236}">
                <a16:creationId xmlns:a16="http://schemas.microsoft.com/office/drawing/2014/main" id="{F53BC830-3BA4-E745-B2E2-19B58A4C89ED}"/>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312" t="6579" r="4683" b="3765"/>
          <a:stretch/>
        </p:blipFill>
        <p:spPr bwMode="auto">
          <a:xfrm>
            <a:off x="122007" y="23006"/>
            <a:ext cx="521313" cy="513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34355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764B54-2D10-4211-B5DD-D72D605FD34E}"/>
              </a:ext>
            </a:extLst>
          </p:cNvPr>
          <p:cNvSpPr>
            <a:spLocks noGrp="1"/>
          </p:cNvSpPr>
          <p:nvPr>
            <p:ph idx="1"/>
          </p:nvPr>
        </p:nvSpPr>
        <p:spPr/>
        <p:txBody>
          <a:bodyPr>
            <a:normAutofit fontScale="40000" lnSpcReduction="20000"/>
          </a:bodyPr>
          <a:lstStyle/>
          <a:p>
            <a:pPr marL="0" indent="0" algn="ctr">
              <a:buNone/>
            </a:pPr>
            <a:endParaRPr lang="en-GB" sz="4400" b="1" u="sng" dirty="0"/>
          </a:p>
          <a:p>
            <a:pPr marL="0" indent="0" algn="ctr">
              <a:buNone/>
            </a:pPr>
            <a:endParaRPr lang="en-GB" sz="4400" b="1" u="sng" dirty="0"/>
          </a:p>
          <a:p>
            <a:pPr marL="0" indent="0" algn="ctr">
              <a:buNone/>
            </a:pPr>
            <a:endParaRPr lang="en-GB" sz="4400" b="1" u="sng" dirty="0"/>
          </a:p>
          <a:p>
            <a:pPr marL="0" indent="0" algn="ctr">
              <a:buNone/>
            </a:pPr>
            <a:r>
              <a:rPr lang="en-GB" sz="4400" b="1" u="sng" dirty="0">
                <a:solidFill>
                  <a:srgbClr val="FF0000"/>
                </a:solidFill>
              </a:rPr>
              <a:t>Where we all flourish</a:t>
            </a:r>
          </a:p>
          <a:p>
            <a:pPr algn="ctr"/>
            <a:r>
              <a:rPr lang="en-GB" sz="4400" dirty="0">
                <a:solidFill>
                  <a:srgbClr val="FF0000"/>
                </a:solidFill>
              </a:rPr>
              <a:t>Curriculum</a:t>
            </a:r>
          </a:p>
          <a:p>
            <a:pPr algn="ctr"/>
            <a:r>
              <a:rPr lang="en-GB" sz="4400" dirty="0">
                <a:solidFill>
                  <a:srgbClr val="FF0000"/>
                </a:solidFill>
              </a:rPr>
              <a:t>6Rs</a:t>
            </a:r>
          </a:p>
          <a:p>
            <a:pPr algn="ctr"/>
            <a:r>
              <a:rPr lang="en-GB" sz="4400" dirty="0">
                <a:solidFill>
                  <a:srgbClr val="FF0000"/>
                </a:solidFill>
              </a:rPr>
              <a:t>Enrichment programme including our sports programme</a:t>
            </a:r>
          </a:p>
          <a:p>
            <a:pPr algn="ctr"/>
            <a:r>
              <a:rPr lang="en-GB" sz="4400" dirty="0">
                <a:solidFill>
                  <a:srgbClr val="FF0000"/>
                </a:solidFill>
              </a:rPr>
              <a:t>Extensive extra curricular programme</a:t>
            </a:r>
          </a:p>
          <a:p>
            <a:pPr algn="ctr"/>
            <a:r>
              <a:rPr lang="en-GB" sz="4400" dirty="0">
                <a:solidFill>
                  <a:srgbClr val="FF0000"/>
                </a:solidFill>
              </a:rPr>
              <a:t>Church and our Christian Values</a:t>
            </a:r>
          </a:p>
          <a:p>
            <a:pPr algn="ctr"/>
            <a:r>
              <a:rPr lang="en-GB" sz="4400" dirty="0">
                <a:solidFill>
                  <a:srgbClr val="FF0000"/>
                </a:solidFill>
              </a:rPr>
              <a:t>Emotional support</a:t>
            </a:r>
          </a:p>
          <a:p>
            <a:pPr algn="ctr"/>
            <a:r>
              <a:rPr lang="en-GB" sz="4400" dirty="0">
                <a:solidFill>
                  <a:srgbClr val="FF0000"/>
                </a:solidFill>
              </a:rPr>
              <a:t>Staff training</a:t>
            </a:r>
          </a:p>
          <a:p>
            <a:pPr algn="ctr"/>
            <a:r>
              <a:rPr lang="en-GB" sz="4400" dirty="0">
                <a:solidFill>
                  <a:srgbClr val="FF0000"/>
                </a:solidFill>
              </a:rPr>
              <a:t>Teamwork</a:t>
            </a:r>
          </a:p>
          <a:p>
            <a:pPr algn="ctr"/>
            <a:r>
              <a:rPr lang="en-GB" sz="4400" dirty="0">
                <a:solidFill>
                  <a:srgbClr val="FF0000"/>
                </a:solidFill>
              </a:rPr>
              <a:t>PTA support</a:t>
            </a:r>
          </a:p>
          <a:p>
            <a:pPr algn="ctr"/>
            <a:r>
              <a:rPr lang="en-GB" sz="4400" dirty="0">
                <a:solidFill>
                  <a:srgbClr val="FF0000"/>
                </a:solidFill>
              </a:rPr>
              <a:t>Opportunities for leadership</a:t>
            </a:r>
          </a:p>
          <a:p>
            <a:endParaRPr lang="en-GB" dirty="0"/>
          </a:p>
        </p:txBody>
      </p:sp>
    </p:spTree>
    <p:extLst>
      <p:ext uri="{BB962C8B-B14F-4D97-AF65-F5344CB8AC3E}">
        <p14:creationId xmlns:p14="http://schemas.microsoft.com/office/powerpoint/2010/main" val="30825997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Our school values</a:t>
            </a:r>
          </a:p>
        </p:txBody>
      </p:sp>
      <p:sp>
        <p:nvSpPr>
          <p:cNvPr id="3" name="Content Placeholder 2"/>
          <p:cNvSpPr>
            <a:spLocks noGrp="1"/>
          </p:cNvSpPr>
          <p:nvPr>
            <p:ph idx="1"/>
          </p:nvPr>
        </p:nvSpPr>
        <p:spPr>
          <a:xfrm>
            <a:off x="762000" y="685800"/>
            <a:ext cx="7543800" cy="4687416"/>
          </a:xfrm>
        </p:spPr>
        <p:txBody>
          <a:bodyPr>
            <a:normAutofit fontScale="55000" lnSpcReduction="20000"/>
          </a:bodyPr>
          <a:lstStyle/>
          <a:p>
            <a:pPr marL="0" indent="0" algn="ctr">
              <a:buNone/>
            </a:pPr>
            <a:r>
              <a:rPr lang="en-GB" sz="3200" b="1" dirty="0"/>
              <a:t>Our School is</a:t>
            </a:r>
            <a:endParaRPr lang="en-GB" sz="3200" dirty="0"/>
          </a:p>
          <a:p>
            <a:pPr marL="0" indent="0" algn="ctr">
              <a:buNone/>
            </a:pPr>
            <a:r>
              <a:rPr lang="en-GB" sz="3200" b="1" dirty="0"/>
              <a:t>a family of learning at the heart of the community.</a:t>
            </a:r>
            <a:endParaRPr lang="en-GB" sz="3200" dirty="0"/>
          </a:p>
          <a:p>
            <a:pPr marL="0" indent="0" algn="ctr">
              <a:buNone/>
            </a:pPr>
            <a:r>
              <a:rPr lang="en-GB" sz="3200" b="1" dirty="0"/>
              <a:t>It is built on our Christian Values of </a:t>
            </a:r>
          </a:p>
          <a:p>
            <a:pPr marL="0" indent="0" algn="ctr">
              <a:buNone/>
            </a:pPr>
            <a:r>
              <a:rPr lang="en-GB" sz="3200" b="1" dirty="0"/>
              <a:t>friendship, community, joy, peace, trust, endurance and forgiveness that help us:-</a:t>
            </a:r>
            <a:endParaRPr lang="en-GB" sz="3200" dirty="0"/>
          </a:p>
          <a:p>
            <a:pPr marL="0" indent="0" algn="ctr">
              <a:buNone/>
            </a:pPr>
            <a:endParaRPr lang="en-GB" sz="3200" dirty="0"/>
          </a:p>
          <a:p>
            <a:r>
              <a:rPr lang="en-GB" sz="3200" dirty="0"/>
              <a:t>·         </a:t>
            </a:r>
            <a:r>
              <a:rPr lang="en-GB" sz="3200" b="1" dirty="0"/>
              <a:t>Care and share</a:t>
            </a:r>
            <a:endParaRPr lang="en-GB" sz="3200" dirty="0"/>
          </a:p>
          <a:p>
            <a:r>
              <a:rPr lang="en-GB" sz="3200" dirty="0"/>
              <a:t> </a:t>
            </a:r>
          </a:p>
          <a:p>
            <a:r>
              <a:rPr lang="en-GB" sz="3200" dirty="0"/>
              <a:t>·         </a:t>
            </a:r>
            <a:r>
              <a:rPr lang="en-GB" sz="3200" b="1" dirty="0"/>
              <a:t>Create a safe, happy and friendly place</a:t>
            </a:r>
            <a:endParaRPr lang="en-GB" sz="3200" dirty="0"/>
          </a:p>
          <a:p>
            <a:r>
              <a:rPr lang="en-GB" sz="3200" dirty="0"/>
              <a:t> </a:t>
            </a:r>
          </a:p>
          <a:p>
            <a:r>
              <a:rPr lang="en-GB" sz="3200" dirty="0"/>
              <a:t>·         </a:t>
            </a:r>
            <a:r>
              <a:rPr lang="en-GB" sz="3200" b="1" dirty="0"/>
              <a:t>Encourage curiosity and creativity</a:t>
            </a:r>
            <a:endParaRPr lang="en-GB" sz="3200" dirty="0"/>
          </a:p>
          <a:p>
            <a:r>
              <a:rPr lang="en-GB" sz="3200" dirty="0"/>
              <a:t> </a:t>
            </a:r>
          </a:p>
          <a:p>
            <a:r>
              <a:rPr lang="en-GB" sz="3200" dirty="0"/>
              <a:t>·         </a:t>
            </a:r>
            <a:r>
              <a:rPr lang="en-GB" sz="3200" b="1" dirty="0"/>
              <a:t>Nurture children and staff for their journey through life </a:t>
            </a:r>
            <a:endParaRPr lang="en-GB" sz="3200" dirty="0"/>
          </a:p>
          <a:p>
            <a:r>
              <a:rPr lang="en-GB" sz="3200" dirty="0"/>
              <a:t> </a:t>
            </a:r>
          </a:p>
          <a:p>
            <a:r>
              <a:rPr lang="en-GB" sz="3200" dirty="0"/>
              <a:t>·         </a:t>
            </a:r>
            <a:r>
              <a:rPr lang="en-GB" sz="3200" b="1" dirty="0"/>
              <a:t>Develop responsibility and respect</a:t>
            </a:r>
            <a:endParaRPr lang="en-GB" sz="3200" dirty="0"/>
          </a:p>
          <a:p>
            <a:r>
              <a:rPr lang="en-GB" sz="3200" dirty="0"/>
              <a:t> </a:t>
            </a:r>
          </a:p>
          <a:p>
            <a:r>
              <a:rPr lang="en-GB" sz="3200" dirty="0"/>
              <a:t>·         </a:t>
            </a:r>
            <a:r>
              <a:rPr lang="en-GB" sz="3200" b="1" dirty="0"/>
              <a:t>Inspire the very best in all of us</a:t>
            </a:r>
            <a:endParaRPr lang="en-GB" sz="3200" dirty="0"/>
          </a:p>
          <a:p>
            <a:pPr marL="0" indent="0">
              <a:buNone/>
            </a:pPr>
            <a:endParaRPr lang="en-GB" dirty="0"/>
          </a:p>
        </p:txBody>
      </p:sp>
    </p:spTree>
    <p:extLst>
      <p:ext uri="{BB962C8B-B14F-4D97-AF65-F5344CB8AC3E}">
        <p14:creationId xmlns:p14="http://schemas.microsoft.com/office/powerpoint/2010/main" val="20016796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6163A-087E-4BBD-BE15-BBFA0CCF8393}"/>
              </a:ext>
            </a:extLst>
          </p:cNvPr>
          <p:cNvSpPr>
            <a:spLocks noGrp="1"/>
          </p:cNvSpPr>
          <p:nvPr>
            <p:ph type="title"/>
          </p:nvPr>
        </p:nvSpPr>
        <p:spPr/>
        <p:txBody>
          <a:bodyPr>
            <a:normAutofit fontScale="90000"/>
          </a:bodyPr>
          <a:lstStyle/>
          <a:p>
            <a:r>
              <a:rPr lang="en-GB" dirty="0"/>
              <a:t>Behaviours for Learning</a:t>
            </a:r>
          </a:p>
        </p:txBody>
      </p:sp>
      <p:sp>
        <p:nvSpPr>
          <p:cNvPr id="3" name="Content Placeholder 2">
            <a:extLst>
              <a:ext uri="{FF2B5EF4-FFF2-40B4-BE49-F238E27FC236}">
                <a16:creationId xmlns:a16="http://schemas.microsoft.com/office/drawing/2014/main" id="{36EBEF3A-0D30-4FBF-8963-ACAFA853A070}"/>
              </a:ext>
            </a:extLst>
          </p:cNvPr>
          <p:cNvSpPr>
            <a:spLocks noGrp="1"/>
          </p:cNvSpPr>
          <p:nvPr>
            <p:ph idx="1"/>
          </p:nvPr>
        </p:nvSpPr>
        <p:spPr/>
        <p:txBody>
          <a:bodyPr/>
          <a:lstStyle/>
          <a:p>
            <a:r>
              <a:rPr lang="en-GB" dirty="0"/>
              <a:t>6Rs</a:t>
            </a:r>
          </a:p>
          <a:p>
            <a:r>
              <a:rPr lang="en-GB" dirty="0"/>
              <a:t>Responsibility</a:t>
            </a:r>
          </a:p>
          <a:p>
            <a:r>
              <a:rPr lang="en-GB" dirty="0"/>
              <a:t>Ready</a:t>
            </a:r>
          </a:p>
          <a:p>
            <a:r>
              <a:rPr lang="en-GB" dirty="0"/>
              <a:t>Resilience</a:t>
            </a:r>
          </a:p>
          <a:p>
            <a:r>
              <a:rPr lang="en-GB" dirty="0"/>
              <a:t>Resourcefulness</a:t>
            </a:r>
          </a:p>
          <a:p>
            <a:r>
              <a:rPr lang="en-GB" dirty="0"/>
              <a:t>Respect</a:t>
            </a:r>
          </a:p>
          <a:p>
            <a:r>
              <a:rPr lang="en-GB" dirty="0"/>
              <a:t>Reflective</a:t>
            </a:r>
          </a:p>
        </p:txBody>
      </p:sp>
    </p:spTree>
    <p:extLst>
      <p:ext uri="{BB962C8B-B14F-4D97-AF65-F5344CB8AC3E}">
        <p14:creationId xmlns:p14="http://schemas.microsoft.com/office/powerpoint/2010/main" val="20595543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6AF13-390A-494A-AC9C-26148A626618}"/>
              </a:ext>
            </a:extLst>
          </p:cNvPr>
          <p:cNvSpPr>
            <a:spLocks noGrp="1"/>
          </p:cNvSpPr>
          <p:nvPr>
            <p:ph type="title"/>
          </p:nvPr>
        </p:nvSpPr>
        <p:spPr>
          <a:xfrm>
            <a:off x="762000" y="4572000"/>
            <a:ext cx="7482408" cy="1600200"/>
          </a:xfrm>
        </p:spPr>
        <p:txBody>
          <a:bodyPr>
            <a:normAutofit fontScale="90000"/>
          </a:bodyPr>
          <a:lstStyle/>
          <a:p>
            <a:r>
              <a:rPr lang="en-GB" dirty="0"/>
              <a:t>Results from Summer 2025</a:t>
            </a:r>
          </a:p>
        </p:txBody>
      </p:sp>
      <p:sp>
        <p:nvSpPr>
          <p:cNvPr id="3" name="Content Placeholder 2">
            <a:extLst>
              <a:ext uri="{FF2B5EF4-FFF2-40B4-BE49-F238E27FC236}">
                <a16:creationId xmlns:a16="http://schemas.microsoft.com/office/drawing/2014/main" id="{8377A2C2-AA51-49F0-828E-6458D51069C4}"/>
              </a:ext>
            </a:extLst>
          </p:cNvPr>
          <p:cNvSpPr>
            <a:spLocks noGrp="1"/>
          </p:cNvSpPr>
          <p:nvPr>
            <p:ph idx="1"/>
          </p:nvPr>
        </p:nvSpPr>
        <p:spPr>
          <a:xfrm>
            <a:off x="762000" y="685800"/>
            <a:ext cx="8130480" cy="4615408"/>
          </a:xfrm>
        </p:spPr>
        <p:txBody>
          <a:bodyPr/>
          <a:lstStyle/>
          <a:p>
            <a:r>
              <a:rPr lang="en-GB" dirty="0"/>
              <a:t>Year 1</a:t>
            </a:r>
          </a:p>
          <a:p>
            <a:pPr marL="0" indent="0">
              <a:buNone/>
            </a:pPr>
            <a:r>
              <a:rPr lang="en-GB" dirty="0"/>
              <a:t>Phonics assessment – 75% - 7 children did not pass(national average 81%)</a:t>
            </a:r>
          </a:p>
          <a:p>
            <a:r>
              <a:rPr lang="en-GB" dirty="0"/>
              <a:t>KS2 SATS</a:t>
            </a:r>
          </a:p>
          <a:p>
            <a:pPr marL="0" indent="0">
              <a:buNone/>
            </a:pPr>
            <a:r>
              <a:rPr lang="en-GB" dirty="0"/>
              <a:t>Reading school data 100% (national data 75%)</a:t>
            </a:r>
          </a:p>
          <a:p>
            <a:pPr marL="0" indent="0">
              <a:buNone/>
            </a:pPr>
            <a:r>
              <a:rPr lang="en-GB" dirty="0"/>
              <a:t>Writing school data 92% (national data 72%)</a:t>
            </a:r>
          </a:p>
          <a:p>
            <a:pPr marL="0" indent="0">
              <a:buNone/>
            </a:pPr>
            <a:r>
              <a:rPr lang="en-GB" dirty="0"/>
              <a:t>Maths school data 83% (national data 74%)</a:t>
            </a:r>
          </a:p>
          <a:p>
            <a:pPr marL="0" indent="0">
              <a:buNone/>
            </a:pPr>
            <a:r>
              <a:rPr lang="en-GB" dirty="0"/>
              <a:t>SPAG school data 83% (national data 73%)</a:t>
            </a:r>
          </a:p>
          <a:p>
            <a:pPr marL="0" indent="0">
              <a:buNone/>
            </a:pPr>
            <a:r>
              <a:rPr lang="en-GB" dirty="0"/>
              <a:t>Combined score 79% (national data 62%)</a:t>
            </a:r>
          </a:p>
        </p:txBody>
      </p:sp>
    </p:spTree>
    <p:extLst>
      <p:ext uri="{BB962C8B-B14F-4D97-AF65-F5344CB8AC3E}">
        <p14:creationId xmlns:p14="http://schemas.microsoft.com/office/powerpoint/2010/main" val="41947974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6C719-5D1D-44AB-8725-D5275343AB6E}"/>
              </a:ext>
            </a:extLst>
          </p:cNvPr>
          <p:cNvSpPr>
            <a:spLocks noGrp="1"/>
          </p:cNvSpPr>
          <p:nvPr>
            <p:ph type="title"/>
          </p:nvPr>
        </p:nvSpPr>
        <p:spPr/>
        <p:txBody>
          <a:bodyPr>
            <a:normAutofit fontScale="90000"/>
          </a:bodyPr>
          <a:lstStyle/>
          <a:p>
            <a:r>
              <a:rPr lang="en-GB" dirty="0"/>
              <a:t>Results from Summer 2025</a:t>
            </a:r>
          </a:p>
        </p:txBody>
      </p:sp>
      <p:sp>
        <p:nvSpPr>
          <p:cNvPr id="3" name="Content Placeholder 2">
            <a:extLst>
              <a:ext uri="{FF2B5EF4-FFF2-40B4-BE49-F238E27FC236}">
                <a16:creationId xmlns:a16="http://schemas.microsoft.com/office/drawing/2014/main" id="{125AFC6B-3A42-4B07-B4F9-FD2A2394E486}"/>
              </a:ext>
            </a:extLst>
          </p:cNvPr>
          <p:cNvSpPr>
            <a:spLocks noGrp="1"/>
          </p:cNvSpPr>
          <p:nvPr>
            <p:ph idx="1"/>
          </p:nvPr>
        </p:nvSpPr>
        <p:spPr/>
        <p:txBody>
          <a:bodyPr>
            <a:normAutofit/>
          </a:bodyPr>
          <a:lstStyle/>
          <a:p>
            <a:pPr marL="0" indent="0">
              <a:buNone/>
            </a:pPr>
            <a:r>
              <a:rPr lang="en-GB" dirty="0"/>
              <a:t>KS2</a:t>
            </a:r>
          </a:p>
          <a:p>
            <a:pPr marL="0" indent="0">
              <a:buNone/>
            </a:pPr>
            <a:r>
              <a:rPr lang="en-GB" dirty="0"/>
              <a:t>Greater Depth </a:t>
            </a:r>
          </a:p>
          <a:p>
            <a:pPr marL="0" indent="0">
              <a:buNone/>
            </a:pPr>
            <a:r>
              <a:rPr lang="en-GB" dirty="0"/>
              <a:t>Reading school data 57% (national data 33%)</a:t>
            </a:r>
          </a:p>
          <a:p>
            <a:pPr marL="0" indent="0">
              <a:buNone/>
            </a:pPr>
            <a:r>
              <a:rPr lang="en-GB" dirty="0"/>
              <a:t>Writing school data 4% (national data 13%)</a:t>
            </a:r>
          </a:p>
          <a:p>
            <a:pPr marL="0" indent="0">
              <a:buNone/>
            </a:pPr>
            <a:r>
              <a:rPr lang="en-GB" dirty="0"/>
              <a:t>Maths school data 32% (national data 26%)</a:t>
            </a:r>
          </a:p>
          <a:p>
            <a:pPr marL="0" indent="0">
              <a:buNone/>
            </a:pPr>
            <a:r>
              <a:rPr lang="en-GB" dirty="0"/>
              <a:t>SPAG school data 35%</a:t>
            </a:r>
          </a:p>
          <a:p>
            <a:endParaRPr lang="en-GB" dirty="0"/>
          </a:p>
        </p:txBody>
      </p:sp>
    </p:spTree>
    <p:extLst>
      <p:ext uri="{BB962C8B-B14F-4D97-AF65-F5344CB8AC3E}">
        <p14:creationId xmlns:p14="http://schemas.microsoft.com/office/powerpoint/2010/main" val="10910067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t>Ofsted– Good June 2022</a:t>
            </a:r>
          </a:p>
        </p:txBody>
      </p:sp>
      <p:sp>
        <p:nvSpPr>
          <p:cNvPr id="3" name="Content Placeholder 2"/>
          <p:cNvSpPr>
            <a:spLocks noGrp="1"/>
          </p:cNvSpPr>
          <p:nvPr>
            <p:ph idx="1"/>
          </p:nvPr>
        </p:nvSpPr>
        <p:spPr>
          <a:xfrm>
            <a:off x="1043608" y="548680"/>
            <a:ext cx="6690320" cy="5184576"/>
          </a:xfrm>
        </p:spPr>
        <p:txBody>
          <a:bodyPr>
            <a:normAutofit fontScale="25000" lnSpcReduction="20000"/>
          </a:bodyPr>
          <a:lstStyle/>
          <a:p>
            <a:pPr marL="0" indent="0">
              <a:buNone/>
            </a:pPr>
            <a:endParaRPr lang="en-GB" sz="7400" dirty="0"/>
          </a:p>
          <a:p>
            <a:pPr marL="0" indent="0">
              <a:buNone/>
            </a:pPr>
            <a:endParaRPr lang="en-GB" sz="7400" dirty="0"/>
          </a:p>
          <a:p>
            <a:pPr lvl="1"/>
            <a:r>
              <a:rPr lang="en-GB" sz="7000" dirty="0">
                <a:solidFill>
                  <a:schemeClr val="tx1"/>
                </a:solidFill>
              </a:rPr>
              <a:t>Pupils feel happy and safe</a:t>
            </a:r>
          </a:p>
          <a:p>
            <a:pPr lvl="1"/>
            <a:r>
              <a:rPr lang="en-GB" sz="7000" dirty="0">
                <a:solidFill>
                  <a:schemeClr val="tx1"/>
                </a:solidFill>
              </a:rPr>
              <a:t>Pupils say the vision is at the heart</a:t>
            </a:r>
          </a:p>
          <a:p>
            <a:pPr lvl="1"/>
            <a:r>
              <a:rPr lang="en-GB" sz="7000" dirty="0">
                <a:solidFill>
                  <a:schemeClr val="tx1"/>
                </a:solidFill>
              </a:rPr>
              <a:t>Children in early years get an excellent start</a:t>
            </a:r>
          </a:p>
          <a:p>
            <a:pPr lvl="1"/>
            <a:r>
              <a:rPr lang="en-GB" sz="7000" dirty="0">
                <a:solidFill>
                  <a:schemeClr val="tx1"/>
                </a:solidFill>
              </a:rPr>
              <a:t>Every pupil is expected to achieve highly</a:t>
            </a:r>
          </a:p>
          <a:p>
            <a:pPr lvl="1"/>
            <a:r>
              <a:rPr lang="en-GB" sz="7000" dirty="0">
                <a:solidFill>
                  <a:schemeClr val="tx1"/>
                </a:solidFill>
              </a:rPr>
              <a:t>Pupils behave well</a:t>
            </a:r>
          </a:p>
          <a:p>
            <a:pPr lvl="1"/>
            <a:r>
              <a:rPr lang="en-GB" sz="7000" dirty="0">
                <a:solidFill>
                  <a:schemeClr val="tx1"/>
                </a:solidFill>
              </a:rPr>
              <a:t>Pupils say that staff take all reports of bullying seriously</a:t>
            </a:r>
          </a:p>
          <a:p>
            <a:pPr lvl="1"/>
            <a:r>
              <a:rPr lang="en-GB" sz="7000" dirty="0">
                <a:solidFill>
                  <a:schemeClr val="tx1"/>
                </a:solidFill>
              </a:rPr>
              <a:t>Pupils know that overcoming challenges brings a positive sense of achievement</a:t>
            </a:r>
          </a:p>
          <a:p>
            <a:pPr lvl="1"/>
            <a:r>
              <a:rPr lang="en-GB" sz="7000" dirty="0">
                <a:solidFill>
                  <a:schemeClr val="tx1"/>
                </a:solidFill>
              </a:rPr>
              <a:t>Pupils get off to a good start with reading – leaders have introduced a new phonics scheme in 2021</a:t>
            </a:r>
          </a:p>
          <a:p>
            <a:pPr lvl="1"/>
            <a:r>
              <a:rPr lang="en-GB" sz="7000" dirty="0">
                <a:solidFill>
                  <a:schemeClr val="tx1"/>
                </a:solidFill>
              </a:rPr>
              <a:t>Pupils in KS2 speak positively about reading</a:t>
            </a:r>
          </a:p>
          <a:p>
            <a:pPr lvl="1"/>
            <a:r>
              <a:rPr lang="en-GB" sz="7000" dirty="0">
                <a:solidFill>
                  <a:schemeClr val="tx1"/>
                </a:solidFill>
              </a:rPr>
              <a:t>The personal development of pupils is very important in this school</a:t>
            </a:r>
          </a:p>
          <a:p>
            <a:pPr lvl="1"/>
            <a:endParaRPr lang="en-GB" sz="8000" dirty="0">
              <a:solidFill>
                <a:srgbClr val="FF0000"/>
              </a:solidFill>
            </a:endParaRPr>
          </a:p>
          <a:p>
            <a:pPr lvl="1"/>
            <a:endParaRPr lang="en-GB" sz="8000" dirty="0">
              <a:solidFill>
                <a:srgbClr val="FF0000"/>
              </a:solidFill>
            </a:endParaRPr>
          </a:p>
          <a:p>
            <a:pPr lvl="1"/>
            <a:endParaRPr lang="en-GB" sz="8000" dirty="0">
              <a:solidFill>
                <a:srgbClr val="FF0000"/>
              </a:solidFill>
            </a:endParaRPr>
          </a:p>
          <a:p>
            <a:pPr marL="0" indent="0">
              <a:buNone/>
            </a:pPr>
            <a:endParaRPr lang="en-GB" dirty="0"/>
          </a:p>
        </p:txBody>
      </p:sp>
    </p:spTree>
    <p:extLst>
      <p:ext uri="{BB962C8B-B14F-4D97-AF65-F5344CB8AC3E}">
        <p14:creationId xmlns:p14="http://schemas.microsoft.com/office/powerpoint/2010/main" val="32784397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8DBD7-B969-4D93-9D51-D6AA4351A4A1}"/>
              </a:ext>
            </a:extLst>
          </p:cNvPr>
          <p:cNvSpPr>
            <a:spLocks noGrp="1"/>
          </p:cNvSpPr>
          <p:nvPr>
            <p:ph type="title"/>
          </p:nvPr>
        </p:nvSpPr>
        <p:spPr/>
        <p:txBody>
          <a:bodyPr/>
          <a:lstStyle/>
          <a:p>
            <a:r>
              <a:rPr lang="en-GB" dirty="0"/>
              <a:t>Ofsted – Good </a:t>
            </a:r>
          </a:p>
        </p:txBody>
      </p:sp>
      <p:sp>
        <p:nvSpPr>
          <p:cNvPr id="3" name="Content Placeholder 2">
            <a:extLst>
              <a:ext uri="{FF2B5EF4-FFF2-40B4-BE49-F238E27FC236}">
                <a16:creationId xmlns:a16="http://schemas.microsoft.com/office/drawing/2014/main" id="{923F1C12-BEA5-4B30-8FBE-E3273D49B54F}"/>
              </a:ext>
            </a:extLst>
          </p:cNvPr>
          <p:cNvSpPr>
            <a:spLocks noGrp="1"/>
          </p:cNvSpPr>
          <p:nvPr>
            <p:ph idx="1"/>
          </p:nvPr>
        </p:nvSpPr>
        <p:spPr/>
        <p:txBody>
          <a:bodyPr>
            <a:normAutofit fontScale="92500" lnSpcReduction="20000"/>
          </a:bodyPr>
          <a:lstStyle/>
          <a:p>
            <a:r>
              <a:rPr lang="en-GB" dirty="0"/>
              <a:t>Curriculum planning provides clear information on essential knowledge that pupils need to know</a:t>
            </a:r>
          </a:p>
          <a:p>
            <a:r>
              <a:rPr lang="en-GB" dirty="0"/>
              <a:t>Curriculum leaders have secure knowledge about their areas of responsibility – they share their expertise so that everyone feels supported to teach well</a:t>
            </a:r>
          </a:p>
          <a:p>
            <a:r>
              <a:rPr lang="en-GB" dirty="0"/>
              <a:t>Teachers are skilled in helping pupils individually when needed</a:t>
            </a:r>
          </a:p>
          <a:p>
            <a:r>
              <a:rPr lang="en-GB" dirty="0"/>
              <a:t>Governors are very ambitious for pupils’ academic and social success.</a:t>
            </a:r>
          </a:p>
          <a:p>
            <a:r>
              <a:rPr lang="en-GB" dirty="0"/>
              <a:t>Staff are proud to work at the school</a:t>
            </a:r>
          </a:p>
          <a:p>
            <a:r>
              <a:rPr lang="en-GB" dirty="0"/>
              <a:t>Staff put a great deal of time and effort into building and maintaining trusting relations with parents and carers.</a:t>
            </a:r>
          </a:p>
          <a:p>
            <a:endParaRPr lang="en-GB" dirty="0"/>
          </a:p>
        </p:txBody>
      </p:sp>
    </p:spTree>
    <p:extLst>
      <p:ext uri="{BB962C8B-B14F-4D97-AF65-F5344CB8AC3E}">
        <p14:creationId xmlns:p14="http://schemas.microsoft.com/office/powerpoint/2010/main" val="4089498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30F01-F788-48C8-BD4D-FB82C4EC9308}"/>
              </a:ext>
            </a:extLst>
          </p:cNvPr>
          <p:cNvSpPr>
            <a:spLocks noGrp="1"/>
          </p:cNvSpPr>
          <p:nvPr>
            <p:ph type="title"/>
          </p:nvPr>
        </p:nvSpPr>
        <p:spPr/>
        <p:txBody>
          <a:bodyPr/>
          <a:lstStyle/>
          <a:p>
            <a:r>
              <a:rPr lang="en-GB" dirty="0"/>
              <a:t>Areas for development</a:t>
            </a:r>
          </a:p>
        </p:txBody>
      </p:sp>
      <p:sp>
        <p:nvSpPr>
          <p:cNvPr id="3" name="Content Placeholder 2">
            <a:extLst>
              <a:ext uri="{FF2B5EF4-FFF2-40B4-BE49-F238E27FC236}">
                <a16:creationId xmlns:a16="http://schemas.microsoft.com/office/drawing/2014/main" id="{C9748432-6555-4D67-A5B5-272DED753261}"/>
              </a:ext>
            </a:extLst>
          </p:cNvPr>
          <p:cNvSpPr>
            <a:spLocks noGrp="1"/>
          </p:cNvSpPr>
          <p:nvPr>
            <p:ph idx="1"/>
          </p:nvPr>
        </p:nvSpPr>
        <p:spPr/>
        <p:txBody>
          <a:bodyPr>
            <a:normAutofit fontScale="85000" lnSpcReduction="20000"/>
          </a:bodyPr>
          <a:lstStyle/>
          <a:p>
            <a:endParaRPr lang="en-GB" dirty="0"/>
          </a:p>
          <a:p>
            <a:endParaRPr lang="en-GB" dirty="0"/>
          </a:p>
          <a:p>
            <a:r>
              <a:rPr lang="en-GB" dirty="0"/>
              <a:t>In a few of the foundation subjects, the work given to pupils is not as demanding as it could be</a:t>
            </a:r>
          </a:p>
          <a:p>
            <a:endParaRPr lang="en-GB" dirty="0"/>
          </a:p>
          <a:p>
            <a:r>
              <a:rPr lang="en-GB" u="sng" dirty="0"/>
              <a:t>Actions to date</a:t>
            </a:r>
          </a:p>
          <a:p>
            <a:r>
              <a:rPr lang="en-GB" dirty="0"/>
              <a:t>Teachers have been trained in creating engaging independent learning tasks based using AI</a:t>
            </a:r>
          </a:p>
          <a:p>
            <a:r>
              <a:rPr lang="en-GB" dirty="0"/>
              <a:t>Focus on not being reliant on worksheets</a:t>
            </a:r>
          </a:p>
          <a:p>
            <a:r>
              <a:rPr lang="en-GB" dirty="0"/>
              <a:t>Fulfilling enrichment programme in place</a:t>
            </a:r>
          </a:p>
          <a:p>
            <a:r>
              <a:rPr lang="en-GB" dirty="0"/>
              <a:t>High expectations of presentation, handwriting across every subject </a:t>
            </a:r>
          </a:p>
          <a:p>
            <a:r>
              <a:rPr lang="en-GB" dirty="0"/>
              <a:t>Extensive training programme on pedagogy for all teachers</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1683386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64C45F0-BFE7-4701-A23B-42831734A9BC}"/>
              </a:ext>
            </a:extLst>
          </p:cNvPr>
          <p:cNvSpPr>
            <a:spLocks noGrp="1"/>
          </p:cNvSpPr>
          <p:nvPr>
            <p:ph type="title"/>
          </p:nvPr>
        </p:nvSpPr>
        <p:spPr/>
        <p:txBody>
          <a:bodyPr/>
          <a:lstStyle/>
          <a:p>
            <a:r>
              <a:rPr lang="en-GB" dirty="0"/>
              <a:t>Priorities for this year</a:t>
            </a:r>
          </a:p>
        </p:txBody>
      </p:sp>
      <p:sp>
        <p:nvSpPr>
          <p:cNvPr id="8" name="Content Placeholder 7">
            <a:extLst>
              <a:ext uri="{FF2B5EF4-FFF2-40B4-BE49-F238E27FC236}">
                <a16:creationId xmlns:a16="http://schemas.microsoft.com/office/drawing/2014/main" id="{D9CDAA2B-A0E5-44B2-9721-A459A06A547B}"/>
              </a:ext>
            </a:extLst>
          </p:cNvPr>
          <p:cNvSpPr>
            <a:spLocks noGrp="1"/>
          </p:cNvSpPr>
          <p:nvPr>
            <p:ph idx="1"/>
          </p:nvPr>
        </p:nvSpPr>
        <p:spPr/>
        <p:txBody>
          <a:bodyPr>
            <a:normAutofit/>
          </a:bodyPr>
          <a:lstStyle/>
          <a:p>
            <a:r>
              <a:rPr lang="en-GB" i="1" dirty="0"/>
              <a:t>Supporting those children and families with low level behaviour issues </a:t>
            </a:r>
          </a:p>
          <a:p>
            <a:r>
              <a:rPr lang="en-GB" i="1" dirty="0"/>
              <a:t>Ensure high quality teaching and learning of reading from year 2 -6</a:t>
            </a:r>
          </a:p>
          <a:p>
            <a:r>
              <a:rPr lang="en-GB" i="1" dirty="0"/>
              <a:t>Further develop our provision for SEND</a:t>
            </a:r>
          </a:p>
          <a:p>
            <a:r>
              <a:rPr lang="en-GB" i="1" dirty="0"/>
              <a:t>Improve outcomes for writing at greater depth</a:t>
            </a:r>
          </a:p>
          <a:p>
            <a:r>
              <a:rPr lang="en-GB" i="1" dirty="0"/>
              <a:t>Prepare for </a:t>
            </a:r>
            <a:r>
              <a:rPr lang="en-GB" i="1" dirty="0" err="1"/>
              <a:t>ofsted</a:t>
            </a:r>
            <a:r>
              <a:rPr lang="en-GB" i="1" dirty="0"/>
              <a:t> visit under the new framework</a:t>
            </a:r>
          </a:p>
          <a:p>
            <a:r>
              <a:rPr lang="en-GB" i="1" dirty="0"/>
              <a:t>Achieve the platinum Opal award</a:t>
            </a:r>
          </a:p>
          <a:p>
            <a:endParaRPr lang="en-GB" i="1" dirty="0"/>
          </a:p>
          <a:p>
            <a:endParaRPr lang="en-GB" i="1" dirty="0"/>
          </a:p>
        </p:txBody>
      </p:sp>
    </p:spTree>
    <p:extLst>
      <p:ext uri="{BB962C8B-B14F-4D97-AF65-F5344CB8AC3E}">
        <p14:creationId xmlns:p14="http://schemas.microsoft.com/office/powerpoint/2010/main" val="30290055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3C195EC-90FD-4855-8CFB-4F388482D12E}"/>
              </a:ext>
            </a:extLst>
          </p:cNvPr>
          <p:cNvSpPr txBox="1"/>
          <p:nvPr/>
        </p:nvSpPr>
        <p:spPr>
          <a:xfrm>
            <a:off x="899592" y="5157192"/>
            <a:ext cx="7560840" cy="923330"/>
          </a:xfrm>
          <a:prstGeom prst="rect">
            <a:avLst/>
          </a:prstGeom>
          <a:noFill/>
        </p:spPr>
        <p:txBody>
          <a:bodyPr wrap="square" rtlCol="0">
            <a:spAutoFit/>
          </a:bodyPr>
          <a:lstStyle/>
          <a:p>
            <a:r>
              <a:rPr lang="en-GB" sz="5400" b="1" dirty="0"/>
              <a:t>Priorities for this year</a:t>
            </a:r>
          </a:p>
        </p:txBody>
      </p:sp>
      <p:sp>
        <p:nvSpPr>
          <p:cNvPr id="4" name="TextBox 3">
            <a:extLst>
              <a:ext uri="{FF2B5EF4-FFF2-40B4-BE49-F238E27FC236}">
                <a16:creationId xmlns:a16="http://schemas.microsoft.com/office/drawing/2014/main" id="{FE764AA4-A5B4-47EB-B866-63E9F5627CA1}"/>
              </a:ext>
            </a:extLst>
          </p:cNvPr>
          <p:cNvSpPr txBox="1"/>
          <p:nvPr/>
        </p:nvSpPr>
        <p:spPr>
          <a:xfrm>
            <a:off x="539552" y="1052736"/>
            <a:ext cx="7704856" cy="2677656"/>
          </a:xfrm>
          <a:prstGeom prst="rect">
            <a:avLst/>
          </a:prstGeom>
          <a:noFill/>
        </p:spPr>
        <p:txBody>
          <a:bodyPr wrap="square" rtlCol="0">
            <a:spAutoFit/>
          </a:bodyPr>
          <a:lstStyle/>
          <a:p>
            <a:pPr marL="342900" indent="-342900">
              <a:buFont typeface="Arial" panose="020B0604020202020204" pitchFamily="34" charset="0"/>
              <a:buChar char="•"/>
            </a:pPr>
            <a:r>
              <a:rPr lang="en-GB" sz="2400" i="1" dirty="0"/>
              <a:t>Ensure that all new children are settled and welcomed into our school</a:t>
            </a:r>
          </a:p>
          <a:p>
            <a:pPr marL="342900" indent="-342900">
              <a:buFont typeface="Arial" panose="020B0604020202020204" pitchFamily="34" charset="0"/>
              <a:buChar char="•"/>
            </a:pPr>
            <a:r>
              <a:rPr lang="en-GB" sz="2400" i="1" dirty="0"/>
              <a:t>Further enhance the relationship with school and the new vicar and church</a:t>
            </a:r>
          </a:p>
          <a:p>
            <a:pPr marL="342900" indent="-342900">
              <a:buFont typeface="Arial" panose="020B0604020202020204" pitchFamily="34" charset="0"/>
              <a:buChar char="•"/>
            </a:pPr>
            <a:r>
              <a:rPr lang="en-GB" sz="2400" i="1" dirty="0"/>
              <a:t>Build an outside classroom area</a:t>
            </a:r>
          </a:p>
          <a:p>
            <a:pPr marL="342900" indent="-342900">
              <a:buFont typeface="Arial" panose="020B0604020202020204" pitchFamily="34" charset="0"/>
              <a:buChar char="•"/>
            </a:pPr>
            <a:r>
              <a:rPr lang="en-GB" sz="2400" i="1" dirty="0"/>
              <a:t>Develop the forest school area</a:t>
            </a:r>
          </a:p>
          <a:p>
            <a:pPr marL="342900" indent="-342900">
              <a:buFont typeface="Arial" panose="020B0604020202020204" pitchFamily="34" charset="0"/>
              <a:buChar char="•"/>
            </a:pPr>
            <a:endParaRPr lang="en-GB" sz="2400" i="1" dirty="0"/>
          </a:p>
        </p:txBody>
      </p:sp>
    </p:spTree>
    <p:extLst>
      <p:ext uri="{BB962C8B-B14F-4D97-AF65-F5344CB8AC3E}">
        <p14:creationId xmlns:p14="http://schemas.microsoft.com/office/powerpoint/2010/main" val="33446164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SIAMS– Outstanding</a:t>
            </a:r>
          </a:p>
        </p:txBody>
      </p:sp>
      <p:sp>
        <p:nvSpPr>
          <p:cNvPr id="3" name="Content Placeholder 2"/>
          <p:cNvSpPr>
            <a:spLocks noGrp="1"/>
          </p:cNvSpPr>
          <p:nvPr>
            <p:ph idx="1"/>
          </p:nvPr>
        </p:nvSpPr>
        <p:spPr>
          <a:xfrm>
            <a:off x="762000" y="685800"/>
            <a:ext cx="7543800" cy="4759424"/>
          </a:xfrm>
        </p:spPr>
        <p:txBody>
          <a:bodyPr>
            <a:normAutofit fontScale="77500" lnSpcReduction="20000"/>
          </a:bodyPr>
          <a:lstStyle/>
          <a:p>
            <a:pPr marL="0" indent="0">
              <a:buNone/>
            </a:pPr>
            <a:r>
              <a:rPr lang="en-US" dirty="0"/>
              <a:t>Leaders, including governors, make bold decisions inspired by the Christian vision. Consequently, pupils and adults flourish as unique individuals because of dedicated leaders’ commitment to providing the best possible opportunities for personal development. </a:t>
            </a:r>
          </a:p>
          <a:p>
            <a:pPr marL="0" indent="0">
              <a:buNone/>
            </a:pPr>
            <a:r>
              <a:rPr lang="en-US" dirty="0"/>
              <a:t>• The inclusive curriculum is designed with the vision at its </a:t>
            </a:r>
            <a:r>
              <a:rPr lang="en-US" dirty="0" err="1"/>
              <a:t>centre</a:t>
            </a:r>
            <a:r>
              <a:rPr lang="en-US" dirty="0"/>
              <a:t> meaning pupils benefit from the wide range of experiences it offers. Leaders provide tailored support so that the needs of learners considered vulnerable are well met. </a:t>
            </a:r>
          </a:p>
          <a:p>
            <a:pPr marL="0" indent="0">
              <a:buNone/>
            </a:pPr>
            <a:r>
              <a:rPr lang="en-US" dirty="0"/>
              <a:t>• Collective worship is valued by staff and pupils as a meaningful time to come together. It is deeply rooted in the vision and associated values of the school and enhances its spiritual life. </a:t>
            </a:r>
          </a:p>
          <a:p>
            <a:pPr marL="0" indent="0">
              <a:buNone/>
            </a:pPr>
            <a:r>
              <a:rPr lang="en-US" dirty="0"/>
              <a:t>• Leaders actively create a strong culture of care and respect built on positive relationships. Pupils and adults feel valued and listened to with their feedback resulting in positive developments. Beneficial, collaborative partnerships enhance the wellbeing of members of the school and the wider community. </a:t>
            </a:r>
          </a:p>
          <a:p>
            <a:pPr marL="0" indent="0">
              <a:buNone/>
            </a:pPr>
            <a:r>
              <a:rPr lang="en-US" dirty="0"/>
              <a:t>• Through effective leadership, the religious education (RE) curriculum is thoughtfully sequenced. As a result, pupils develop knowledge of a range of worldviews and appreciate diversity.</a:t>
            </a:r>
            <a:endParaRPr lang="en-GB" dirty="0"/>
          </a:p>
        </p:txBody>
      </p:sp>
    </p:spTree>
    <p:extLst>
      <p:ext uri="{BB962C8B-B14F-4D97-AF65-F5344CB8AC3E}">
        <p14:creationId xmlns:p14="http://schemas.microsoft.com/office/powerpoint/2010/main" val="4152554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29224-EC80-4EA0-B126-6484412D5B14}"/>
              </a:ext>
            </a:extLst>
          </p:cNvPr>
          <p:cNvSpPr>
            <a:spLocks noGrp="1"/>
          </p:cNvSpPr>
          <p:nvPr>
            <p:ph type="title"/>
          </p:nvPr>
        </p:nvSpPr>
        <p:spPr/>
        <p:txBody>
          <a:bodyPr/>
          <a:lstStyle/>
          <a:p>
            <a:r>
              <a:rPr lang="en-GB" dirty="0"/>
              <a:t>Areas for Development</a:t>
            </a:r>
          </a:p>
        </p:txBody>
      </p:sp>
      <p:sp>
        <p:nvSpPr>
          <p:cNvPr id="3" name="Content Placeholder 2">
            <a:extLst>
              <a:ext uri="{FF2B5EF4-FFF2-40B4-BE49-F238E27FC236}">
                <a16:creationId xmlns:a16="http://schemas.microsoft.com/office/drawing/2014/main" id="{3C696543-087A-4B94-8545-38DD708AED09}"/>
              </a:ext>
            </a:extLst>
          </p:cNvPr>
          <p:cNvSpPr>
            <a:spLocks noGrp="1"/>
          </p:cNvSpPr>
          <p:nvPr>
            <p:ph idx="1"/>
          </p:nvPr>
        </p:nvSpPr>
        <p:spPr/>
        <p:txBody>
          <a:bodyPr>
            <a:normAutofit fontScale="92500" lnSpcReduction="10000"/>
          </a:bodyPr>
          <a:lstStyle/>
          <a:p>
            <a:r>
              <a:rPr lang="en-US" dirty="0"/>
              <a:t>Extend opportunities to embed spiritual development throughout the curriculum. This is so that pupils can broaden their experiences of reflecting on themselves, others and the big questions of life. </a:t>
            </a:r>
          </a:p>
          <a:p>
            <a:r>
              <a:rPr lang="en-US" dirty="0"/>
              <a:t>Enhance pupils’ understanding of how to challenge injustice. This is so that they </a:t>
            </a:r>
            <a:r>
              <a:rPr lang="en-US" dirty="0" err="1"/>
              <a:t>recognise</a:t>
            </a:r>
            <a:r>
              <a:rPr lang="en-US" dirty="0"/>
              <a:t> how they can actively make a positive difference to the lives of others. </a:t>
            </a:r>
          </a:p>
          <a:p>
            <a:r>
              <a:rPr lang="en-US" dirty="0"/>
              <a:t>Further strengthen learning opportunities in RE so that pupils can explore their understanding in different ways. This is so they can make connections that deepen their understanding of the ways faiths and worldviews are lived out.</a:t>
            </a:r>
            <a:endParaRPr lang="en-GB" dirty="0"/>
          </a:p>
        </p:txBody>
      </p:sp>
    </p:spTree>
    <p:extLst>
      <p:ext uri="{BB962C8B-B14F-4D97-AF65-F5344CB8AC3E}">
        <p14:creationId xmlns:p14="http://schemas.microsoft.com/office/powerpoint/2010/main" val="22448984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F3891-21D7-4E91-8197-546B2BF4E710}"/>
              </a:ext>
            </a:extLst>
          </p:cNvPr>
          <p:cNvSpPr>
            <a:spLocks noGrp="1"/>
          </p:cNvSpPr>
          <p:nvPr>
            <p:ph type="title"/>
          </p:nvPr>
        </p:nvSpPr>
        <p:spPr/>
        <p:txBody>
          <a:bodyPr>
            <a:normAutofit/>
          </a:bodyPr>
          <a:lstStyle/>
          <a:p>
            <a:r>
              <a:rPr lang="en-GB" dirty="0"/>
              <a:t>Actions to date</a:t>
            </a:r>
          </a:p>
        </p:txBody>
      </p:sp>
      <p:sp>
        <p:nvSpPr>
          <p:cNvPr id="7" name="TextBox 6">
            <a:extLst>
              <a:ext uri="{FF2B5EF4-FFF2-40B4-BE49-F238E27FC236}">
                <a16:creationId xmlns:a16="http://schemas.microsoft.com/office/drawing/2014/main" id="{481DB1E9-4811-4A4D-8948-CE9B8BF8F6EB}"/>
              </a:ext>
            </a:extLst>
          </p:cNvPr>
          <p:cNvSpPr txBox="1"/>
          <p:nvPr/>
        </p:nvSpPr>
        <p:spPr>
          <a:xfrm>
            <a:off x="611560" y="1052736"/>
            <a:ext cx="7770440" cy="3231654"/>
          </a:xfrm>
          <a:prstGeom prst="rect">
            <a:avLst/>
          </a:prstGeom>
          <a:noFill/>
        </p:spPr>
        <p:txBody>
          <a:bodyPr wrap="square" rtlCol="0">
            <a:spAutoFit/>
          </a:bodyPr>
          <a:lstStyle/>
          <a:p>
            <a:r>
              <a:rPr lang="en-GB" sz="2400" dirty="0" err="1"/>
              <a:t>Isingpop</a:t>
            </a:r>
            <a:r>
              <a:rPr lang="en-GB" sz="2400" dirty="0"/>
              <a:t> – another great success with concert in church</a:t>
            </a:r>
          </a:p>
          <a:p>
            <a:endParaRPr lang="en-GB" sz="2400" dirty="0"/>
          </a:p>
          <a:p>
            <a:r>
              <a:rPr lang="en-GB" sz="2400" dirty="0"/>
              <a:t>Prayer Space being organised for this term</a:t>
            </a:r>
          </a:p>
          <a:p>
            <a:endParaRPr lang="en-GB" sz="2400" dirty="0"/>
          </a:p>
          <a:p>
            <a:r>
              <a:rPr lang="en-GB" sz="2400" dirty="0"/>
              <a:t>Families@4 increased attendance</a:t>
            </a:r>
          </a:p>
          <a:p>
            <a:endParaRPr lang="en-GB" dirty="0"/>
          </a:p>
          <a:p>
            <a:r>
              <a:rPr lang="en-GB" sz="2400" dirty="0"/>
              <a:t>Pupils4Praise – a group of year 6 that work with Mrs Thompson (RE lead) to develop reflective garden area</a:t>
            </a:r>
          </a:p>
          <a:p>
            <a:endParaRPr lang="en-GB" dirty="0"/>
          </a:p>
        </p:txBody>
      </p:sp>
    </p:spTree>
    <p:extLst>
      <p:ext uri="{BB962C8B-B14F-4D97-AF65-F5344CB8AC3E}">
        <p14:creationId xmlns:p14="http://schemas.microsoft.com/office/powerpoint/2010/main" val="15574166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DE945-4B3C-4694-893C-70DF4BE2EB44}"/>
              </a:ext>
            </a:extLst>
          </p:cNvPr>
          <p:cNvSpPr>
            <a:spLocks noGrp="1"/>
          </p:cNvSpPr>
          <p:nvPr>
            <p:ph type="title"/>
          </p:nvPr>
        </p:nvSpPr>
        <p:spPr/>
        <p:txBody>
          <a:bodyPr/>
          <a:lstStyle/>
          <a:p>
            <a:r>
              <a:rPr lang="en-GB" dirty="0"/>
              <a:t>Attendance</a:t>
            </a:r>
          </a:p>
        </p:txBody>
      </p:sp>
      <p:sp>
        <p:nvSpPr>
          <p:cNvPr id="3" name="Content Placeholder 2">
            <a:extLst>
              <a:ext uri="{FF2B5EF4-FFF2-40B4-BE49-F238E27FC236}">
                <a16:creationId xmlns:a16="http://schemas.microsoft.com/office/drawing/2014/main" id="{7F4F01FA-C094-403D-913B-70FC0EF86878}"/>
              </a:ext>
            </a:extLst>
          </p:cNvPr>
          <p:cNvSpPr>
            <a:spLocks noGrp="1"/>
          </p:cNvSpPr>
          <p:nvPr>
            <p:ph idx="1"/>
          </p:nvPr>
        </p:nvSpPr>
        <p:spPr/>
        <p:txBody>
          <a:bodyPr>
            <a:normAutofit fontScale="77500" lnSpcReduction="20000"/>
          </a:bodyPr>
          <a:lstStyle/>
          <a:p>
            <a:pPr marL="0" indent="0">
              <a:buNone/>
            </a:pPr>
            <a:r>
              <a:rPr lang="en-GB" dirty="0"/>
              <a:t>Updated guidance August 2024 for attendance</a:t>
            </a:r>
          </a:p>
          <a:p>
            <a:pPr marL="0" indent="0">
              <a:buNone/>
            </a:pPr>
            <a:r>
              <a:rPr lang="en-GB" dirty="0"/>
              <a:t>Key points</a:t>
            </a:r>
          </a:p>
          <a:p>
            <a:r>
              <a:rPr lang="en-GB" dirty="0"/>
              <a:t>Good attendance is everyone’s business</a:t>
            </a:r>
          </a:p>
          <a:p>
            <a:r>
              <a:rPr lang="en-GB" dirty="0"/>
              <a:t>The foundation of securing good attendance is that school is a calm, orderly, safe, and supportive environment where all pupils want to be and are keen and ready to learn.</a:t>
            </a:r>
          </a:p>
          <a:p>
            <a:r>
              <a:rPr lang="en-GB" dirty="0"/>
              <a:t>It is the legal responsibility of every parent to make sure their child receives that education either by attendance at a school or by education otherwise than at a school. </a:t>
            </a:r>
          </a:p>
          <a:p>
            <a:r>
              <a:rPr lang="en-GB" dirty="0"/>
              <a:t>Where parents decide to have their child registered at school, they have an additional legal duty to ensure their child attends that school regularly. This means their child must attend every day that the school is open, except in a small number of allowable circumstances such as being too ill to attend or being given permission for an absence in advance from the school.</a:t>
            </a:r>
          </a:p>
        </p:txBody>
      </p:sp>
    </p:spTree>
    <p:extLst>
      <p:ext uri="{BB962C8B-B14F-4D97-AF65-F5344CB8AC3E}">
        <p14:creationId xmlns:p14="http://schemas.microsoft.com/office/powerpoint/2010/main" val="15463942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10419-5A7A-468D-B938-0E0A02DB5BD0}"/>
              </a:ext>
            </a:extLst>
          </p:cNvPr>
          <p:cNvSpPr>
            <a:spLocks noGrp="1"/>
          </p:cNvSpPr>
          <p:nvPr>
            <p:ph type="title"/>
          </p:nvPr>
        </p:nvSpPr>
        <p:spPr/>
        <p:txBody>
          <a:bodyPr/>
          <a:lstStyle/>
          <a:p>
            <a:r>
              <a:rPr lang="en-GB" dirty="0"/>
              <a:t>Attendance</a:t>
            </a:r>
          </a:p>
        </p:txBody>
      </p:sp>
      <p:sp>
        <p:nvSpPr>
          <p:cNvPr id="3" name="Content Placeholder 2">
            <a:extLst>
              <a:ext uri="{FF2B5EF4-FFF2-40B4-BE49-F238E27FC236}">
                <a16:creationId xmlns:a16="http://schemas.microsoft.com/office/drawing/2014/main" id="{53D2031E-D7F6-4B96-8C06-9FEDA44CFEEB}"/>
              </a:ext>
            </a:extLst>
          </p:cNvPr>
          <p:cNvSpPr>
            <a:spLocks noGrp="1"/>
          </p:cNvSpPr>
          <p:nvPr>
            <p:ph idx="1"/>
          </p:nvPr>
        </p:nvSpPr>
        <p:spPr>
          <a:xfrm>
            <a:off x="762000" y="685800"/>
            <a:ext cx="7543800" cy="5047456"/>
          </a:xfrm>
        </p:spPr>
        <p:txBody>
          <a:bodyPr>
            <a:normAutofit fontScale="77500" lnSpcReduction="20000"/>
          </a:bodyPr>
          <a:lstStyle/>
          <a:p>
            <a:r>
              <a:rPr lang="en-GB" sz="3800" b="1" dirty="0"/>
              <a:t>Penalty notices</a:t>
            </a:r>
            <a:endParaRPr lang="en-GB" sz="3800" dirty="0"/>
          </a:p>
          <a:p>
            <a:pPr fontAlgn="ctr"/>
            <a:r>
              <a:rPr lang="en-GB" sz="3800" dirty="0"/>
              <a:t>Schools must consider issuing a penalty notice if a student misses 10 or more sessions (equivalent to five days) for unauthorized reasons within a 10-week period. </a:t>
            </a:r>
          </a:p>
          <a:p>
            <a:r>
              <a:rPr lang="en-GB" sz="3800" b="1" dirty="0"/>
              <a:t>Attendance contracts</a:t>
            </a:r>
            <a:endParaRPr lang="en-GB" sz="3800" dirty="0"/>
          </a:p>
          <a:p>
            <a:pPr fontAlgn="ctr"/>
            <a:r>
              <a:rPr lang="en-GB" sz="3800" dirty="0"/>
              <a:t>The term "parenting contracts" for attendance has been changed to "attendance contracts" to better reflect the agreement between parents, schools, and/or local authorities. </a:t>
            </a:r>
          </a:p>
        </p:txBody>
      </p:sp>
    </p:spTree>
    <p:extLst>
      <p:ext uri="{BB962C8B-B14F-4D97-AF65-F5344CB8AC3E}">
        <p14:creationId xmlns:p14="http://schemas.microsoft.com/office/powerpoint/2010/main" val="6589430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75CD9-D9F9-41BF-8D6A-E547F2FE0770}"/>
              </a:ext>
            </a:extLst>
          </p:cNvPr>
          <p:cNvSpPr>
            <a:spLocks noGrp="1"/>
          </p:cNvSpPr>
          <p:nvPr>
            <p:ph type="title"/>
          </p:nvPr>
        </p:nvSpPr>
        <p:spPr>
          <a:xfrm>
            <a:off x="762000" y="5445224"/>
            <a:ext cx="6781800" cy="1600200"/>
          </a:xfrm>
        </p:spPr>
        <p:txBody>
          <a:bodyPr>
            <a:normAutofit fontScale="90000"/>
          </a:bodyPr>
          <a:lstStyle/>
          <a:p>
            <a:r>
              <a:rPr lang="en-GB" dirty="0"/>
              <a:t>Attendance</a:t>
            </a:r>
            <a:br>
              <a:rPr lang="en-GB" dirty="0"/>
            </a:br>
            <a:endParaRPr lang="en-GB" dirty="0"/>
          </a:p>
        </p:txBody>
      </p:sp>
      <p:sp>
        <p:nvSpPr>
          <p:cNvPr id="3" name="Content Placeholder 2">
            <a:extLst>
              <a:ext uri="{FF2B5EF4-FFF2-40B4-BE49-F238E27FC236}">
                <a16:creationId xmlns:a16="http://schemas.microsoft.com/office/drawing/2014/main" id="{1114F5F3-255E-400D-9CC7-6F0034B1F218}"/>
              </a:ext>
            </a:extLst>
          </p:cNvPr>
          <p:cNvSpPr>
            <a:spLocks noGrp="1"/>
          </p:cNvSpPr>
          <p:nvPr>
            <p:ph idx="1"/>
          </p:nvPr>
        </p:nvSpPr>
        <p:spPr>
          <a:xfrm>
            <a:off x="762000" y="476672"/>
            <a:ext cx="7543800" cy="4968552"/>
          </a:xfrm>
        </p:spPr>
        <p:txBody>
          <a:bodyPr>
            <a:normAutofit fontScale="85000" lnSpcReduction="20000"/>
          </a:bodyPr>
          <a:lstStyle/>
          <a:p>
            <a:endParaRPr lang="en-GB" b="1" dirty="0"/>
          </a:p>
          <a:p>
            <a:r>
              <a:rPr lang="en-GB" b="1" dirty="0"/>
              <a:t>School culture</a:t>
            </a:r>
            <a:endParaRPr lang="en-GB" dirty="0"/>
          </a:p>
          <a:p>
            <a:pPr fontAlgn="ctr"/>
            <a:r>
              <a:rPr lang="en-GB" dirty="0"/>
              <a:t>The guidance emphasizes the importance of working with families to improve attendance and the link between attendance and school culture. </a:t>
            </a:r>
          </a:p>
          <a:p>
            <a:r>
              <a:rPr lang="en-GB" b="1" dirty="0"/>
              <a:t>Support for pupils</a:t>
            </a:r>
            <a:endParaRPr lang="en-GB" dirty="0"/>
          </a:p>
          <a:p>
            <a:pPr fontAlgn="ctr"/>
            <a:r>
              <a:rPr lang="en-GB" dirty="0"/>
              <a:t>The guidance provides details on the support that should be provided to families and pupils who are persistently or severely absent. </a:t>
            </a:r>
          </a:p>
          <a:p>
            <a:r>
              <a:rPr lang="en-GB" b="1" dirty="0"/>
              <a:t>Legal interventions</a:t>
            </a:r>
            <a:endParaRPr lang="en-GB" dirty="0"/>
          </a:p>
          <a:p>
            <a:pPr fontAlgn="ctr"/>
            <a:r>
              <a:rPr lang="en-GB" dirty="0"/>
              <a:t>The guidance provides details of the legal interventions available to schools and local authorities when attendance support does not work. </a:t>
            </a:r>
          </a:p>
          <a:p>
            <a:pPr fontAlgn="ctr"/>
            <a:endParaRPr lang="en-GB" dirty="0"/>
          </a:p>
          <a:p>
            <a:pPr fontAlgn="ctr"/>
            <a:endParaRPr lang="en-GB" dirty="0"/>
          </a:p>
          <a:p>
            <a:r>
              <a:rPr lang="en-GB" sz="3100" b="1" u="sng" dirty="0"/>
              <a:t>The national expectation is that children's attendance is 96% or better. </a:t>
            </a:r>
          </a:p>
          <a:p>
            <a:pPr marL="0" indent="0">
              <a:buNone/>
            </a:pPr>
            <a:endParaRPr lang="en-GB" b="1" u="sng" dirty="0"/>
          </a:p>
          <a:p>
            <a:endParaRPr lang="en-GB" dirty="0"/>
          </a:p>
        </p:txBody>
      </p:sp>
    </p:spTree>
    <p:extLst>
      <p:ext uri="{BB962C8B-B14F-4D97-AF65-F5344CB8AC3E}">
        <p14:creationId xmlns:p14="http://schemas.microsoft.com/office/powerpoint/2010/main" val="16339536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Physical and Mental Wellbeing</a:t>
            </a:r>
          </a:p>
        </p:txBody>
      </p:sp>
      <p:sp>
        <p:nvSpPr>
          <p:cNvPr id="3" name="Content Placeholder 2"/>
          <p:cNvSpPr>
            <a:spLocks noGrp="1"/>
          </p:cNvSpPr>
          <p:nvPr>
            <p:ph idx="1"/>
          </p:nvPr>
        </p:nvSpPr>
        <p:spPr>
          <a:xfrm>
            <a:off x="762000" y="685800"/>
            <a:ext cx="7543800" cy="4687416"/>
          </a:xfrm>
        </p:spPr>
        <p:txBody>
          <a:bodyPr>
            <a:noAutofit/>
          </a:bodyPr>
          <a:lstStyle/>
          <a:p>
            <a:r>
              <a:rPr lang="en-GB" sz="2000" dirty="0"/>
              <a:t>Physical wellbeing continues to be a focus for school – sports ambassadors leading OPAL activities at lunchtime for all children </a:t>
            </a:r>
          </a:p>
          <a:p>
            <a:r>
              <a:rPr lang="en-GB" sz="2000" dirty="0"/>
              <a:t>A variety of after school clubs (tennis, football, </a:t>
            </a:r>
            <a:r>
              <a:rPr lang="en-GB" sz="2000" dirty="0" err="1"/>
              <a:t>netball,rugby</a:t>
            </a:r>
            <a:r>
              <a:rPr lang="en-GB" sz="2000" dirty="0"/>
              <a:t>, running club, yoga, kickboxing and gym club)</a:t>
            </a:r>
          </a:p>
          <a:p>
            <a:r>
              <a:rPr lang="en-GB" sz="2000" dirty="0"/>
              <a:t>Use of the running track as part of curriculum</a:t>
            </a:r>
          </a:p>
          <a:p>
            <a:r>
              <a:rPr lang="en-GB" sz="2000" dirty="0"/>
              <a:t>Competitions and festivals (as part of our SLA with Schools Sports Partnership) –So far we have taken part in year  -  Year 2 Active 60, KS2 running, netball matches, </a:t>
            </a:r>
          </a:p>
          <a:p>
            <a:r>
              <a:rPr lang="en-GB" sz="2000" dirty="0"/>
              <a:t>Participation sheets to ensure that all children across the year take part </a:t>
            </a:r>
          </a:p>
          <a:p>
            <a:r>
              <a:rPr lang="en-GB" sz="2000" dirty="0"/>
              <a:t>Professional coach to accompany children to competitions (where appropriate and possible)</a:t>
            </a:r>
          </a:p>
        </p:txBody>
      </p:sp>
    </p:spTree>
    <p:extLst>
      <p:ext uri="{BB962C8B-B14F-4D97-AF65-F5344CB8AC3E}">
        <p14:creationId xmlns:p14="http://schemas.microsoft.com/office/powerpoint/2010/main" val="22013742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A1122B-486E-4130-BB88-AD95426D8F59}"/>
              </a:ext>
            </a:extLst>
          </p:cNvPr>
          <p:cNvSpPr>
            <a:spLocks noGrp="1"/>
          </p:cNvSpPr>
          <p:nvPr>
            <p:ph type="title"/>
          </p:nvPr>
        </p:nvSpPr>
        <p:spPr>
          <a:xfrm>
            <a:off x="762000" y="5373216"/>
            <a:ext cx="6781800" cy="798984"/>
          </a:xfrm>
        </p:spPr>
        <p:txBody>
          <a:bodyPr>
            <a:normAutofit/>
          </a:bodyPr>
          <a:lstStyle/>
          <a:p>
            <a:r>
              <a:rPr lang="en-GB" sz="2800" dirty="0"/>
              <a:t>Physical and Mental Wellbeing</a:t>
            </a:r>
          </a:p>
        </p:txBody>
      </p:sp>
      <p:sp>
        <p:nvSpPr>
          <p:cNvPr id="3" name="Content Placeholder 2">
            <a:extLst>
              <a:ext uri="{FF2B5EF4-FFF2-40B4-BE49-F238E27FC236}">
                <a16:creationId xmlns:a16="http://schemas.microsoft.com/office/drawing/2014/main" id="{85A8A435-0E4F-4DB8-B148-568834F4F262}"/>
              </a:ext>
            </a:extLst>
          </p:cNvPr>
          <p:cNvSpPr>
            <a:spLocks noGrp="1"/>
          </p:cNvSpPr>
          <p:nvPr>
            <p:ph idx="1"/>
          </p:nvPr>
        </p:nvSpPr>
        <p:spPr>
          <a:xfrm>
            <a:off x="762000" y="685800"/>
            <a:ext cx="7543800" cy="4903440"/>
          </a:xfrm>
        </p:spPr>
        <p:txBody>
          <a:bodyPr>
            <a:normAutofit fontScale="92500" lnSpcReduction="20000"/>
          </a:bodyPr>
          <a:lstStyle/>
          <a:p>
            <a:r>
              <a:rPr lang="en-GB" dirty="0"/>
              <a:t>Leadership opportunities for children – sports ambassadors and sports organising crew. </a:t>
            </a:r>
          </a:p>
          <a:p>
            <a:r>
              <a:rPr lang="en-GB" dirty="0"/>
              <a:t>Silver KS1 Active Stars Award received 2025</a:t>
            </a:r>
          </a:p>
          <a:p>
            <a:r>
              <a:rPr lang="en-GB" dirty="0"/>
              <a:t>School games award – Silver achieved in 2025</a:t>
            </a:r>
          </a:p>
          <a:p>
            <a:r>
              <a:rPr lang="en-GB" dirty="0"/>
              <a:t>1 TA trained in ELSA – with 2 more to be trained in January</a:t>
            </a:r>
          </a:p>
          <a:p>
            <a:r>
              <a:rPr lang="en-GB" dirty="0"/>
              <a:t>Pupil emotional wellbeing ambassadors trained</a:t>
            </a:r>
          </a:p>
          <a:p>
            <a:r>
              <a:rPr lang="en-GB" dirty="0"/>
              <a:t>Nurture group up and running  trained nurture practitioners</a:t>
            </a:r>
          </a:p>
          <a:p>
            <a:r>
              <a:rPr lang="en-GB" dirty="0"/>
              <a:t>Attachment Aware Schools Award – Gold award achieved 2025</a:t>
            </a:r>
          </a:p>
          <a:p>
            <a:r>
              <a:rPr lang="en-GB" dirty="0"/>
              <a:t>Brain breaks after every transition</a:t>
            </a:r>
          </a:p>
          <a:p>
            <a:r>
              <a:rPr lang="en-GB" dirty="0"/>
              <a:t>Thorough PSHE curriculum (personal, social, health education) – relationships education is now compulsory</a:t>
            </a:r>
          </a:p>
          <a:p>
            <a:r>
              <a:rPr lang="en-GB" dirty="0"/>
              <a:t>Professional support – EP, Early Help, Play Therapists, Drawing and Talking Therapy</a:t>
            </a:r>
          </a:p>
          <a:p>
            <a:endParaRPr lang="en-GB" dirty="0"/>
          </a:p>
        </p:txBody>
      </p:sp>
    </p:spTree>
    <p:extLst>
      <p:ext uri="{BB962C8B-B14F-4D97-AF65-F5344CB8AC3E}">
        <p14:creationId xmlns:p14="http://schemas.microsoft.com/office/powerpoint/2010/main" val="41573387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23266-CE0B-4267-9F3F-86047C51E3D9}"/>
              </a:ext>
            </a:extLst>
          </p:cNvPr>
          <p:cNvSpPr>
            <a:spLocks noGrp="1"/>
          </p:cNvSpPr>
          <p:nvPr>
            <p:ph type="title"/>
          </p:nvPr>
        </p:nvSpPr>
        <p:spPr/>
        <p:txBody>
          <a:bodyPr/>
          <a:lstStyle/>
          <a:p>
            <a:r>
              <a:rPr lang="en-GB" dirty="0"/>
              <a:t>Highlights for this year</a:t>
            </a:r>
          </a:p>
        </p:txBody>
      </p:sp>
      <p:sp>
        <p:nvSpPr>
          <p:cNvPr id="3" name="Content Placeholder 2">
            <a:extLst>
              <a:ext uri="{FF2B5EF4-FFF2-40B4-BE49-F238E27FC236}">
                <a16:creationId xmlns:a16="http://schemas.microsoft.com/office/drawing/2014/main" id="{D7C15934-B704-4592-B3F8-1C271B905C58}"/>
              </a:ext>
            </a:extLst>
          </p:cNvPr>
          <p:cNvSpPr>
            <a:spLocks noGrp="1"/>
          </p:cNvSpPr>
          <p:nvPr>
            <p:ph idx="1"/>
          </p:nvPr>
        </p:nvSpPr>
        <p:spPr>
          <a:xfrm>
            <a:off x="762000" y="260648"/>
            <a:ext cx="7543800" cy="5112568"/>
          </a:xfrm>
        </p:spPr>
        <p:txBody>
          <a:bodyPr>
            <a:normAutofit fontScale="70000" lnSpcReduction="20000"/>
          </a:bodyPr>
          <a:lstStyle/>
          <a:p>
            <a:r>
              <a:rPr lang="en-GB" dirty="0"/>
              <a:t>Choir singing at the Cookham Arts Festival</a:t>
            </a:r>
          </a:p>
          <a:p>
            <a:r>
              <a:rPr lang="en-GB" dirty="0"/>
              <a:t>Year 4 Dance Festival</a:t>
            </a:r>
          </a:p>
          <a:p>
            <a:r>
              <a:rPr lang="en-GB" dirty="0"/>
              <a:t>Families@4 </a:t>
            </a:r>
          </a:p>
          <a:p>
            <a:r>
              <a:rPr lang="en-GB" dirty="0"/>
              <a:t>Football team league</a:t>
            </a:r>
          </a:p>
          <a:p>
            <a:r>
              <a:rPr lang="en-GB" dirty="0"/>
              <a:t>School Council raising money for Trunks across the Thames</a:t>
            </a:r>
          </a:p>
          <a:p>
            <a:r>
              <a:rPr lang="en-GB" dirty="0"/>
              <a:t>Young Shakespeare Company to present Romeo and Juliet to KS2</a:t>
            </a:r>
          </a:p>
          <a:p>
            <a:r>
              <a:rPr lang="en-GB" dirty="0"/>
              <a:t>Year 6  to sing at Windsor Castle</a:t>
            </a:r>
          </a:p>
          <a:p>
            <a:r>
              <a:rPr lang="en-GB" dirty="0"/>
              <a:t>Year 5 3 day trip to Ufton Court</a:t>
            </a:r>
          </a:p>
          <a:p>
            <a:r>
              <a:rPr lang="en-GB" dirty="0"/>
              <a:t>Year 6 6 day trip to </a:t>
            </a:r>
            <a:r>
              <a:rPr lang="en-GB" dirty="0" err="1"/>
              <a:t>Rhosy</a:t>
            </a:r>
            <a:endParaRPr lang="en-GB" dirty="0"/>
          </a:p>
          <a:p>
            <a:r>
              <a:rPr lang="en-GB" dirty="0"/>
              <a:t>Netball team league</a:t>
            </a:r>
          </a:p>
          <a:p>
            <a:r>
              <a:rPr lang="en-GB" dirty="0"/>
              <a:t>External competitions - Lions Maidenhead Talent Show, Magic </a:t>
            </a:r>
            <a:r>
              <a:rPr lang="en-GB" dirty="0" err="1"/>
              <a:t>Mathemagician</a:t>
            </a:r>
            <a:r>
              <a:rPr lang="en-GB" dirty="0"/>
              <a:t>, Poetry Competition, 500 Big Write, Rotary Writing competition </a:t>
            </a:r>
          </a:p>
          <a:p>
            <a:r>
              <a:rPr lang="en-GB" dirty="0"/>
              <a:t>Neuro diversity celebration week</a:t>
            </a:r>
          </a:p>
          <a:p>
            <a:r>
              <a:rPr lang="en-GB" dirty="0"/>
              <a:t>Healthy Schools Week</a:t>
            </a:r>
          </a:p>
          <a:p>
            <a:r>
              <a:rPr lang="en-GB" dirty="0"/>
              <a:t>Musical Soiree</a:t>
            </a:r>
          </a:p>
          <a:p>
            <a:r>
              <a:rPr lang="en-GB" dirty="0"/>
              <a:t>Charity fundraising – Children in Need, MacMillan, Comic relief</a:t>
            </a:r>
          </a:p>
          <a:p>
            <a:r>
              <a:rPr lang="en-GB" dirty="0"/>
              <a:t>Awareness Days – Children’s mental health day, World gratitude day, Black History month, Remembrance service, NSPCC, Safer Internet Day, Down Syndrome Awareness day</a:t>
            </a:r>
          </a:p>
        </p:txBody>
      </p:sp>
    </p:spTree>
    <p:extLst>
      <p:ext uri="{BB962C8B-B14F-4D97-AF65-F5344CB8AC3E}">
        <p14:creationId xmlns:p14="http://schemas.microsoft.com/office/powerpoint/2010/main" val="10633017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92505D-1106-4CDB-86CF-7393C87CC567}"/>
              </a:ext>
            </a:extLst>
          </p:cNvPr>
          <p:cNvSpPr>
            <a:spLocks noGrp="1"/>
          </p:cNvSpPr>
          <p:nvPr>
            <p:ph type="title"/>
          </p:nvPr>
        </p:nvSpPr>
        <p:spPr/>
        <p:txBody>
          <a:bodyPr/>
          <a:lstStyle/>
          <a:p>
            <a:r>
              <a:rPr lang="en-GB" dirty="0"/>
              <a:t>Projects for this year</a:t>
            </a:r>
          </a:p>
        </p:txBody>
      </p:sp>
      <p:sp>
        <p:nvSpPr>
          <p:cNvPr id="3" name="Content Placeholder 2">
            <a:extLst>
              <a:ext uri="{FF2B5EF4-FFF2-40B4-BE49-F238E27FC236}">
                <a16:creationId xmlns:a16="http://schemas.microsoft.com/office/drawing/2014/main" id="{0FFC3F10-5EEC-4B77-BD0D-CA4BB80BBE1F}"/>
              </a:ext>
            </a:extLst>
          </p:cNvPr>
          <p:cNvSpPr>
            <a:spLocks noGrp="1"/>
          </p:cNvSpPr>
          <p:nvPr>
            <p:ph idx="1"/>
          </p:nvPr>
        </p:nvSpPr>
        <p:spPr/>
        <p:txBody>
          <a:bodyPr/>
          <a:lstStyle/>
          <a:p>
            <a:r>
              <a:rPr lang="en-GB" dirty="0"/>
              <a:t>Outdoor Classroom</a:t>
            </a:r>
          </a:p>
          <a:p>
            <a:r>
              <a:rPr lang="en-GB" dirty="0"/>
              <a:t>Another set of </a:t>
            </a:r>
            <a:r>
              <a:rPr lang="en-GB" dirty="0" err="1"/>
              <a:t>ipads</a:t>
            </a:r>
            <a:r>
              <a:rPr lang="en-GB" dirty="0"/>
              <a:t> for KS2</a:t>
            </a:r>
          </a:p>
          <a:p>
            <a:r>
              <a:rPr lang="en-GB" dirty="0"/>
              <a:t>More OPAL resources (sandpit/gazebo screens to make it more of a social area)</a:t>
            </a:r>
          </a:p>
          <a:p>
            <a:r>
              <a:rPr lang="en-GB" dirty="0"/>
              <a:t>Decorating the school</a:t>
            </a:r>
          </a:p>
          <a:p>
            <a:r>
              <a:rPr lang="en-GB" dirty="0"/>
              <a:t>New toilets in KS2 and KS1</a:t>
            </a:r>
          </a:p>
          <a:p>
            <a:endParaRPr lang="en-GB" dirty="0"/>
          </a:p>
          <a:p>
            <a:endParaRPr lang="en-GB" dirty="0"/>
          </a:p>
        </p:txBody>
      </p:sp>
    </p:spTree>
    <p:extLst>
      <p:ext uri="{BB962C8B-B14F-4D97-AF65-F5344CB8AC3E}">
        <p14:creationId xmlns:p14="http://schemas.microsoft.com/office/powerpoint/2010/main" val="39830936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E292D-9175-4909-92A4-8CE21CA3A521}"/>
              </a:ext>
            </a:extLst>
          </p:cNvPr>
          <p:cNvSpPr>
            <a:spLocks noGrp="1"/>
          </p:cNvSpPr>
          <p:nvPr>
            <p:ph type="title"/>
          </p:nvPr>
        </p:nvSpPr>
        <p:spPr/>
        <p:txBody>
          <a:bodyPr>
            <a:normAutofit/>
          </a:bodyPr>
          <a:lstStyle/>
          <a:p>
            <a:r>
              <a:rPr lang="en-GB" dirty="0"/>
              <a:t>VCF</a:t>
            </a:r>
          </a:p>
        </p:txBody>
      </p:sp>
      <p:sp>
        <p:nvSpPr>
          <p:cNvPr id="3" name="Content Placeholder 2">
            <a:extLst>
              <a:ext uri="{FF2B5EF4-FFF2-40B4-BE49-F238E27FC236}">
                <a16:creationId xmlns:a16="http://schemas.microsoft.com/office/drawing/2014/main" id="{67BE1C00-36A2-413A-80DD-CEB975FED882}"/>
              </a:ext>
            </a:extLst>
          </p:cNvPr>
          <p:cNvSpPr>
            <a:spLocks noGrp="1"/>
          </p:cNvSpPr>
          <p:nvPr>
            <p:ph idx="1"/>
          </p:nvPr>
        </p:nvSpPr>
        <p:spPr/>
        <p:txBody>
          <a:bodyPr/>
          <a:lstStyle/>
          <a:p>
            <a:endParaRPr lang="en-GB" dirty="0"/>
          </a:p>
          <a:p>
            <a:pPr marL="0" indent="0">
              <a:buNone/>
            </a:pPr>
            <a:endParaRPr lang="en-GB" dirty="0"/>
          </a:p>
        </p:txBody>
      </p:sp>
      <p:pic>
        <p:nvPicPr>
          <p:cNvPr id="4" name="Picture 3">
            <a:extLst>
              <a:ext uri="{FF2B5EF4-FFF2-40B4-BE49-F238E27FC236}">
                <a16:creationId xmlns:a16="http://schemas.microsoft.com/office/drawing/2014/main" id="{D9D08046-589E-4E00-925A-B7903CD6DAD3}"/>
              </a:ext>
            </a:extLst>
          </p:cNvPr>
          <p:cNvPicPr>
            <a:picLocks noChangeAspect="1"/>
          </p:cNvPicPr>
          <p:nvPr/>
        </p:nvPicPr>
        <p:blipFill>
          <a:blip r:embed="rId2"/>
          <a:stretch>
            <a:fillRect/>
          </a:stretch>
        </p:blipFill>
        <p:spPr>
          <a:xfrm>
            <a:off x="4283968" y="548680"/>
            <a:ext cx="3855697" cy="5544616"/>
          </a:xfrm>
          <a:prstGeom prst="rect">
            <a:avLst/>
          </a:prstGeom>
        </p:spPr>
      </p:pic>
      <p:sp>
        <p:nvSpPr>
          <p:cNvPr id="5" name="TextBox 4">
            <a:extLst>
              <a:ext uri="{FF2B5EF4-FFF2-40B4-BE49-F238E27FC236}">
                <a16:creationId xmlns:a16="http://schemas.microsoft.com/office/drawing/2014/main" id="{5880C1C8-965C-4B89-A151-E80F69586435}"/>
              </a:ext>
            </a:extLst>
          </p:cNvPr>
          <p:cNvSpPr txBox="1"/>
          <p:nvPr/>
        </p:nvSpPr>
        <p:spPr>
          <a:xfrm>
            <a:off x="762000" y="980728"/>
            <a:ext cx="3161928" cy="5078313"/>
          </a:xfrm>
          <a:prstGeom prst="rect">
            <a:avLst/>
          </a:prstGeom>
          <a:noFill/>
        </p:spPr>
        <p:txBody>
          <a:bodyPr wrap="square" rtlCol="0">
            <a:spAutoFit/>
          </a:bodyPr>
          <a:lstStyle/>
          <a:p>
            <a:r>
              <a:rPr lang="en-GB" sz="3200" dirty="0"/>
              <a:t>What is the VCF?</a:t>
            </a:r>
          </a:p>
          <a:p>
            <a:endParaRPr lang="en-GB" sz="3200" dirty="0"/>
          </a:p>
          <a:p>
            <a:r>
              <a:rPr lang="en-GB" sz="3200" dirty="0"/>
              <a:t>Why do we need the VCF?</a:t>
            </a:r>
          </a:p>
          <a:p>
            <a:endParaRPr lang="en-GB" sz="3200" dirty="0"/>
          </a:p>
          <a:p>
            <a:endParaRPr lang="en-GB" sz="3200" dirty="0"/>
          </a:p>
          <a:p>
            <a:r>
              <a:rPr lang="en-GB" sz="3200" dirty="0"/>
              <a:t>What does the VCF get spent on?</a:t>
            </a:r>
          </a:p>
          <a:p>
            <a:endParaRPr lang="en-GB" dirty="0"/>
          </a:p>
          <a:p>
            <a:endParaRPr lang="en-GB" dirty="0"/>
          </a:p>
        </p:txBody>
      </p:sp>
    </p:spTree>
    <p:extLst>
      <p:ext uri="{BB962C8B-B14F-4D97-AF65-F5344CB8AC3E}">
        <p14:creationId xmlns:p14="http://schemas.microsoft.com/office/powerpoint/2010/main" val="30739399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What can you do?</a:t>
            </a:r>
          </a:p>
        </p:txBody>
      </p:sp>
      <p:sp>
        <p:nvSpPr>
          <p:cNvPr id="3" name="Content Placeholder 2"/>
          <p:cNvSpPr>
            <a:spLocks noGrp="1"/>
          </p:cNvSpPr>
          <p:nvPr>
            <p:ph idx="1"/>
          </p:nvPr>
        </p:nvSpPr>
        <p:spPr>
          <a:xfrm>
            <a:off x="762000" y="685800"/>
            <a:ext cx="7543800" cy="5839544"/>
          </a:xfrm>
        </p:spPr>
        <p:txBody>
          <a:bodyPr>
            <a:normAutofit fontScale="77500" lnSpcReduction="20000"/>
          </a:bodyPr>
          <a:lstStyle/>
          <a:p>
            <a:endParaRPr lang="en-GB" dirty="0"/>
          </a:p>
          <a:p>
            <a:endParaRPr lang="en-GB" dirty="0"/>
          </a:p>
          <a:p>
            <a:r>
              <a:rPr lang="en-GB" sz="3300" dirty="0"/>
              <a:t>Ensure your child attends school every day unless they are ill (see NHS guidance)</a:t>
            </a:r>
          </a:p>
          <a:p>
            <a:r>
              <a:rPr lang="en-GB" sz="3300" dirty="0"/>
              <a:t>Support your child’s learning – hear them read every night, practise spellings/phonics, ensure that research is done in time for lessons, practise times tables</a:t>
            </a:r>
          </a:p>
          <a:p>
            <a:r>
              <a:rPr lang="en-GB" sz="3300" dirty="0"/>
              <a:t>Read the newsletter every week – there is lots of information!</a:t>
            </a:r>
          </a:p>
          <a:p>
            <a:r>
              <a:rPr lang="en-GB" sz="3300" dirty="0"/>
              <a:t>Join the parent forum</a:t>
            </a:r>
          </a:p>
          <a:p>
            <a:r>
              <a:rPr lang="en-GB" sz="3300" dirty="0"/>
              <a:t>Complete the parent questionnaire when it comes out after half term</a:t>
            </a:r>
          </a:p>
          <a:p>
            <a:r>
              <a:rPr lang="en-GB" sz="3300" dirty="0"/>
              <a:t>Sign up to the VCF (Voluntary Contribution Fund) </a:t>
            </a:r>
          </a:p>
          <a:p>
            <a:r>
              <a:rPr lang="en-GB" sz="3300" dirty="0"/>
              <a:t>Join in the PTA events </a:t>
            </a:r>
          </a:p>
          <a:p>
            <a:r>
              <a:rPr lang="en-GB" sz="3300" dirty="0"/>
              <a:t>Come and see me or email me if there is something you are not happy about or are unsure about</a:t>
            </a:r>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4538379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9592" y="629816"/>
            <a:ext cx="7543800" cy="1719064"/>
          </a:xfrm>
        </p:spPr>
        <p:txBody>
          <a:bodyPr>
            <a:normAutofit/>
          </a:bodyPr>
          <a:lstStyle/>
          <a:p>
            <a:pPr marL="0" indent="0">
              <a:buNone/>
            </a:pPr>
            <a:r>
              <a:rPr lang="en-GB" sz="5400" dirty="0"/>
              <a:t>Any questions?</a:t>
            </a:r>
          </a:p>
        </p:txBody>
      </p:sp>
      <p:pic>
        <p:nvPicPr>
          <p:cNvPr id="8194" name="Picture 2" descr="C:\Users\Fen\AppData\Local\Microsoft\Windows\INetCache\IE\8PD3QRHV\question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4016" y="2348880"/>
            <a:ext cx="4315968" cy="2908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513752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5319</TotalTime>
  <Words>2313</Words>
  <Application>Microsoft Office PowerPoint</Application>
  <PresentationFormat>On-screen Show (4:3)</PresentationFormat>
  <Paragraphs>347</Paragraphs>
  <Slides>37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Arial</vt:lpstr>
      <vt:lpstr>Calibri</vt:lpstr>
      <vt:lpstr>Impact</vt:lpstr>
      <vt:lpstr>Times New Roman</vt:lpstr>
      <vt:lpstr>Wingdings</vt:lpstr>
      <vt:lpstr>NewsPrint</vt:lpstr>
      <vt:lpstr>Year Ahead 2025-2026</vt:lpstr>
      <vt:lpstr>Introductions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Our school values</vt:lpstr>
      <vt:lpstr>Behaviours for Learning</vt:lpstr>
      <vt:lpstr>Results from Summer 2025</vt:lpstr>
      <vt:lpstr>Results from Summer 2025</vt:lpstr>
      <vt:lpstr>Ofsted– Good June 2022</vt:lpstr>
      <vt:lpstr>Ofsted – Good </vt:lpstr>
      <vt:lpstr>Areas for development</vt:lpstr>
      <vt:lpstr>Priorities for this year</vt:lpstr>
      <vt:lpstr>PowerPoint Presentation</vt:lpstr>
      <vt:lpstr>SIAMS– Outstanding</vt:lpstr>
      <vt:lpstr>Areas for Development</vt:lpstr>
      <vt:lpstr>Actions to date</vt:lpstr>
      <vt:lpstr>Attendance</vt:lpstr>
      <vt:lpstr>Attendance</vt:lpstr>
      <vt:lpstr>Attendance </vt:lpstr>
      <vt:lpstr>Physical and Mental Wellbeing</vt:lpstr>
      <vt:lpstr>Physical and Mental Wellbeing</vt:lpstr>
      <vt:lpstr>Highlights for this year</vt:lpstr>
      <vt:lpstr>Projects for this year</vt:lpstr>
      <vt:lpstr>VCF</vt:lpstr>
      <vt:lpstr>What can you do?</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Headteachers Report</dc:title>
  <dc:creator>s</dc:creator>
  <cp:lastModifiedBy>Fenella Reekie</cp:lastModifiedBy>
  <cp:revision>137</cp:revision>
  <dcterms:created xsi:type="dcterms:W3CDTF">2016-11-29T07:29:59Z</dcterms:created>
  <dcterms:modified xsi:type="dcterms:W3CDTF">2025-10-15T07:14:54Z</dcterms:modified>
</cp:coreProperties>
</file>