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265"/>
    <p:restoredTop sz="94684"/>
  </p:normalViewPr>
  <p:slideViewPr>
    <p:cSldViewPr>
      <p:cViewPr varScale="1">
        <p:scale>
          <a:sx n="74" d="100"/>
          <a:sy n="74" d="100"/>
        </p:scale>
        <p:origin x="176" y="8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DB7C5E-E6EF-4DAD-BA32-92995C8F67B5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31B75F-B248-4481-9D14-16C272D46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786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31B75F-B248-4481-9D14-16C272D4685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9158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586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931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737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397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906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0774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429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293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996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10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667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0C5488-DDD7-4A00-A683-E7A7943647E3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386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89381" y="2545187"/>
            <a:ext cx="27652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 </a:t>
            </a:r>
            <a:r>
              <a:rPr lang="en-GB" sz="2400" b="1" i="1" u="sng" dirty="0"/>
              <a:t>Reception </a:t>
            </a:r>
          </a:p>
          <a:p>
            <a:pPr algn="ctr"/>
            <a:r>
              <a:rPr lang="en-GB" sz="2400" b="1" i="1" u="sng" dirty="0"/>
              <a:t>Spring Term Overview</a:t>
            </a:r>
          </a:p>
        </p:txBody>
      </p:sp>
      <p:sp>
        <p:nvSpPr>
          <p:cNvPr id="5" name="Rectangle 4"/>
          <p:cNvSpPr/>
          <p:nvPr/>
        </p:nvSpPr>
        <p:spPr>
          <a:xfrm>
            <a:off x="153400" y="174658"/>
            <a:ext cx="3706876" cy="1384995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>
                <a:latin typeface="Twinkl" panose="02000000000000000000" pitchFamily="2" charset="77"/>
              </a:rPr>
              <a:t>Literacy</a:t>
            </a:r>
          </a:p>
          <a:p>
            <a:r>
              <a:rPr lang="en-GB" sz="1400" dirty="0">
                <a:latin typeface="Twinkl" panose="02000000000000000000" pitchFamily="2" charset="77"/>
              </a:rPr>
              <a:t>Reading – Phase 3 phonics (Little </a:t>
            </a:r>
            <a:r>
              <a:rPr lang="en-GB" sz="1400" dirty="0" err="1">
                <a:latin typeface="Twinkl" panose="02000000000000000000" pitchFamily="2" charset="77"/>
              </a:rPr>
              <a:t>Wandle</a:t>
            </a:r>
            <a:r>
              <a:rPr lang="en-GB" sz="1400" dirty="0">
                <a:latin typeface="Twinkl" panose="02000000000000000000" pitchFamily="2" charset="77"/>
              </a:rPr>
              <a:t>)</a:t>
            </a:r>
          </a:p>
          <a:p>
            <a:endParaRPr lang="en-GB" sz="1400" dirty="0">
              <a:latin typeface="Twinkl" panose="02000000000000000000" pitchFamily="2" charset="77"/>
            </a:endParaRPr>
          </a:p>
          <a:p>
            <a:r>
              <a:rPr lang="en-GB" sz="1400" dirty="0">
                <a:latin typeface="Twinkl" panose="02000000000000000000" pitchFamily="2" charset="77"/>
              </a:rPr>
              <a:t>Writing -</a:t>
            </a:r>
          </a:p>
          <a:p>
            <a:r>
              <a:rPr lang="en-GB" sz="1400" dirty="0">
                <a:latin typeface="Twinkl" panose="02000000000000000000" pitchFamily="2" charset="77"/>
              </a:rPr>
              <a:t>Captions, sentences, cards, drawing club, lists, facts about plants, recipes.</a:t>
            </a:r>
          </a:p>
        </p:txBody>
      </p:sp>
      <p:sp>
        <p:nvSpPr>
          <p:cNvPr id="7" name="Rectangle 6"/>
          <p:cNvSpPr/>
          <p:nvPr/>
        </p:nvSpPr>
        <p:spPr>
          <a:xfrm>
            <a:off x="4627517" y="174658"/>
            <a:ext cx="4288507" cy="1169551"/>
          </a:xfrm>
          <a:prstGeom prst="rect">
            <a:avLst/>
          </a:prstGeom>
          <a:ln w="3810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>
                <a:latin typeface="Twinkl" panose="02000000000000000000" pitchFamily="2" charset="77"/>
              </a:rPr>
              <a:t>Maths</a:t>
            </a:r>
          </a:p>
          <a:p>
            <a:r>
              <a:rPr lang="en-GB" sz="1400" dirty="0">
                <a:latin typeface="Twinkl" panose="02000000000000000000" pitchFamily="2" charset="77"/>
              </a:rPr>
              <a:t>Number bonds to 5, building number 5-10, comparing numbers to 10, comparing two quantities, ordering quantities, counting in 2s and 10s, height and length, patterns, 10 frames.</a:t>
            </a:r>
          </a:p>
        </p:txBody>
      </p:sp>
      <p:sp>
        <p:nvSpPr>
          <p:cNvPr id="9" name="Rectangle 8"/>
          <p:cNvSpPr/>
          <p:nvPr/>
        </p:nvSpPr>
        <p:spPr>
          <a:xfrm>
            <a:off x="6037402" y="1799548"/>
            <a:ext cx="2741766" cy="2246769"/>
          </a:xfrm>
          <a:prstGeom prst="rect">
            <a:avLst/>
          </a:prstGeom>
          <a:ln w="38100">
            <a:solidFill>
              <a:srgbClr val="92D05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>
                <a:latin typeface="Twinkl" panose="02000000000000000000" pitchFamily="2" charset="77"/>
              </a:rPr>
              <a:t>Physical Development</a:t>
            </a:r>
          </a:p>
          <a:p>
            <a:r>
              <a:rPr lang="en-GB" sz="1400" dirty="0">
                <a:latin typeface="Twinkl" panose="02000000000000000000" pitchFamily="2" charset="77"/>
              </a:rPr>
              <a:t>Gross motor – hygiene and looking after ourselves.  Importance of dental hygiene.  Rolling, aiming, throwing, catching, kicking, patting.</a:t>
            </a:r>
          </a:p>
          <a:p>
            <a:r>
              <a:rPr lang="en-GB" sz="1400" dirty="0">
                <a:latin typeface="Twinkl" panose="02000000000000000000" pitchFamily="2" charset="77"/>
              </a:rPr>
              <a:t>Fine motor – threading, cutting, weaving, pencil grip, letter formation.</a:t>
            </a:r>
          </a:p>
          <a:p>
            <a:endParaRPr lang="en-GB" sz="1400" dirty="0"/>
          </a:p>
        </p:txBody>
      </p:sp>
      <p:sp>
        <p:nvSpPr>
          <p:cNvPr id="10" name="Rectangle 9"/>
          <p:cNvSpPr/>
          <p:nvPr/>
        </p:nvSpPr>
        <p:spPr>
          <a:xfrm>
            <a:off x="181524" y="4146274"/>
            <a:ext cx="2664296" cy="2031325"/>
          </a:xfrm>
          <a:prstGeom prst="rect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>
                <a:latin typeface="Twinkl" panose="02000000000000000000" pitchFamily="2" charset="77"/>
              </a:rPr>
              <a:t>Communication and Language</a:t>
            </a:r>
          </a:p>
          <a:p>
            <a:r>
              <a:rPr lang="en-GB" sz="1400" dirty="0">
                <a:latin typeface="Twinkl" panose="02000000000000000000" pitchFamily="2" charset="77"/>
              </a:rPr>
              <a:t>Recount events, holidays, visits and journeys.  Extend vocabulary through Drawing Club.  Retelling and reimagining stories.  Use talk to clarify thinking, connect and share ideas.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19802" y="2160466"/>
            <a:ext cx="2986796" cy="1600438"/>
          </a:xfrm>
          <a:prstGeom prst="rect">
            <a:avLst/>
          </a:prstGeom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>
                <a:latin typeface="Twinkl" panose="02000000000000000000" pitchFamily="2" charset="77"/>
              </a:rPr>
              <a:t>Personal, Social and Emotional Development</a:t>
            </a:r>
          </a:p>
          <a:p>
            <a:r>
              <a:rPr lang="en-GB" sz="1400" dirty="0">
                <a:latin typeface="Twinkl" panose="02000000000000000000" pitchFamily="2" charset="77"/>
              </a:rPr>
              <a:t>My family and me, making friends, falling out and resolving conflicts, how can we be the best friend we can be.  Talking about our feelings and having big </a:t>
            </a:r>
            <a:r>
              <a:rPr lang="en-GB" sz="1400" dirty="0" err="1">
                <a:latin typeface="Twinkl" panose="02000000000000000000" pitchFamily="2" charset="77"/>
              </a:rPr>
              <a:t>emtions</a:t>
            </a:r>
            <a:r>
              <a:rPr lang="en-GB" sz="1400">
                <a:latin typeface="Twinkl" panose="02000000000000000000" pitchFamily="2" charset="77"/>
              </a:rPr>
              <a:t>.</a:t>
            </a:r>
            <a:endParaRPr lang="en-GB" sz="1400" dirty="0">
              <a:latin typeface="Twinkl" panose="02000000000000000000" pitchFamily="2" charset="77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96E263A-F648-444B-ADF3-BFB12898DB3A}"/>
              </a:ext>
            </a:extLst>
          </p:cNvPr>
          <p:cNvSpPr/>
          <p:nvPr/>
        </p:nvSpPr>
        <p:spPr>
          <a:xfrm>
            <a:off x="6037403" y="4501657"/>
            <a:ext cx="2741764" cy="1600438"/>
          </a:xfrm>
          <a:prstGeom prst="rect">
            <a:avLst/>
          </a:prstGeom>
          <a:ln w="38100"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>
                <a:latin typeface="Twinkl" panose="02000000000000000000" pitchFamily="2" charset="77"/>
              </a:rPr>
              <a:t>Understanding of the world</a:t>
            </a:r>
          </a:p>
          <a:p>
            <a:r>
              <a:rPr lang="en-GB" sz="1400" dirty="0">
                <a:latin typeface="Twinkl" panose="02000000000000000000" pitchFamily="2" charset="77"/>
              </a:rPr>
              <a:t>Noticing change, growth, how seeds grow, sunflowers, beans and caring for potted plants. Mothering Sunday. Life cycles of animals and plants, young animals.  Seasonal changes.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69D588E-E42F-4ED6-8516-6D2AD121F480}"/>
              </a:ext>
            </a:extLst>
          </p:cNvPr>
          <p:cNvSpPr/>
          <p:nvPr/>
        </p:nvSpPr>
        <p:spPr>
          <a:xfrm>
            <a:off x="3008893" y="4906581"/>
            <a:ext cx="2865437" cy="1384995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>
                <a:latin typeface="Twinkl" panose="02000000000000000000" pitchFamily="2" charset="77"/>
              </a:rPr>
              <a:t>Expressive arts and design</a:t>
            </a:r>
          </a:p>
          <a:p>
            <a:r>
              <a:rPr lang="en-GB" sz="1400" dirty="0">
                <a:latin typeface="Twinkl" panose="02000000000000000000" pitchFamily="2" charset="77"/>
              </a:rPr>
              <a:t>Scissor skills, collages and textures, oil pastels, observational drawings, water colours. Music, instruments, following a beat, body percussion.</a:t>
            </a:r>
          </a:p>
        </p:txBody>
      </p:sp>
    </p:spTree>
    <p:extLst>
      <p:ext uri="{BB962C8B-B14F-4D97-AF65-F5344CB8AC3E}">
        <p14:creationId xmlns:p14="http://schemas.microsoft.com/office/powerpoint/2010/main" val="29541035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</TotalTime>
  <Words>258</Words>
  <Application>Microsoft Macintosh PowerPoint</Application>
  <PresentationFormat>On-screen Show (4:3)</PresentationFormat>
  <Paragraphs>21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Twinkl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danni Riley</cp:lastModifiedBy>
  <cp:revision>19</cp:revision>
  <dcterms:created xsi:type="dcterms:W3CDTF">2020-03-17T20:00:06Z</dcterms:created>
  <dcterms:modified xsi:type="dcterms:W3CDTF">2024-02-22T13:03:00Z</dcterms:modified>
</cp:coreProperties>
</file>