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941"/>
    <p:restoredTop sz="94650"/>
  </p:normalViewPr>
  <p:slideViewPr>
    <p:cSldViewPr>
      <p:cViewPr varScale="1">
        <p:scale>
          <a:sx n="120" d="100"/>
          <a:sy n="120" d="100"/>
        </p:scale>
        <p:origin x="1096" y="1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BDB7C5E-E6EF-4DAD-BA32-92995C8F67B5}" type="datetimeFigureOut">
              <a:rPr lang="en-GB" smtClean="0"/>
              <a:t>04/10/2023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C31B75F-B248-4481-9D14-16C272D468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17863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C31B75F-B248-4481-9D14-16C272D46859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29158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C5488-DDD7-4A00-A683-E7A7943647E3}" type="datetimeFigureOut">
              <a:rPr lang="en-GB" smtClean="0"/>
              <a:t>04/10/2023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795319-5B26-4254-8FE4-4FB5898AEE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55863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C5488-DDD7-4A00-A683-E7A7943647E3}" type="datetimeFigureOut">
              <a:rPr lang="en-GB" smtClean="0"/>
              <a:t>04/10/2023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795319-5B26-4254-8FE4-4FB5898AEE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69310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C5488-DDD7-4A00-A683-E7A7943647E3}" type="datetimeFigureOut">
              <a:rPr lang="en-GB" smtClean="0"/>
              <a:t>04/10/2023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795319-5B26-4254-8FE4-4FB5898AEE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37372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C5488-DDD7-4A00-A683-E7A7943647E3}" type="datetimeFigureOut">
              <a:rPr lang="en-GB" smtClean="0"/>
              <a:t>04/10/2023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795319-5B26-4254-8FE4-4FB5898AEE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33978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C5488-DDD7-4A00-A683-E7A7943647E3}" type="datetimeFigureOut">
              <a:rPr lang="en-GB" smtClean="0"/>
              <a:t>04/10/2023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795319-5B26-4254-8FE4-4FB5898AEE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19064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C5488-DDD7-4A00-A683-E7A7943647E3}" type="datetimeFigureOut">
              <a:rPr lang="en-GB" smtClean="0"/>
              <a:t>04/10/2023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795319-5B26-4254-8FE4-4FB5898AEE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0774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C5488-DDD7-4A00-A683-E7A7943647E3}" type="datetimeFigureOut">
              <a:rPr lang="en-GB" smtClean="0"/>
              <a:t>04/10/2023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795319-5B26-4254-8FE4-4FB5898AEE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44291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C5488-DDD7-4A00-A683-E7A7943647E3}" type="datetimeFigureOut">
              <a:rPr lang="en-GB" smtClean="0"/>
              <a:t>04/10/2023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795319-5B26-4254-8FE4-4FB5898AEE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32931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C5488-DDD7-4A00-A683-E7A7943647E3}" type="datetimeFigureOut">
              <a:rPr lang="en-GB" smtClean="0"/>
              <a:t>04/10/2023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795319-5B26-4254-8FE4-4FB5898AEE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39963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C5488-DDD7-4A00-A683-E7A7943647E3}" type="datetimeFigureOut">
              <a:rPr lang="en-GB" smtClean="0"/>
              <a:t>04/10/2023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795319-5B26-4254-8FE4-4FB5898AEE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4105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C5488-DDD7-4A00-A683-E7A7943647E3}" type="datetimeFigureOut">
              <a:rPr lang="en-GB" smtClean="0"/>
              <a:t>04/10/2023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795319-5B26-4254-8FE4-4FB5898AEE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46671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0C5488-DDD7-4A00-A683-E7A7943647E3}" type="datetimeFigureOut">
              <a:rPr lang="en-GB" smtClean="0"/>
              <a:t>04/10/2023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795319-5B26-4254-8FE4-4FB5898AEE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73860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189381" y="2545187"/>
            <a:ext cx="276523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 </a:t>
            </a:r>
            <a:r>
              <a:rPr lang="en-GB" sz="2400" b="1" i="1" u="sng" dirty="0"/>
              <a:t>Reception </a:t>
            </a:r>
          </a:p>
          <a:p>
            <a:pPr algn="ctr"/>
            <a:r>
              <a:rPr lang="en-GB" sz="2400" b="1" i="1" u="sng" dirty="0"/>
              <a:t>Autumn Term Overview</a:t>
            </a:r>
          </a:p>
        </p:txBody>
      </p:sp>
      <p:sp>
        <p:nvSpPr>
          <p:cNvPr id="5" name="Rectangle 4"/>
          <p:cNvSpPr/>
          <p:nvPr/>
        </p:nvSpPr>
        <p:spPr>
          <a:xfrm>
            <a:off x="153400" y="174658"/>
            <a:ext cx="3706876" cy="1384995"/>
          </a:xfrm>
          <a:prstGeom prst="rect">
            <a:avLst/>
          </a:prstGeom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r>
              <a:rPr lang="en-GB" sz="1400" b="1" dirty="0">
                <a:latin typeface="Twinkl" panose="02000000000000000000" pitchFamily="2" charset="77"/>
              </a:rPr>
              <a:t>Literacy</a:t>
            </a:r>
          </a:p>
          <a:p>
            <a:r>
              <a:rPr lang="en-GB" sz="1400" dirty="0">
                <a:latin typeface="Twinkl" panose="02000000000000000000" pitchFamily="2" charset="77"/>
              </a:rPr>
              <a:t>Reading – Phase 1 and 2 phonics (Little </a:t>
            </a:r>
            <a:r>
              <a:rPr lang="en-GB" sz="1400" dirty="0" err="1">
                <a:latin typeface="Twinkl" panose="02000000000000000000" pitchFamily="2" charset="77"/>
              </a:rPr>
              <a:t>Wandle</a:t>
            </a:r>
            <a:r>
              <a:rPr lang="en-GB" sz="1400" dirty="0">
                <a:latin typeface="Twinkl" panose="02000000000000000000" pitchFamily="2" charset="77"/>
              </a:rPr>
              <a:t>)</a:t>
            </a:r>
          </a:p>
          <a:p>
            <a:r>
              <a:rPr lang="en-GB" sz="1400" dirty="0">
                <a:latin typeface="Twinkl" panose="02000000000000000000" pitchFamily="2" charset="77"/>
              </a:rPr>
              <a:t>Name writing, labelling, characters and features, lists, recipes, initial sounds, speech bubbles, CVC words, rhymes and stories.</a:t>
            </a:r>
          </a:p>
        </p:txBody>
      </p:sp>
      <p:sp>
        <p:nvSpPr>
          <p:cNvPr id="7" name="Rectangle 6"/>
          <p:cNvSpPr/>
          <p:nvPr/>
        </p:nvSpPr>
        <p:spPr>
          <a:xfrm>
            <a:off x="4627517" y="174658"/>
            <a:ext cx="4288507" cy="954107"/>
          </a:xfrm>
          <a:prstGeom prst="rect">
            <a:avLst/>
          </a:prstGeom>
          <a:ln w="38100">
            <a:solidFill>
              <a:srgbClr val="00B0F0"/>
            </a:solidFill>
          </a:ln>
        </p:spPr>
        <p:txBody>
          <a:bodyPr wrap="square">
            <a:spAutoFit/>
          </a:bodyPr>
          <a:lstStyle/>
          <a:p>
            <a:r>
              <a:rPr lang="en-GB" sz="1400" b="1" dirty="0">
                <a:latin typeface="Twinkl" panose="02000000000000000000" pitchFamily="2" charset="77"/>
              </a:rPr>
              <a:t>Maths</a:t>
            </a:r>
          </a:p>
          <a:p>
            <a:r>
              <a:rPr lang="en-GB" sz="1400" dirty="0">
                <a:latin typeface="Twinkl" panose="02000000000000000000" pitchFamily="2" charset="77"/>
              </a:rPr>
              <a:t>Subitising, more and fewer, taller shorted, repeating patterns, 5 frames, number bonds, part and whole models, positional language, shape.</a:t>
            </a:r>
          </a:p>
        </p:txBody>
      </p:sp>
      <p:sp>
        <p:nvSpPr>
          <p:cNvPr id="9" name="Rectangle 8"/>
          <p:cNvSpPr/>
          <p:nvPr/>
        </p:nvSpPr>
        <p:spPr>
          <a:xfrm>
            <a:off x="6037401" y="1556124"/>
            <a:ext cx="2741766" cy="1815882"/>
          </a:xfrm>
          <a:prstGeom prst="rect">
            <a:avLst/>
          </a:prstGeom>
          <a:ln w="38100">
            <a:solidFill>
              <a:srgbClr val="92D050"/>
            </a:solidFill>
          </a:ln>
        </p:spPr>
        <p:txBody>
          <a:bodyPr wrap="square">
            <a:spAutoFit/>
          </a:bodyPr>
          <a:lstStyle/>
          <a:p>
            <a:r>
              <a:rPr lang="en-GB" sz="1400" b="1" dirty="0">
                <a:latin typeface="Twinkl" panose="02000000000000000000" pitchFamily="2" charset="77"/>
              </a:rPr>
              <a:t>Physical Development</a:t>
            </a:r>
          </a:p>
          <a:p>
            <a:r>
              <a:rPr lang="en-GB" sz="1400" dirty="0">
                <a:latin typeface="Twinkl" panose="02000000000000000000" pitchFamily="2" charset="77"/>
              </a:rPr>
              <a:t>Gross motor – cooperation games, climbing, ways to move, personal hygiene and toileting.</a:t>
            </a:r>
          </a:p>
          <a:p>
            <a:endParaRPr lang="en-GB" sz="1400" dirty="0">
              <a:latin typeface="Twinkl" panose="02000000000000000000" pitchFamily="2" charset="77"/>
            </a:endParaRPr>
          </a:p>
          <a:p>
            <a:r>
              <a:rPr lang="en-GB" sz="1400" dirty="0">
                <a:latin typeface="Twinkl" panose="02000000000000000000" pitchFamily="2" charset="77"/>
              </a:rPr>
              <a:t>Fine motor – threading, cutting, weaving, pencil grip.</a:t>
            </a:r>
          </a:p>
          <a:p>
            <a:endParaRPr lang="en-GB" sz="1400" dirty="0"/>
          </a:p>
        </p:txBody>
      </p:sp>
      <p:sp>
        <p:nvSpPr>
          <p:cNvPr id="10" name="Rectangle 9"/>
          <p:cNvSpPr/>
          <p:nvPr/>
        </p:nvSpPr>
        <p:spPr>
          <a:xfrm>
            <a:off x="181524" y="4146274"/>
            <a:ext cx="2664296" cy="2462213"/>
          </a:xfrm>
          <a:prstGeom prst="rect">
            <a:avLst/>
          </a:prstGeom>
          <a:ln w="38100">
            <a:solidFill>
              <a:schemeClr val="accent6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en-GB" sz="1400" b="1" dirty="0">
                <a:latin typeface="Twinkl" panose="02000000000000000000" pitchFamily="2" charset="77"/>
              </a:rPr>
              <a:t>Communication and Language</a:t>
            </a:r>
          </a:p>
          <a:p>
            <a:r>
              <a:rPr lang="en-GB" sz="1400" dirty="0">
                <a:latin typeface="Twinkl" panose="02000000000000000000" pitchFamily="2" charset="77"/>
              </a:rPr>
              <a:t>All about me,  talking about ourselves/familiar experiences. Sharing facts about ourselves, following instructions, classroom rules/routines. Discussions around celebrations, family routines, extending vocabulary, sequencing words.</a:t>
            </a:r>
          </a:p>
        </p:txBody>
      </p:sp>
      <p:sp>
        <p:nvSpPr>
          <p:cNvPr id="11" name="Rectangle 10"/>
          <p:cNvSpPr/>
          <p:nvPr/>
        </p:nvSpPr>
        <p:spPr>
          <a:xfrm>
            <a:off x="119802" y="2160466"/>
            <a:ext cx="2986796" cy="1600438"/>
          </a:xfrm>
          <a:prstGeom prst="rect">
            <a:avLst/>
          </a:prstGeom>
          <a:ln w="38100">
            <a:solidFill>
              <a:schemeClr val="accent2"/>
            </a:solidFill>
          </a:ln>
        </p:spPr>
        <p:txBody>
          <a:bodyPr wrap="square">
            <a:spAutoFit/>
          </a:bodyPr>
          <a:lstStyle/>
          <a:p>
            <a:r>
              <a:rPr lang="en-GB" sz="1400" b="1" dirty="0">
                <a:latin typeface="Twinkl" panose="02000000000000000000" pitchFamily="2" charset="77"/>
              </a:rPr>
              <a:t>Personal, Social and Emotional Development</a:t>
            </a:r>
          </a:p>
          <a:p>
            <a:r>
              <a:rPr lang="en-GB" sz="1400" dirty="0">
                <a:latin typeface="Twinkl" panose="02000000000000000000" pitchFamily="2" charset="77"/>
              </a:rPr>
              <a:t>Being in a classroom, self-identity, understanding feelings, rights and responsibilities, identifying talents, being special, families, where we live, making friends.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96E263A-F648-444B-ADF3-BFB12898DB3A}"/>
              </a:ext>
            </a:extLst>
          </p:cNvPr>
          <p:cNvSpPr/>
          <p:nvPr/>
        </p:nvSpPr>
        <p:spPr>
          <a:xfrm>
            <a:off x="5954618" y="3867328"/>
            <a:ext cx="2741764" cy="2677656"/>
          </a:xfrm>
          <a:prstGeom prst="rect">
            <a:avLst/>
          </a:prstGeom>
          <a:ln w="38100">
            <a:solidFill>
              <a:schemeClr val="accent2">
                <a:lumMod val="40000"/>
                <a:lumOff val="60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en-GB" sz="1400" b="1" dirty="0">
                <a:latin typeface="Twinkl" panose="02000000000000000000" pitchFamily="2" charset="77"/>
              </a:rPr>
              <a:t>Understanding of the world</a:t>
            </a:r>
          </a:p>
          <a:p>
            <a:r>
              <a:rPr lang="en-GB" sz="1400" dirty="0">
                <a:latin typeface="Twinkl" panose="02000000000000000000" pitchFamily="2" charset="77"/>
              </a:rPr>
              <a:t>Ourselves – what makes us unique? Our body, how how we changed from a baby to now, black history month, autumn changes, bonfire month, differences between towns/villages/cities.  Family tree, remembrance, Diwali, space and planets, habitats, harvest, god and creation, forest school.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769D588E-E42F-4ED6-8516-6D2AD121F480}"/>
              </a:ext>
            </a:extLst>
          </p:cNvPr>
          <p:cNvSpPr/>
          <p:nvPr/>
        </p:nvSpPr>
        <p:spPr>
          <a:xfrm>
            <a:off x="2963538" y="4729102"/>
            <a:ext cx="2865437" cy="1815882"/>
          </a:xfrm>
          <a:prstGeom prst="rect">
            <a:avLst/>
          </a:prstGeom>
          <a:ln w="38100">
            <a:solidFill>
              <a:schemeClr val="accent6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en-GB" sz="1400" b="1" dirty="0">
                <a:latin typeface="Twinkl" panose="02000000000000000000" pitchFamily="2" charset="77"/>
              </a:rPr>
              <a:t>Expressive arts and design</a:t>
            </a:r>
          </a:p>
          <a:p>
            <a:r>
              <a:rPr lang="en-GB" sz="1400" dirty="0">
                <a:latin typeface="Twinkl" panose="02000000000000000000" pitchFamily="2" charset="77"/>
              </a:rPr>
              <a:t>Painting/exploring colour – colour mixing, junk modelling, printing, collage, clay leaf bowls, diva lamps. Georgia O Keefe – poppies, Christmas, nativity, rhythm, music – call and response.</a:t>
            </a:r>
          </a:p>
        </p:txBody>
      </p:sp>
    </p:spTree>
    <p:extLst>
      <p:ext uri="{BB962C8B-B14F-4D97-AF65-F5344CB8AC3E}">
        <p14:creationId xmlns:p14="http://schemas.microsoft.com/office/powerpoint/2010/main" val="295410357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241</TotalTime>
  <Words>287</Words>
  <Application>Microsoft Macintosh PowerPoint</Application>
  <PresentationFormat>On-screen Show (4:3)</PresentationFormat>
  <Paragraphs>20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Twinkl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Teacher</dc:creator>
  <cp:lastModifiedBy>danni Riley</cp:lastModifiedBy>
  <cp:revision>18</cp:revision>
  <dcterms:created xsi:type="dcterms:W3CDTF">2020-03-17T20:00:06Z</dcterms:created>
  <dcterms:modified xsi:type="dcterms:W3CDTF">2023-10-04T11:22:30Z</dcterms:modified>
</cp:coreProperties>
</file>