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omments/comment4.xml" ContentType="application/vnd.openxmlformats-officedocument.presentationml.comments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6"/>
  </p:notesMasterIdLst>
  <p:handoutMasterIdLst>
    <p:handoutMasterId r:id="rId27"/>
  </p:handoutMasterIdLst>
  <p:sldIdLst>
    <p:sldId id="256" r:id="rId2"/>
    <p:sldId id="290" r:id="rId3"/>
    <p:sldId id="291" r:id="rId4"/>
    <p:sldId id="292" r:id="rId5"/>
    <p:sldId id="295" r:id="rId6"/>
    <p:sldId id="297" r:id="rId7"/>
    <p:sldId id="281" r:id="rId8"/>
    <p:sldId id="293" r:id="rId9"/>
    <p:sldId id="257" r:id="rId10"/>
    <p:sldId id="272" r:id="rId11"/>
    <p:sldId id="289" r:id="rId12"/>
    <p:sldId id="258" r:id="rId13"/>
    <p:sldId id="274" r:id="rId14"/>
    <p:sldId id="266" r:id="rId15"/>
    <p:sldId id="288" r:id="rId16"/>
    <p:sldId id="285" r:id="rId17"/>
    <p:sldId id="280" r:id="rId18"/>
    <p:sldId id="262" r:id="rId19"/>
    <p:sldId id="263" r:id="rId20"/>
    <p:sldId id="265" r:id="rId21"/>
    <p:sldId id="282" r:id="rId22"/>
    <p:sldId id="296" r:id="rId23"/>
    <p:sldId id="284" r:id="rId24"/>
    <p:sldId id="294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en" initials="F" lastIdx="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51BAEA-AD0E-61E3-215C-A578EDA78D63}" v="1096" dt="2025-07-09T10:20:08.9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99" autoAdjust="0"/>
    <p:restoredTop sz="94676" autoAdjust="0"/>
  </p:normalViewPr>
  <p:slideViewPr>
    <p:cSldViewPr>
      <p:cViewPr varScale="1">
        <p:scale>
          <a:sx n="69" d="100"/>
          <a:sy n="69" d="100"/>
        </p:scale>
        <p:origin x="1368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94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8-06-11T16:42:06.464" idx="2">
    <p:pos x="10" y="10"/>
    <p:text>Can we add some photos of the current reception children doing activities just to make the front page a bit brighter?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8-06-11T16:35:58.652" idx="1">
    <p:pos x="10" y="10"/>
    <p:text>how do you want the parents to share their concerns with you?</p:text>
  </p:cm>
  <p:cm authorId="0" dt="2018-06-11T16:37:39.461" idx="3">
    <p:pos x="146" y="139"/>
    <p:text>What interaction will the parents have with you during the first term eg.  Express, 1:1 parents evening instead of parents evening after data drop to discuss how they are settling in?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8-06-11T16:40:11.092" idx="5">
    <p:pos x="10" y="10"/>
    <p:text>Is it worth showing them an example of a good learning journal?</p:tex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8-06-11T16:41:04.505" idx="6">
    <p:pos x="10" y="10"/>
    <p:text>Is it worth mentioning class reps and their role?</p:tex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E24B9-9902-497B-94FE-6E9D6938CD6A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2D0419-649C-45BB-AC66-33CCF435E2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3914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BF01A2-BEC9-43A1-AEE4-A0D358469B62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4224D0-9772-48E1-8CE0-7795346DE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921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This will include showing children where to put their book bags, their coats, wellies, lunch bags etc  and helping them adjust to the new routine.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4224D0-9772-48E1-8CE0-7795346DE82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924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It is really useful for us to have a copy of your child’s final report from  nursery.</a:t>
            </a:r>
          </a:p>
          <a:p>
            <a:r>
              <a:rPr lang="en-GB" dirty="0"/>
              <a:t>We want the transition to a happy one and generally find that this works best if the routine of saying goodbye at the door is established as soon as possible</a:t>
            </a:r>
          </a:p>
          <a:p>
            <a:r>
              <a:rPr lang="en-GB" dirty="0"/>
              <a:t>If you have any concerns about how your child is settling, please come to speak to us.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4224D0-9772-48E1-8CE0-7795346DE82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1695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New curriculum</a:t>
            </a:r>
            <a:r>
              <a:rPr lang="en-GB" baseline="0" dirty="0"/>
              <a:t> designed to improve outcomes at age 5 and reduce unnecessary paperwork </a:t>
            </a:r>
            <a:r>
              <a:rPr lang="mr-IN" baseline="0" dirty="0"/>
              <a:t>–</a:t>
            </a:r>
            <a:r>
              <a:rPr lang="en-GB" baseline="0" dirty="0"/>
              <a:t> no longer need to evidence everything but emphasis on </a:t>
            </a:r>
            <a:r>
              <a:rPr lang="en-GB" baseline="0" dirty="0" err="1"/>
              <a:t>techer</a:t>
            </a:r>
            <a:r>
              <a:rPr lang="en-GB" baseline="0" dirty="0"/>
              <a:t> being with the children not doing </a:t>
            </a:r>
            <a:r>
              <a:rPr lang="en-GB" baseline="0" dirty="0" err="1"/>
              <a:t>paperwork.</a:t>
            </a:r>
            <a:r>
              <a:rPr lang="en-GB" dirty="0" err="1"/>
              <a:t>The</a:t>
            </a:r>
            <a:r>
              <a:rPr lang="en-GB" dirty="0"/>
              <a:t> children will be guided towards achieving 17 early learning goals divided up into different areas of the curriculum.</a:t>
            </a:r>
          </a:p>
          <a:p>
            <a:r>
              <a:rPr lang="en-GB" dirty="0"/>
              <a:t>They will have started on this journey in their pre-school provision.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4224D0-9772-48E1-8CE0-7795346DE82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382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4224D0-9772-48E1-8CE0-7795346DE82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326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latin typeface="Calibri" pitchFamily="34" charset="0"/>
              </a:rPr>
              <a:t>Most of the work that the children do will go into their learning journals.</a:t>
            </a:r>
          </a:p>
          <a:p>
            <a:pPr marL="68580" indent="0">
              <a:buNone/>
            </a:pPr>
            <a:endParaRPr lang="en-GB" dirty="0">
              <a:latin typeface="Calibri" pitchFamily="34" charset="0"/>
            </a:endParaRPr>
          </a:p>
          <a:p>
            <a:r>
              <a:rPr lang="en-GB" dirty="0">
                <a:latin typeface="Calibri" pitchFamily="34" charset="0"/>
              </a:rPr>
              <a:t>You will get the chance to look at these during ‘Express’ sessions at the end of topics.</a:t>
            </a:r>
          </a:p>
          <a:p>
            <a:pPr marL="68580" indent="0">
              <a:buNone/>
            </a:pPr>
            <a:endParaRPr lang="en-GB" dirty="0">
              <a:latin typeface="Calibri" pitchFamily="34" charset="0"/>
            </a:endParaRPr>
          </a:p>
          <a:p>
            <a:r>
              <a:rPr lang="en-GB" dirty="0">
                <a:latin typeface="Calibri" pitchFamily="34" charset="0"/>
              </a:rPr>
              <a:t>We will also send home ‘observations’ termly – photographs of your child engaged in different activities – we ask that you talk through these with your child and then return them to school to go into their learning journals.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4224D0-9772-48E1-8CE0-7795346DE82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0706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Where</a:t>
            </a:r>
            <a:r>
              <a:rPr lang="en-GB" baseline="0" dirty="0"/>
              <a:t> to drop off?</a:t>
            </a:r>
          </a:p>
          <a:p>
            <a:r>
              <a:rPr lang="en-GB" sz="1200" dirty="0">
                <a:latin typeface="Calibri" pitchFamily="34" charset="0"/>
              </a:rPr>
              <a:t>Snack -may be either self-regulated or as a group to feedback on activities that children have been doing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4224D0-9772-48E1-8CE0-7795346DE82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4609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Preparing children for the</a:t>
            </a:r>
            <a:r>
              <a:rPr lang="en-GB" baseline="0" dirty="0"/>
              <a:t> morning transition – tears are completely normal and children to bounce back very quickly once inside and into a routine.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4224D0-9772-48E1-8CE0-7795346DE82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970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4224D0-9772-48E1-8CE0-7795346DE828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3242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26" descr="Canvas"/>
          <p:cNvSpPr>
            <a:spLocks noChangeArrowheads="1"/>
          </p:cNvSpPr>
          <p:nvPr/>
        </p:nvSpPr>
        <p:spPr bwMode="white">
          <a:xfrm>
            <a:off x="528638" y="201613"/>
            <a:ext cx="8397875" cy="6467475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en-US" altLang="en-US">
              <a:ea typeface="+mn-ea"/>
            </a:endParaRPr>
          </a:p>
        </p:txBody>
      </p:sp>
      <p:pic>
        <p:nvPicPr>
          <p:cNvPr id="5" name="Picture 1027" descr="A:\minispi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0" y="50800"/>
            <a:ext cx="118110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1028" descr="Canvas"/>
          <p:cNvSpPr>
            <a:spLocks noChangeArrowheads="1"/>
          </p:cNvSpPr>
          <p:nvPr/>
        </p:nvSpPr>
        <p:spPr bwMode="white">
          <a:xfrm>
            <a:off x="596900" y="4130675"/>
            <a:ext cx="1041400" cy="4572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en-US" altLang="en-US">
              <a:ea typeface="+mn-ea"/>
            </a:endParaRPr>
          </a:p>
        </p:txBody>
      </p:sp>
      <p:pic>
        <p:nvPicPr>
          <p:cNvPr id="7" name="Picture 1029" descr="A:\minispi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914400" y="2057400"/>
            <a:ext cx="7721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2535" name="Rectangle 1031"/>
          <p:cNvSpPr>
            <a:spLocks noGrp="1" noChangeArrowheads="1"/>
          </p:cNvSpPr>
          <p:nvPr>
            <p:ph type="subTitle" idx="1"/>
          </p:nvPr>
        </p:nvSpPr>
        <p:spPr>
          <a:xfrm>
            <a:off x="1625600" y="3886200"/>
            <a:ext cx="6400800" cy="17716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8" name="Rectangle 1032"/>
          <p:cNvSpPr>
            <a:spLocks noGrp="1" noChangeArrowheads="1"/>
          </p:cNvSpPr>
          <p:nvPr>
            <p:ph type="dt" sz="quarter" idx="10"/>
          </p:nvPr>
        </p:nvSpPr>
        <p:spPr>
          <a:xfrm>
            <a:off x="1084263" y="60960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9159D614-6255-41EE-896C-526DB7541598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9" name="Rectangle 1033"/>
          <p:cNvSpPr>
            <a:spLocks noGrp="1" noChangeArrowheads="1"/>
          </p:cNvSpPr>
          <p:nvPr>
            <p:ph type="ftr" sz="quarter" idx="11"/>
          </p:nvPr>
        </p:nvSpPr>
        <p:spPr>
          <a:xfrm>
            <a:off x="3522663" y="60960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10" name="Rectangle 103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51663" y="60960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06949E1D-EAC2-447E-AF93-AE2A8B704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566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59D614-6255-41EE-896C-526DB7541598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949E1D-EAC2-447E-AF93-AE2A8B704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057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59D614-6255-41EE-896C-526DB7541598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949E1D-EAC2-447E-AF93-AE2A8B704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446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752600"/>
            <a:ext cx="3733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752600"/>
            <a:ext cx="3733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59D614-6255-41EE-896C-526DB7541598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949E1D-EAC2-447E-AF93-AE2A8B704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958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59D614-6255-41EE-896C-526DB7541598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949E1D-EAC2-447E-AF93-AE2A8B704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763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59D614-6255-41EE-896C-526DB7541598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949E1D-EAC2-447E-AF93-AE2A8B704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435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59D614-6255-41EE-896C-526DB7541598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949E1D-EAC2-447E-AF93-AE2A8B704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545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59D614-6255-41EE-896C-526DB7541598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949E1D-EAC2-447E-AF93-AE2A8B704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118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59D614-6255-41EE-896C-526DB7541598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949E1D-EAC2-447E-AF93-AE2A8B704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652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59D614-6255-41EE-896C-526DB7541598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949E1D-EAC2-447E-AF93-AE2A8B704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058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381000"/>
            <a:ext cx="5562600" cy="54864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59D614-6255-41EE-896C-526DB7541598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949E1D-EAC2-447E-AF93-AE2A8B704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005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rgbClr val="906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609600" y="228600"/>
            <a:ext cx="8239125" cy="6391275"/>
          </a:xfrm>
          <a:prstGeom prst="rect">
            <a:avLst/>
          </a:prstGeom>
          <a:solidFill>
            <a:srgbClr val="EDE7E3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en-US" altLang="en-US">
              <a:ea typeface="+mn-ea"/>
            </a:endParaRPr>
          </a:p>
        </p:txBody>
      </p:sp>
      <p:sp>
        <p:nvSpPr>
          <p:cNvPr id="1027" name="Line 3"/>
          <p:cNvSpPr>
            <a:spLocks noChangeShapeType="1"/>
          </p:cNvSpPr>
          <p:nvPr/>
        </p:nvSpPr>
        <p:spPr bwMode="ltGray">
          <a:xfrm>
            <a:off x="1016000" y="1600200"/>
            <a:ext cx="7670800" cy="0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028" name="Picture 4" descr="A:\minispir.GIF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33"/>
          <a:stretch>
            <a:fillRect/>
          </a:stretch>
        </p:blipFill>
        <p:spPr bwMode="ltGray">
          <a:xfrm>
            <a:off x="0" y="50800"/>
            <a:ext cx="1181100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A:\minispir.GIF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81000"/>
            <a:ext cx="7620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752600"/>
            <a:ext cx="76200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2151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14413" y="61071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charset="0"/>
                <a:ea typeface="+mn-ea"/>
                <a:cs typeface="+mn-cs"/>
              </a:defRPr>
            </a:lvl1pPr>
          </a:lstStyle>
          <a:p>
            <a:fld id="{9159D614-6255-41EE-896C-526DB7541598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2151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52813" y="610711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charset="0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2151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81813" y="61071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06949E1D-EAC2-447E-AF93-AE2A8B704E9E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4.xml"/><Relationship Id="rId4" Type="http://schemas.microsoft.com/office/2007/relationships/hdphoto" Target="../media/hdphoto3.wdp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llustrations/cartoon-smiley-questions-puzzle-3082809/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608" y="980728"/>
            <a:ext cx="7704856" cy="2009568"/>
          </a:xfrm>
        </p:spPr>
        <p:txBody>
          <a:bodyPr>
            <a:normAutofit fontScale="90000"/>
          </a:bodyPr>
          <a:lstStyle/>
          <a:p>
            <a:br>
              <a:rPr lang="en-GB" dirty="0">
                <a:solidFill>
                  <a:schemeClr val="tx1"/>
                </a:solidFill>
              </a:rPr>
            </a:br>
            <a:r>
              <a:rPr lang="en-GB" sz="6700" b="1" dirty="0">
                <a:solidFill>
                  <a:schemeClr val="tx1"/>
                </a:solidFill>
              </a:rPr>
              <a:t>Welcome to</a:t>
            </a:r>
            <a:r>
              <a:rPr lang="en-GB" sz="6700" b="1" dirty="0">
                <a:solidFill>
                  <a:schemeClr val="tx1"/>
                </a:solidFill>
                <a:latin typeface="Calibri" pitchFamily="34" charset="0"/>
              </a:rPr>
              <a:t> </a:t>
            </a:r>
            <a:br>
              <a:rPr lang="en-GB" sz="6700" b="1" dirty="0">
                <a:solidFill>
                  <a:schemeClr val="tx1"/>
                </a:solidFill>
                <a:latin typeface="Calibri" pitchFamily="34" charset="0"/>
              </a:rPr>
            </a:br>
            <a:r>
              <a:rPr lang="en-GB" sz="4900" b="1" dirty="0">
                <a:solidFill>
                  <a:schemeClr val="tx1"/>
                </a:solidFill>
                <a:latin typeface="Calibri" pitchFamily="34" charset="0"/>
              </a:rPr>
              <a:t>Cookham Dean Primary School</a:t>
            </a:r>
            <a:br>
              <a:rPr lang="en-GB" sz="6700" b="1" dirty="0">
                <a:solidFill>
                  <a:schemeClr val="tx1"/>
                </a:solidFill>
                <a:latin typeface="Calibri" pitchFamily="34" charset="0"/>
              </a:rPr>
            </a:br>
            <a:r>
              <a:rPr lang="en-GB" sz="4000" b="1" dirty="0">
                <a:solidFill>
                  <a:schemeClr val="tx1"/>
                </a:solidFill>
                <a:latin typeface="Calibri" pitchFamily="34" charset="0"/>
              </a:rPr>
              <a:t>Parents meeting 2025</a:t>
            </a:r>
            <a:endParaRPr lang="en-GB" sz="107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600" y="5733256"/>
            <a:ext cx="3168352" cy="720080"/>
          </a:xfrm>
        </p:spPr>
        <p:txBody>
          <a:bodyPr>
            <a:normAutofit fontScale="70000" lnSpcReduction="20000"/>
          </a:bodyPr>
          <a:lstStyle/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 err="1">
                <a:solidFill>
                  <a:schemeClr val="tx1"/>
                </a:solidFill>
              </a:rPr>
              <a:t>www.cookhamdean.org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AutoShape 2" descr="data:image/jpeg;base64,/9j/4AAQSkZJRgABAQAAAQABAAD/2wCEAAkGBxMTEhUTExQVFRUWGBgaGBcXGBweHBsgHBgfHCAcGBkaHyogGyMnHBgaITIhJSkrLi4uGh81ODMsOCktLiwBCgoKDg0OGxAQGzAmICQ0MDQ0LDQ0LC8sNzUsNCwsNyw0LywvLCwsMDQsNCwsNzQsLC00LCwsLCwsNCwsLCwsLP/AABEIAOEA4QMBEQACEQEDEQH/xAAcAAEAAwEBAQEBAAAAAAAAAAAABQYHBAMBAgj/xABHEAABAwIEAwYCBwMJBwUAAAABAgMRAAQFEiExBkFRBxMiYXGBMpEUI0JScqGxYoLBFSQzQ5KistHwFnOTs8LS4SVTVGOD/8QAGwEBAAIDAQEAAAAAAAAAAAAAAAQFAgMGAQf/xABEEQABAwIDBAgFAQUFBwUAAAABAAIDBBEFITESQVFhBhNxgZGhscEUIjLR8OEjM0JS8RUWJDTSQ2JykqKy4iU1U2PT/9oADAMBAAIRAxEAPwDcaIlESiJREoiURKIlESiJREoiURKIlESiJREoiURKIlESiJREoiURKIlESiJREoiURKIlESiJREoiURKIlESiJREoiURKIlESiJREoiURKIlESiJREoiURKIlESiJREoiURKIlESiJREoiURKIlESiL4pQGpMCiAX0UXdcS2bfx3LIPTOCfkDNazNGNSFNjw6rk+iN3gVFr7QsOEjv5jo25+uWtXxcXH1UwdH8QOfV+bfuvNHaNh5P9KoeZbX/AU+Mi4rM9HcQH8A8R910W/HmHrMC4A/ElafzUkCvRVRHetT8Cr2C5j8CD6FTNnijDv9E62v8K0n9DW5r2u0Kr5aaaL94wjtBC7KyWhKIlESiJREoiURKIlESiJREoiURKIlESiJREoiURKIhNEVTx/j+0tvCFd8v7rcED8S9hqNhJ8qjSVUbMtSruiwCrqRtEbLeJ9hr6Dmqt/tRi18f5oz3SPvAD83HPD8gDUbr55foFvzmrn+zMKof8y/adw/8W5+K6Ednd3cEKvLwnnlBUuPQqICfYGsvhHv+ty1npDS0+VJDbnkPS5PipS17LbNOqlPOeRUAP7qQfzrY2hjGt1Dl6UVjvpDR3H3Psu9PZ5hw/qD/wARz/urP4SLh6qKekOIH/aeTfsvZ3gPD1CDbpHopY/RVemliO5a247Xt/2h8B9lyvdnGHnZpSfRxf8A1E1iaOI7lub0jr26vB7QPayib3soYM90+4g8swSofllNa3UDdxU6LpXUD94wHsuPuuFzh3GbQfze4LyREJCpI/cd0HoCaw6moj+k3/OakNxDB6s/t49k8be7c/EL1sO0x1pXd31upJ5lIKVe7a9/UGvW1rmm0gWM3RqKVu3RygjnmPEfZX3B8bt7lOZhxK+oB8Q/Ek6iprJGvF2lczVUU9K7ZmaR6dx0KkKzUVKIlESiJREoiURKIlESiJREoiURKIlESiKvcU8X29kIWc7pEhpO/qo7JHr7A1omqGR668FaYdhFRWm7BZv8x07uP5eypLbWJ4uZUfo9qfUJI8hu76nw6cqiWmqNch+eK6Iuw3CBZo25e6/2b69qt+A8B2dtByd6v77gB+SfhHynzqVHSxs3XVDWY7V1OW1st4DLz1K6OJ+K2bHu0uJWe8OmUCAARJPoDsK9mnbFa+9asPwqau2zGR8vHndT6FAgEag7Gt6rCLZFRPF2IG3s33QYUlBCT0UrwpP9oitUz9iMlTsMp/iKuOM6E59gzPkst4F4ifZumjcLdU0+MoLilEfFAUnN0WMpPmarqeZzXja0K7PGcOgmpndQ0BzM8gBuuQbcs/BbTVsvnyz7texZbTbDba1oUpalShRSYSI3Bndf5VBrZC0AArqejFIyaSR8jQQABmL6/wBF0dnmOLOHuv3Lqlhpa/EoycqUJMTuTJO+utZUsp6ouedFpx2hYK9sNO0DaAyGlySO5eHBvHzt3chhTCADmOZKj4QATqCDm1gbjevIKp0j9khbMVwCKjp+ubITa2RGpPpx3q731g08nI62hxPRQB/XapbmhwsQudhnkhdtRuIPLJUTG+zbKrvbB1TKxqEFRj9xwHMnnvPqKhyUdvmjNiulpOke0OqrWBzeNh5jQ91u9c2D8ev2y/o+JNqBH9ZHijqpI0WP2k9OdYsqnMOzKO9barAYKpnXUDgR/Lu8dx5HyWj2d2h1AcbUFoUJCgZBqe1wcLhcnLE+J5Y8WI3L2r1YJREoiURKIlESiJREoiURKIlESiLPeMOOF94LSw+seUcqlpEwfuo5E9VbD5xBnqTfYj1XUYXgjOr+JrcmDMDS/M8uA1Pr7cJ8AJbPf3pDzx1yk5kpPVRPxq8zoPPevYaQN+Z+ZWGJY+6UdTS/KzjoT9h5+ivYqauaWa8a4i/ZYkw+XHDbqjwZjlAHhWAnYmCFa8z5VX1D3RzB18l12E00Fbh8kIaOsG/fxBvry7Fw9oHFNvethi3Q46tKs4WEkAAAzAIzHTeQBseVYVM7JRstF1JwTC6ihkM07g0EWtfw5eZVn7Lca7+0Daj42IQfw/YPyBT+7Uijk2mWOoVP0iovh6svAyfn37/v3ri7YsQyWzbIOrq5P4UCT/eUmsa59mBvFSOi1Pt1LpT/AAjzP6XVMxy3vXLRkOWZbbtkR3mU5iCBJUCdtJOnyqJIJHMALcgr+jkooqqQsmu6Q6XFvzdqtP4Bx36XaIUoy4jwOdZGyvcQfWelWNNL1jL71x2M0PwlU5oHynMdh3dxyVQ4nQLvG2WCJQ0lOYHUeFJdM+oIBqLN+0qA3h/VXuHk0mDvmGRcTbjnZv3KrOA3S37dGGtyO9fLjq+QQEp/TKVH8KetR43FzeqG8q4romQTmvfnsts0cyT9wO88FZOxuyBduHgDCQlCSd4UST7wlPzrfQt+ZzlVdKpiI4ojqbk92XuVqlWS4pKIuHF8IZuUFt5AWnlO4PVJ3B8xWD42vFnBSKaqmpn7cTrH814rM7zD7zBnO9YUXbVSvEDtrpDgHwnYBY5x6VXubJTG7c2rr4p6TGmdXMNmUaH7cRyP6rRuHsdZvGg60fxJPxIPRQ/jzqfFK2RtwuUrqGWjlMcg7DuPMKUrYoaURKIlESiJREoiURKIlESiLOONuJ3H3foFjKlqMOLSfmkEbAfaV7dagVExeerjXV4ThkcEfxtZkBoD629B3qw8J8LM4e2VFQLhH1jqoAA5hM/CmROu/PlG+GBsQ58VV4lik2IyAWs3c0ep4n8HOJ7XMRWi1bS2ohLqiFFP2k5Zieh09a1VryGADep3RmmZJUuc8XLRlyN9e5Xe0RlQhPRIHyFTG6LnZHbTyear/aDgn0qzWAJcb+sR6pGo90yPWK0VMe3GeIVnglb8LVtcfpdke/f3FRHZFdtLtFNpSkONqOcgCVBRJSonnzT+7WuicCy28Kd0nhkbVB7iS1wy5WyI9+9OGuEn7TEXXUFAtVZhE6kHxABI2yq0k8geteRQOjlJGiYhi0FXQMjfcyC3lkc+Y4b1YMb4WYunm3Xis92ISgKATvMkRP58q3yQNkcC7cqykxSelidHFYbWp38OzyU042FApUAQQQQdiDuDW4i6r2ktII1C4sLwZi3BDDSW80TlG8TEnnufnWDI2s+kKRUVc9QQZnF1uK828At0vquUtw8sEKVJ1nfSYnTeK8ETA7btmsnV07oBAXfIMwMv6qBw3gJu2Tcdw4ouOtKbQpyPBmG/hA5xy5VpZShgOycyrOox6WqdH1zRstcCQN9u1dvAnDqrK3LaylS1LUolMxsAIkDkPzNZ08JibYqPjGINrqgSMBAAAz8VZK3qpXPf3qGW1OuKCUIEqJ/1qfLnWLnBouVthhfNII4xcnRZG9f4hiVwu5tQtCGP6MAxHl0UpQ1I1EabRNYXSzO2mbl3DYMPwyAQVNiX67+/iANx7+KvPBvE6L9tbTqAl5Ah1sjRQ2JAPKdCk7VMgmEosdeC5vFcMfQSCSM3Yfpd527eB3qrcSYG9hb302zP1M+NHJMn4VDmgnY7gx5Go0sToHdZHorugrosVh+Eq/r3Hjz5H1WgcO441eMh1o+SkndJ5g/586nRStkbtBcvXUUtHKYpO47iOKlK2KGlESiJREoiURKIlESiKjdpHFKmEi1YkvuiDl3QDoIjXMrYRqN+lQ6qfZGw3UrosBwsTuNRN+7bx0JHsN/hxXdwHwmmyazLAL6x41fdG+RPkOfU+gjOngEbc9VHxnFXVsmy36BoOPM+3Ad6kuLMDF5bKZzFBkKSQTEjbMBuPL33ArZNF1jNlRMNrjR1AltfiOR4cD/RYtjF1dBCLB8asr8IV8QkQEhUwU8x5HeIqokc+wjduX0KlipS51bCfrGfDje3Hj91cf5Yxy1A7xnvk/gC/mWTI9TUvrKlmov+clQfCYJVH9nJsntt/wB3srpwnitxctFx+37j7skyrqchEpHSTr+suGR7xdwsuexKlp6aTYhk2+PLvvn7LvwvB2LfN3LSG8xlWUanUnU7wJMDYTpWbI2s+kKNUVc9RbrXl1tL/n9V3Vmo6URKIlESiJREoiURZJ2o37y7lFu7LNtKSFxmCuSnIHxZQfh3+dVlY9xeGuyH5mu46OQQsp3TxfNJnlpbg3lfj9lebe+srCzQUuI7lIGUpIJWTzEfEo7/AOQFTA6OJmRyXNvgrK+qIc07Z13AeOgH5mqn2bJXc31zfZcqDmTA6qUDHnCQCfMio1Ld8jpFeY8WU1FFR3u4WPgCPU5clpbrYUClQBBEEESCDyIO9WBF1yDXFpBBsQsoxJhzBb0PNBSrV7Qp8tyj1Tuknlp1qscDTSbQ+krtoHsxqj6qQ2lZv9+w6Hn3LVLO6Q6hLjagpCwCkjmDVk1wcLhcXLG+J5Y8WI1C9q9WCURKIlESiJREoij8fxZFqwt9eyRoOZJ0CR6mKwkeGNLipNHSvqpmws1P4SqL2bYQu4dXiVx4lKUru567FQ6ARlHSD0FQqWMvcZXLpcfq2U8TaCDIAC/sO/U93NWDH+PbS1cLSs7ix8QbAOXyJJAnyE1vlqo4zYqrosBq6tnWNsBuvv8AAFemAcc2l0QhKi24dkOCCfQiUn0mfKvY6mOTIarCtwSrpAXOF2jeM/18l5cd8IpvW8yIS+gHIr7w+4o9Oh5E+ZryopxKLjVZ4NizqGTZdmw6jhzHvx8F2cENXSLVKbuM4MJ1lWWBAWdid/aJ1msqcPDLP1WjFn0r6kupfpOvC/Ll73tkp+t6rEoir/FPFzFknxnO4dm0kZvVX3R5/IGtE07YhnrwVnh2Ez1zvkyb/MdO7ifw2VOR2tnNrajL5O6j+5B/Kovx+f0roHdEvlylz7MvVWE9o9l3BeClZgY7mB3k+kxHOQY99K3/ABkezteW9VP93a3r+qIFv5v4fv3W8s1Sr3tRu1LUW0toRPhSU5iB5mdflzqG6uffJdFD0WpQwCQknedAvGx7TL1C8zhQ6kmchSEwOiSnUe8142tkBzzWybozRvZZl2nje/iD7WWpcM8SM3rZW0SFJjOg7pJ/UaGCOlWUUzZBcLi8Qw6aik2ZBkdDuKma2qAlEXFi2FtXLZaeSFJPzB6g8j51g9jXizlvpqmWmkEkRsQqO32TshyS+4W5+HKAr3Xt/dqGKBt9V0julc5ZYRja43NvD9Vd7W3YtGQlOVppsczAHUlR/U1MAbG2wyAXOSSTVU2067nO8fBULibtMgluyTmInM6pOkD7id48z8udQpa3dH4rpsP6NXG3Vm19Gg5959h+is7DrOK2B2hxMEbltY/iDBHUR1qSC2ePtVM9s2FVvNp8R+o8D2Krdm2Krtn3MNuNCFK7v8W5SD0UPEPfrUalkLHGJyusfpWVMLa+DQgX7Nx7Rof0Wm1YLkEoiURKIlESiJRFl/H9wq+vmcPaOiDLhHJREk/uon3URVdUkyyCILscFjbQ0UldIMzp2fqfS6vt6Po1m53Kf6FlWQfgQYHntU13yMOzuC5mH/E1TetP1uFz2nNUjskw63cadeWlLj/eEErElIgEET1JVrzjyqHRMaWlx1XRdJqieOVkTSQy27IE5+mWW7vX67SuE2EMKu2QGltlJUE6JVKgJA2CgSDI899K9q4Ghu23IheYBis75hSynaa69r5kWF+8dqtvBWIruLJh1clZSQonmUqKZ98s+9SYHl8YJVHitO2nrJI2aA5d4vbuuputyr1xY1iaLZhb7k5UCdNySYAHmSQPesJHhjS4qRS0z6mZsLNSsU4g45u7lchamUD4UNqI/tKEFXvp5CqiWqe88F9EocCpaZvzNDncSL+A0CrTrhUSpRJJ3JMk+pNRySdVcNa1os0WC/NFklESiJRFI4Fjb1o4XGVQopKTIkEHqPWD7VsjldGbtUOtoYayPq5Rle6lf9v8R/8AkH/ht/8AZWz4ubj6KF/d/Dv/AI/N33UzhPancJKQ+hDiPtFIyr9RrlPpA9q3Mrnj6hdV1T0WgcCYXFp4HMffzK07AscYu2+8ZXmA0IOiknoocqsI5WyC7Vx1ZRTUkmxMLHyPYpKtiiLHOJU3FziabO7e7tsufVwPCEkHKQOalfDJJgkjyqql23zbDzku9w809LhxqqZm062fG+/sA1y3LssbcYRiHdODPbXKcgWqJgkfFpGhMKHQg+VZtb8PLY6FR5pDjFD1jMpIzew9u0ZjmLc1OcK8PXNlfOobE2bgzSVbfdAG5UNU+Y1nYVuhhfFIQPpKrsSxGnrqJjnn9s3LTx5W39uXFcXavhKklq/a0W2pIWR5GUK6aK0/eT0rCsYRaRu5SOjVU123Ry5tcDb3HeM+4q8YBiibm3bfRstMkdDsR7EEVMjeHtDgucrKV1LO6F24+W4+CkKzUZKIlESiJRFzYleJZacdV8LaVKPsJisXODWknctsELppWxt1cQPFZ72SWRcXcXrmq1qKQfMnOs+8p/OoNE3aLpCup6TTCNkVIzQC/hkPdaUROlWC5FZlinBN3aPm4w1eh/q5AIBOqYV4Vp9ddt4mq99M+N21Euwp8apauEQV7c/5t3blmD2fovO6w3F8QKWblKWGQQVHQA+wJKjvA0HpXhZUTfK7ILKOpwnDrywEvfu1+wA9VpWH2aWWkNIEJQkJHoBGvnU9rQ0ABclNM6aR0j9SbnvXRWS1KO4gwsXNu6wTGdMA9CNUn2UAawlZtsLVKoqo0s7JhuPlvHgsDxvAn7ReR9sp6K3SrzSoae2/UVSSROjNnBfT6Ovgq27UTr8t47Qo2tampRFZuGeCLm78WUtNRIcWNDpplG6pncab68qkRUz5M9AqXEMcpqT5b7TuA9zu7NVFYngrrNwq2IzuJIENyqZAUMoiToRyrU+NzX7G9TqauinpxUA2aeOXLNeF5hj7QBdZdbB0BWhSQfTMK8cxzdRZbIqqCY2jeHdhB9Fy1ipCURKIrd2WXLib9CUapWlYWPIJKp9iB/o1Ko3ESgBUHSSKN1C5ztQRbt09FuNXC+cKodovDBu2Q40Pr2tUxoVDmmevMeY86i1UPWNuNQrzA8TFJKWSfQ7Xlz9j+imMKtFOsMG8aQXkAEyArKoaZgdgYg6bH0raxpc0bYzUColbFNIKVx2D2i44dnbuUvW1QlyYrZB9lxlWziFJ9JET7b1i9u00t4rdTzGCVsrdWkHwVA7I74oVcWTmi0KKgPMHIsexCfmag0TrExldR0mhEjY6tmjhb3HutKqwXIpREoiURKIqV2tX/d2OQburSn2HiP8AhA96iVrrR24roejMHWVu2f4QT7e6muErJNtYspMJhsLWTyKhmUSfIk/KtsLQyMBV2JTmprHuGdzYd2QVYv8AtWYSspbZW4kfbkJnzAIJj1io7q5oNgLq5g6KzvYHSPDTw1Ulw/2iWtytLagplxRgBcZSTyChz9QOUVsiq2PNtCold0eqqZpkFnNHDXw+11cKlKhSiLMO0vjF9p42turu8qR3ix8UqEwD9nQgyNdfnXVdQ5rthq7Ho/g0M0XxEwvc5Ddlv559yz5rGrlKs6X3gr73eKn311qCJXg3uV1TqGmc3YMbbcLBbLwRxE3e2yUOqQp4CHEEDxQdFZdiCIJjSZq2p5hKyx1Xz7F8OfQ1BdGCGH6T7X5HyXbccG2C5m2bE/dGX5ZYj1rM08R/hUePGK5mQlPfn63WUcc8HqsVhSTnZWYSo7pO+VXtsecGqyopzEbjRdxg2MNrmlrhZ414HmFMcP8AaYtm3LbrfeLQkJaUIAMCIc15aaga/nW2OtLW2cOxV9b0ZbNOJInWaTdw+366eS6uyoG4vLm7dMuADlpLhMkdICI9Cayo/ne551+609JLU1LFTR/T/pt979q0HiDBm7tlTLo0OoI3SRsof661OkjEjdkrlaKskpJhLHqPMcF/P+NWAYfcZDiXMhjOjY/+RsRyINUkjNhxbe6+pUdQaiFspaW33H88OS8EWjhGYIWU9Qkx84rHZNr2W0zRg7JcL9q6k4Hc92p3uHA2gSpRSQAPU7+1ZdU+17ZLQa+mDxHtjaOgvc+S0LswFg0Av6Qk3LiYIVKcoMEoTm0UZG43jTzn0nVNzvmVynSI10x2erIjad2d+Ztp+XWm1YLkEoioHFPGF9aXDiRbJUwnLlcyrjUDdYOX4iRECoU1RJG4/Lkunw3CKKsgaetIeb3Fxu5a6ZqPR2qO5cxspT94OED55CK1iuNr7KlO6LR7WyJ8+Fhf/uVj4Q43RfOLaDSm1JTmEqBkSAeQjcVIgqRKbWsqnFMEkoI2yFwcCbaWVaxT+Z462saJfyz0+slB/vAKqO/9nUg8fdW9N/jMEew6sv8A9PzemS1GrFcalESiJREoizLtKHfYhZW24OUkfjcyn8kVX1fzStYuwwD9jQz1G/P/AKRf1Ks/aO4tOHP5JmEgx90rAV+RI9DUiqJERsqbAmsdXx7fPxANvNc/ZnbsfQWy2ElSp70wM2adQr0EQOkVjSBvViy29IJJzWuEl7D6eFuI/NVXu17CbdDbbyEJQ8pzKcsDMnKSSQNyDl1860VsbAA4aq16L1U75HROJLAL57jce18uS0bDFKLLZX8ZQgq9con86nsvsi65OcNErgzS5t2XXTWS1LDe1K2KMRcUdnEtqT6ZAj9UGqesFpTzX0jo3IH0DQP4SR539CFUqiq+Vt7McLW7fIWnRLPjWr2IA9z+QNSqRhdJfgqHpFVMioyw6vyA9+71styq4XzdeF7aIdQptxIUhQgpOx/11rxzQ4WK2RSvieHsNiN6wnjjhk2L4SCVNLBU2o76HVJ8xp8xVLUQ9U625fSsGxMV0JcRZzciPfv9lzcKcROWL3eoAUCMq0EwFCZ35EEaGOvWsYZjE64W/E8OZXQ9W42IzB4K3Y52nuOo7u2aKFL0zKOZQnTwAc/PX0qVJWlws0KhpOi7In9ZUPuBuGQ7zwUlwX2dJbyvXYCl6FLX2U/j+8fLb1rZT0gb8z9eCh4t0idLeKmyb/NvPZwHn2K+YncFplxxKcxbQpQTMTlSTE8tqmuOy0lc1BGJZWsJtcgX7SsT4l46ubxBaUENtEiUoBkwZGZR31HKKqJap8gtuX0TD8Bp6N4kF3OG8+w/qqtUZXi1Lsp4ocWr6G54glBLauYCY8B6iNukR0iyo5yfkK4npJhccY+Kjyucxuz39vHx7dNqwXHqE4yvGG7R0PqypWhSBGpJUkwEjmeftWmdzRGdpWGFxTSVTOpFyCDysDv5LJ+HHL+7Z+gW6oZElZ2ACjJC1bkTPhGpk7jatiMsjerbou3xBtBSTfGTC7zoNcxwHHmdO1afwnwcxZDMmVukQpw/olOyRI8z51Yw07YtNVx2J4vPXGzsmjRv34lVvtlYITbPpMFC1JkeYCh8sh+dR64ZNcrfoq8F0sR0IB8MvdaFZPhxtCxstKVD3E/xqc03AK5aVhje5h3EjwXtXq1pREoiURZk+S7xEkHZsCPZjN/iVVefmquz7LsGARYASP4v9VvQLSLlhLiFIWApKgUqB2IIgip5AIsVyLHuY4PabEZhZ1d9m77SyuxulNz9lSlJI8s6Pi9x86gOo3NN43WXWRdI4ZWBtZEHcxY+R08V+8L7PH3Hku4hcd8E/YzKXPOCpcQJ5AV6ykcXXkN1hUdIIY4jHRR7F99gO+w38ytHqeuUSiLE+1m6Qu/hJnu20IV5GVKj5KFVFaQZMl9E6MxuZRXcPqJI7Mh7KmqSRoRB86iLoQQcwr/w9x5b2dqhtq2Up3+tJUEhR+9mgk+kCKnRVTI2ABua5WuwGoral0kkoDd2VyOVsh33zXU72trjw2qQeRLhI+QSP1rI153NWlvRJt/mlNuy3uVHMcW4rfL7u30PPukgAA9VqnL6yKwE88ps1Sn4ThVC3bnz/wCI38ha/gprCOBX3w//ACiVlcJDLhdK8u8kDNt8OhitrKVz79b3ZqvqsdhgMfwAAGe03ZtfS2du3RZ3jmEuWry2XB4knfkoHZQ8iKgSRmN2yV1lFVx1cIlj0PlyVh7LrZtV4XXYCWGlOSqIBBAkz0CiZ5ECt9G0GS53Kq6SSyNpBHHq9wbz3m3fay2exvmnk5mnEOJ6oUCPeNvSrZrg4XBXz6WGSF2zI0g8xZeOONLXbvJb+NTawmepSQPzryQEtIGqzpHsZOx0n0gi/ZdfzetJBIIII0IO48iKoF9dBBFxovlF6r92QYctV0p+CG20FJPIqVEJHtJPTTrU2hYS/a3LlulNSxtOIf4ib9w3+39FsNWq4JRuP4I1dthp4EpCkq0MGR5+YJB8jWuSNsgs5S6OtlpJOsi1sR4/l112Vm2ygNtIShCdkpED/XnWbWhosFolmfK8vkNyd5XvXq1qmdrTAVYE/ccQofmn/qqJWi8S6Doy8trgOII9/ZTHBTmawtjM/VJH9kR/CttObxN7FX4s3ZrZR/vHzzU3W5V6URKIlEWZYWM3ELxP2Qr8m0p/Sq9mdUV2FR8uAsA329SVpF1cobQpa1BKEiSo6ACp5IAuVyUcbpHBjBcncuTBsYaumu9ZUVIkiYI1HkdaxZI14u1bqqklpZOrlFjr4qM4a4ztrw5EFSHN8iwASBzSQSD+vlWuKoZJkNVMxDB6miG08At4jTv4Kx1vVUlEXEMJYDhd7lrvDuvInMfVUTyrDq23vbNb/ip9jq9s7PC5t4LDeO8TU/euqWju8h7sJjWEkwVdSd/l0qnqXl8huF9JwWlbT0bA117533Z8FX60K2Wp9nfB1o6yi5cPfqMyg/CggxBT9o+umu3OrKlp43N2zmuIx3GauOZ1Oz5AN+8877u7xWj21uhtIQhKUJGyUgAD0AqeAALBcm+R0ji55uTvOq9a9WCp/aZgKbi1U7ADjAKwrqkCVJPtqPMeZqLVxB7L7wr3o/Xup6oR/wAL8iOe4+3Z3LI8Aw1dwtbbaiF90tQSJ+sywcmnWOekgVVxMLyQOC7uuqWUzGySC42gL8L5bXcv3w3jrtk+HETvC2yYChzB6HoeRr2KV0TrhY19BFXQ7Du48Of5qtHX2r2+SQy6V/dOUD+1P8Kn/HstoVyQ6KVG3Yvbbjnfw/VZhjmI/SLhx/IlvvFTlTsPfmTuTzJNV0j9txdxXZ0VN8NA2HavsjX8/LLs4Pwtq5ukMvLUhKpgpiSQJCZO0wazgY17w1yj4rVS0tM6WIAkcfVb3huHtMNpaaQEITsB+pO5PmdTV01oaLNXzCeeSd5kkNyV1VktSjeIsOXcW62W3S0pWWFiZEKBOxB1AjfnWuVhe0tBspdDUMp52yvbtAXy7rc1nWK8L3Vq2Vu4oW0iYBW4J8kpBknyE1AfA9guX+q6unxSmqn7MdJc9jfW3qoDALzFLlYSw9crgiSXFZRr9pRMex36GtMTp3n5SVaV0OF0zCZmMF91hfuAWldqA/8ATnvVv/mJqwrP3RXIdHf/AHBnf6FevZqf/Tbf/wDT/mqr2l/dBYY+P/UJO70Cs9SFTpREoiURZlbHLxGsTEg+824P66+1V4yqz+bl2EnzdH2nh/rIUn2wrULJAEwXkhUdMqzr7gfIVsrr9X3qH0XDTWEnc028R7XVi4SsmGrRpNuQWykKzTOYkaqPnPLltpFb4WtawbKqcSmmlqXun+q9rcLbvzXVULjFm3axSz+jBKHS4jvQjQSXBEgaAkFUjpE71CnDWzN2NV02FPnlw2fr7ltjsk9h8hlbmtVqyXFpREoiwjtIxFL184UAQ2A3I+0UzJPuSPRIqmq3h0htuX0vo/TOgom7X8WfZf8AL96q9RldqZ4W4idsne8b1SqA4g7KE/kRrB5ekitsMzonXCrsSw2Kui2H6jQ8D9uK3fBMWaumUvNGUq5HdJ5pUORFXUcge3aC+Z1dLJSymKQZjw7RyXfWajKI4uP8xup/9h3/AAGtU37t3YVOwz/ORf8AE31WV9kiwL+DEqaWBPXQ6ecA+01W0X71dt0naTQ3G5w9/daHxLwLa3ZKyC06d1o5/jTsr10PnU+WlZJnoVylBjlTRjYB2m8D7HUenJZ9inZrcMtuul1oobSpWmbMQnXYpgaedQX0b2gm4yXU0/SWnmkZGGOBcQN1s+/2VJqGukXThl13Tzbuv1a0K038KgdPlWTHbLgVoqYuthfH/MCPEWX9Kg10C+QL7RFB8Z3r7Notdskqd8IEJzESQCQnnArTO5zWEt1VjhUME1U1k5s3O+du66xuLlT4eu7d+46pWFiY2EgaAHkNKqfnLtp4JX0D/DNgMNNI1nMWPvqrrg/aApK22BYhpKlIQAlRSE5lATlyedTGVZuG7FlzlV0faWPm+I2iATmL3sL63U72puRhzg+8psf3wf4VurD+yKrejjb17DwB9F29n7WXD7cfsE/2lFX8azphaJqj42/ar5Tz9AArDW9VaURKIlEWY8TjucctXdg53Yn1JaP5RVfL8tS08f6LsMPPX4LNH/Lfys5aFi2Gt3LSmXRKFjXqOYIPIg61OewPbslctTVElPKJYzYhUA9mb7ZUGL1SEK+zCh88qoV6wKg/BOH0uXT/AN5YZLGaAFw35H1GSmuFOAWrRzvlrLzonKSICZ3IEmTruTW6GlbGdom5VfiWPS1bOqa3ZZw1J78slcalKhSiKK4nxlFrbrdWYMEIHNSiNAP9aAE8q1yyCNpcVMoKN9XO2Jo7eQ3lfzsTOp3qhX1kAAWC+UXqURSXD17cNPoVbZi5OiQCc3kUjcRP/itkTntcNjVQq+CnlgcKi2zx4c7r+i2yYE7wJ9avl8nNr5KqdqVxkw9wbFam0jX9sK99EmotY60RV30djL69p4Anyt6lY3geIm3uGnk7tqB9RsR7gke9VUb9hwcvoFbTCpgfEd4/p5r+j0KBAIMgiQav18kIINiq12jYmhmxdCj4nQW0Acyoa+wEmaj1Tw2M33q3wKmfPWsLdG5nu/VYPVKvpyUXi/p1vYegrogvjZ1X6ovEoiURKIs/7ZbmLVpufjdn1CUn+KhUGuPyAc11HRWO9S9/BvqR+quOA2vdWzDf3GkJPqEifzqXG3ZYAqCsl62okk4knzXfWajJREoiURZ12wWuVFvcp0U25ln1GYaeRSfnUCuFgHjcur6LybT5Kd2jhf2PkVfrC5DrSHE7LSlQ9FCf41OadoArmJozFI6M6gkeC969WtKIlEXwmiLB+PuIzeXJymWW5S2OR6q94+QFUtTN1j8tAvpmCYaKOnG0Pndmft3et1Wajq6XvY2bjziW2kla1bJG50n9ATXrWlxsFqmnjhYZJDYDerWOza8DC3VZEqSnMGplRjU6jQGNhJnyqV8HJs3PgqL+8tIZmxtuQctrQeea6OyzH2mHu5cQkd8YS7HiBMAIJ+6SPYnz0yo5Wtdska71q6SUEs8XXMcfl1butx7R6eey1argFjva5jPeXCbdJ8LI8UT8auvIwmPmaqq2Tadsjcu+6L0fVwGdwzfp2D7n0CoVQl1C3zs/xHvrBlUypCe7V1lGgn92D71d0z9qIL5djdP1FbI3cTcd+frdZt2o48m5uQ22ZbYBTPVRIzQeYEAexqvrJdt9hoF1/RygdT05kf8AU/PuGnufBUyoi6JduC4aq4fbZQCStQBjkOZ9hJrONhe4NCi1lS2mgdK46Dz3DxX9IpECKv18jvdfaIlESiJRFmHaGfpOJWloNQmM376gVf3EA1XVPzzNYuxwP/DYfNUnfp3DLzK08VYrjkoiURKIlEUDxzhpuLF5A1UE50+qDmgesEe9aahm3GQrLCKkU9ZG86Xse/L9VFdlOK99ZBsmVMEo88p1Sf1T+7WqjftR24Kd0kpeprNsaPz79D9+9W66fCEKWr4UJKj6ASfyFSibC5VCxhe4MbqcvFYzf9pd6p3M2UtoBMIyAyOWYmTPoRVS6tkJuF9Bh6M0bY9mQEu43I8LZeN1p3BmP/TbZLpASsEpWBtmEHTnBBB96sYJesZtLjcVoPgqgxA3Go7Cp2tyrlGOcO2aiSbW3JJkktIkk8zpWvqo/wCUeCltxCraLCV3/MfuoDtNt20Yc5CEjxNgQkCPGP4CK0VYAiOStOj73uxBlyd+/kVSOyOzz32fk02o+6vCPyJ+VRKJt5L8F0fSibYo9j+YjyzW01bL56v5yNmo3fcpkKL2QRoQc8adKodk9ZsjivrImaKTrXabN/K6/oxIq+XyZQ3EvD7Vyy4C02XShQQtSRmCo8Pi3GsVqlia9pyzU+gr5aaVpDiGgi4Bytvy00Wc4V2XPrbUp5wMrnwoICvdSkqge01AZQuIu42XW1PSmBkgbE3abvOngCF2XS14PZOMd6hT765RknwJygKWZ22gefoayN6aMtvmVHjDMarGzbBDGDO+86gffl2hZuyypaglCSpR0CUgknyAG9QACTkuve9rG7TjYDepRXDF4GlvKYcQ2j4isZSPRKoUfUA1s6iTZLrZBQhilIZWxNkBc7S2fmMh3qV7MMSDN8gHLDoLZJ3BOqYPmoAe9bKR+zIOag9IqYzUTiNW5/fyz7ludXK+bpRFlvaDxzcNXCre2V3YbjMqASokTAmYAkDaZmq6pqnNdst3Ls8DwOCaATzi+1oM7Aabt6kezTjB26Wu3uDmWlOdK4AJAIBCo0nURA61nSVDpDsuUTH8HipWiaHIE2I+y0BagASdAN6nLmALmwWW8DKN7ir94fhRmKfLN4ECP92FfKq2n/aTF67LGAKLDI6Uam1+7M/9VlqdWS4xKIlESiJREoiyrCj/ACXiymVaMXHw9AFKOQ+ypR6Emq1n7CfZOhXaVI/tTCxKPrj17tfEfN5LUX2QtKkK1SoEEeREGrEi4sVxrHFjg5uoWQ3/AGW3QcIaW2pufCpSiDH7Qjf0/wDFVbqF9/l0XdwdKaYxgytIdvAzHdn6rSOEsATZW4ZCsxkqWraVGBoOQgAe1WEMQjbsrkcSr3Vs5lItuA5KaraoCURQ3F2Cm8tlsBQQSUkEiRoZ1Fapo+sZsqfhlaKOobMRcC+XaqtwNwVd2dwXFutBBBSpKZUVj3Ay6wZ1qNT0z43XJV1jGNUtbAI2sN9QTYW8L3WhVOXLLMsQ7M3Xbt10PpbbW4VpIBUsFRzHTwgQo6a1Xuoi55dewXXwdJY4qVkRjLnAWOgGWXPdyV/wTDvo7KWu8W7lmVuGVGTPy10HSpsbNhtr3XMVdR8RKZNkNvuGi7qzUdVXtIw19+zKLeSQoKWkGCpISZA66wY5xUaqY50dmq6wGpggqw6bS1geByz5bxdYqww9cOpbSFuOqOUAkk6ctdgB10ABqoAc91t6+hvkhp4i82a0Z8vz1W18GcGNWSQtULfI8S/uyNUt9B57n8qt4KcRi+9fO8VxiWtdsjJg0HHmefp5r88f8PXF40hDDqUAElaFSAvaCSAfhg6RGvkKVMTpGgNK9wTEIKKUvlZe+hGo7jx/NVWuGOzR5q4bdfcbCW1JWEtySopMgEkCBIHX23qPDROa4OcdFcYj0lilgdFC03cCLmwtfsJv5LUKsVxqURZ5xv2fLuXzcW60BS4zpXIEgRKSAeQGkVBqKQvdtNK6rB+kDKWHqZmkgaEeh0XfwDwUbIqddWlTqk5QETlSmQTqYkkgctIrOmpuqzOqi41jQrgI4wQ0Z56k+3iujtLxsW9mpI+N6W0+QI8SvZJj1UKyq5NiO28rVgFEamrDj9LMz7Dx8gV++znBfo1mnMIW79YrykeEeyY06k17Sx7EeepWOO1vxVWS36W5Du1Pj5WVpqQqZKIlESiJREoipvabw+bm37xsfWsSoRupP2kjz0BHp51Fq4tttxqFfdH8QFNUbD/pfl2Hcfb+i6+AOIvplsMxl5uEudT0X+8B8wayppesZnqFoxrDvg6gho+R2Y+3d6WVnqQqhKIqrxVxyxZLDRSpxyASlMAJB2zE7E7xB/So01S2I21KusNwOetZ1gIa3id/Yurhfi+3vZDeZLiRJbXEx1EGCJ08ue4rKGoZLpqtOI4TUUNjJm07xp2cirBW9VaURKIlESiJREoi8wwnNmypzHQqgT8968sL3WW27Z2b5cF6V6sUoi+E0RfG1hQBBBB2I2PoaL0gg2K/VF4lEXxSgASTAG5NF6BfILKGCcXxPNE2tvyOxSDpI6rUP7I8qrR/iJr/AMI/PNdq8DB8O2f9q/1/8R59q1irJcSlESiJREoiURKIlEWUY5buYRfC5ZBNs8SFIG3Uo6A/aSfKORmtkBp5NtuhXa0cjMYojTyn9ozQ+h9j47wtPsLxDzaXW1ZkLAKT/rb0qwa4OFwuOmhfDIY3ixGqheNuJTYsocCA4VOBMEwIgk69YEe9aqibqm3srDCcNFfKYy61hf2VJ4tKra9tsUSglt4NqKVDVJ7sApPIHJqPMHpUSa7JGzDQrosM2amjlw5zvmbcAjfne/Zta8rcV13tgs4raXdo2Q0+ELUsA5TM58w+ye7I0O585rJzD17XsGR/PRaIahgwyamqXfOy4A38rcfm8BystNqwXIJREoiURKIlESiJREoi/KnAIkgTtJ39KXXoaTouPG8OFww4wVKQHExmTuP8x1HMSKwkZttLeK30lQaeZswAOyb2P5/QrNMAxp/CX/od3qwSSlWvhk/GjqkndPIzzkGBHI6ndsP0XX1tFBi0HxVN+8Go423HnwO/zGhcQcRM2rHfLVmCvgCTJWSJGXy5ztU2WZsbdorlqLD5qubqmC1tb7u37L5wpjRu7dL5bLZJIg7GDuk8wf8AOkMnWM2rWTEaMUlQYQ7atv8AY81Ve0riRWlhbeJ12EuZdwFbIHmqdfL10jVUx/dt1Ku8Aw5v+dnya3Md2/sHr2KycGcPiytkt7uK8Th6qI2HkIgfPnUiCLq2WVRiuIGtqDJuGQHL7nXy3Kercq1KIlESiJREoiURKIuLGMMbuWVsuCUrEeYPIjzB1FYPYHtLSt9NUyU0rZYzmPy3YszwjEXsGuTbXErtlmUrA2n7aR/iR7jzr2PdTP2HaLr6mnhxmn+IgylGo9j7HuPK/wDE2CN39sWyoawttY1AMaEdQQSPQ1OljErLLmMPrZKCo6wDTIjlw5fdZzijOLfR/wCT3LfvUApCXUpKtEkEALBygaDVQBjSoDxPs9URfmuspn4V1/xzJNk53aTbM65a+FxdaLwbhK7WzaZcMrSCT0BUoqgekxU+BhZGGlcpilUyqqnysGR9ha6qPFXFF09d/QbAwQYWsRJI+IZj8KU8zvIPvFmne5/Vxq8w3C6aGl+MrRkdBy3ZbyfRceIXGKYUW3XXhcNKVCgpRUJ3yyoZkyJgjTTUcjg4zQWJNwpMEeGYrtRxs2HgZZAd+WR537lpuH3aXmkOo+FaUqE9CJ1qwa4OAIXHTROhkdG7VpI8F9YvG1khC0KKSQoJUCQQYIIG2oivQ4HQo+KRgBc0i+lwvevVrSiLxuLpCNVrSgHbMoD9a8LgNVmyN8mTAT2Zr9tOJUApJCgdiDIPoRXoN1i5pabEWKgeOsdVZ2inERnUQhE8iZ1g7wATHlWiol6tlwrPB6EVlUI3fSMz2BU3C+z9d4wm5ublZddTmT9oAK1TmnU7zAiJqKykMjdpzsyr+ox9tHMYIIhstNju0yOnvde3AmK3FreKw65UVDUNkmYIGYZSfsqTqBy02k17TveyTqnrXjNLBVUgr6cW4+mfMH80V04o4davWu7c0I1QsbpP8QeY5+sES5oWytsVz+H4hLQy9ZHv1G4j83qk8Mdnjpdm+OZpkkNt5swVrM7+FHPLoTzjnDhpHX/aaBdFiHSGIR2oxZz/AKnWsRy5nnu3crBxxxYixaDTWXvlCEJEQgbZiOQ6DnHQVvqJxELDVVWD4S+vk25L7A1PE8PufdcfZ9wkpom8ufFcOSoBWpQFakn9syZ6AxzNY00Bb879SpGN4s2UfC0+Ubcu23sPPXgr3Uxc2lESiJREoiURKIlESiJRFGcQYG1dtFp0abpUN0nqk1rljbI3ZKl0VbLRyiSI924jgVneG4pc4O99HuQXLVRORQ5D7yOnmg+3nBa99O7ZfmF1c9LTYzF19P8ALKNR7H2Pjy07D79t9tLjSwtCtiP49D5HWrBrg4XC46aCSB5jkFiNy6ayWpZN2YuoavblFyoJuDKQVGJIWc4BPMnKfOKrKQhsjg7Vdt0ha6WjidALxjPLsFvdXnELmwvSqzW624qfgC4MjXwkbkayBPOamuMUnyErnIY66itVMaWjjbKx48jz7lLWNqhhlDaZyNpAEmTAHM1sa0NbYblBmlfPKZHauN/FZT2Z41bt3Fw7cOJbU5GUqmDKipWuw1y71W0kjQ5xcbXXb9IKKeSCKOBpcG625AAe6kMcxkv4vbItrhRb+qCu7WcphZUoHKYPh0NZySbU7Qw5ZKJR0TYMKldUR2d81rjPQAa56q+8S4gq3tXnkiVIQSmdp2E+Umpsr9hhcFzNBTioqWRO0JzWdcJ8Hfyg2bu7edUVqUE5SJ0MSSoHSZASBAj2qDDT9cNt5XV4ljH9nSClpWABoF78+y27UnVfMIDuFYmi17wqYeKYB5hZKUkjYKChBI3E+3jLwTBl8ivarq8Vw51Ts2ey/lmR2Wz7VdO0HBTdWa0oErQQ4gdSkGR6lJUB5xUupj6yOw1XP4JWikq2ud9JyPfv8bdygOz/AI3YFuli4WGltDKkq0CkjbXkQNIPQecaaapbs7Ljays8awWfrzNA3aa7PLUH7HVRqrlOIY0y5bgltrIVL1AOQlWb0JIT51ruJagFugUsRuw/B3sn+p97DtsLe/JatVkuKVM4146btQWmYcuDpG6Ufijc/s/PziT1Ijybqr/CcDkqz1kvyx8d57OXPw5cPBfBiiv6bfSt5RzJQr7J5KWPvdE7J9YjCCnN+sk1UnFsZbsfCUeTBkSN/IcuJ39mug1OXLpREoiURKIlESiJREoiURKIlEXJimGtXDZbeQFoPI8vMHcHzFYvY14s4LdT1EtO8SROsR+d6zW/wK9wpZeslKdYOqkEZo/3iBuP20wfTnXuikgO1HmF10NdRYswRVYDX7jp4H2N+9WrhXju3u4Qr6l77ijor8Cufpof1qTDVMky0KpcSwOoo/mHzM4jd2jd6L24j4JtbxWdYUhzmtsgE/iBBB9d/OvZaZkhudVroMaqqNuww3bwPtvCcN8E2tmrvEBS3OS3CCUzocoAAHrvqdaRUzIzcar2vxqqrG7DyA3gPfW67+K7rurO4XzDS49SmB+ZFbJnWjJ5KLh0XW1cbP8AeH3VF7NeFba4tFuXDQWVOEAyoEJSBtBEalVQqSBj2XcF0uP4rU09UGQvsABw1N+PKy4+E8NaTja0MiG2O8gSTEJyESdfiUawhY0VBDdBdb8SqZXYM10v1Pt639AtJ4lw83Fq8yn4loIT67ifcCrCVm2wtXI0FQKepZKdARfs3qg9nPF7NuybW6UWihSspUkxBMlJgaEKzb9ahUtQ1jdh+S6fHcImqJhUU42g4C9rePMEWXJiWIjEcXtjbAqQ0W/EQRohedSoOw1gTGsdawe/rp27O5b6endhuFSifIuvlzIsB75blrlWi4ZV7E+CrF9ZccZGY6kpUpMk8yEkAnz3rQ+mjebkK0p8ZrYGbDH5c7H1XQluzw5kkd2w3z6qIHupZ+ZrK0cLeAWkuq8Rmzu93p7AeCo2LcZ3V8s2+HNrCToXNlR1zbNjzJn02qG+pfKdmIfnsukpsGpaFgnrnC/8u7w1cfLtVi4P4FatIdch1/7x+FJ/YB5/tHX0rfBStjzOZVVimOS1d42fLHw3nt+2narhUpUSURKIlESiJREoiURKIlESiJREoiURKIqlxJwBa3UrSO5dP20DQnqpGx31IgnrUaWlY/PQq7oMeqqWzSdpvA+x3eY5KrKVi+GHncsD1WkD/G3oPw686jft4OY/PBXQGE4p/wDW/uB+zvXsU1g3ahbOQH0qZV1+JHzAzD5e9bY61h+rJV9X0YqY84SHjwPnl5q22uI21wkhDjTqTukKSr2Kf86lNex4yN1RyU9RTuu9paewjzXTa2qG05W0JQnU5UpAGu+g0rINAyC0ySvkdtPJJ4k3KjcN4at2H3LhtJDjmbMSokeJWYwDtJArWyFjXFw1Klz4lUTwtgkN2ttbIbhYeSmK2qCobFOFbO4VndYQpXNQlJP4ikgq961PgjebuCn02KVdO3ZikIHDUd1727l14fhdvbJPdNttDmQAJj7ytz71k1jWDIWWieqnqXAyuLj+aD7KMxTjaxYBzPpWfutnOfTw6D3IrW+pjbvUynwWtnPyxkDich55+AKp972i3Vwot2Fur8RTnVrzyjwp95GlRXVb3m0YV9F0dpqdu3WSjsvYeJzPdZeuGdnr9wvvsReUSdcgVKusFWyRyyp9iK9ZSOedqUrCo6QQ07eqoGADjbLw1PafBaBheGNW6A2yhKEjkOfmTuT5mpzGNYLNC5eoqZah+3K65/PBdlZLQlESiJREoiURKIlESiJREoiURKIlESiJREoiURQ+K8L2lwZeYQpX3hKVe6kkE1qfBG/6gp1NidXTC0UhA4ajwNwqpiHZSyZLDzjZmQFAKA8hEH8zUZ1C0/SbK8g6VTtylYHDlkfcLh/2LxZk/U3kgcu9cHzSQU1h8NO36Xeqkf2zhUw/awW7m+ozX1dvxCnULzR0LJn5imzVjf6IJOj7siLf8/svyn/aJWhJHmfo4/MCaf4s/gXp/u83P/8ARfTg+POylb+Qde8SmfQtCadXVO1P53Lz4zAos2x37if+7Jfprs0uXI+k3k66gZl/IrI/Sgonn6nLx3SWmi/y8HoPS/qp/Dezexa1Ulbx/wDsVp/ZTAPvNb20cTdc1WVHSOtlyaQ3sHub+StVraobSENoShI2SkAD5CpIAAsFSSSPkdtPJJ4nNe1erBKIlESiJREoiURKIlESiJREoiURKIlESiJREoiURKIlESiJREoiURKIlESiJREoiURKIlESiJREoiURKIlESiJREoiURKIlESiJREoiURKIlESiJREoiURKIlESiJREoiURKIlESiJREoiURKIv/9k=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data:image/jpeg;base64,/9j/4AAQSkZJRgABAQAAAQABAAD/2wCEAAkGBxMTEhUTExQVFRUWGBgaGBcXGBweHBsgHBgfHCAcGBkaHyogGyMnHBgaITIhJSkrLi4uGh81ODMsOCktLiwBCgoKDg0OGxAQGzAmICQ0MDQ0LDQ0LC8sNzUsNCwsNyw0LywvLCwsMDQsNCwsNzQsLC00LCwsLCwsNCwsLCwsLP/AABEIAOEA4QMBEQACEQEDEQH/xAAcAAEAAwEBAQEBAAAAAAAAAAAABQYHBAMBAgj/xABHEAABAwIEAwYCBwMJBwUAAAABAgMRAAQFEiExBkFRBxMiYXGBMpEUI0JScqGxYoLBFSQzQ5KistHwFnOTs8LS4SVTVGOD/8QAGwEBAAIDAQEAAAAAAAAAAAAAAAQFAgMGAQf/xABEEQABAwIDBAgFAQUFBwUAAAABAAIDBBEFITESQVFhBhNxgZGhscEUIjLR8OEjM0JS8RUWJDTSQ2JykqKy4iU1U2PT/9oADAMBAAIRAxEAPwDcaIlESiJREoiURKIlESiJREoiURKIlESiJREoiURKIlESiJREoiURKIlESiJREoiURKIlESiJREoiURKIlESiJREoiURKIlESiJREoiURKIlESiJREoiURKIlESiJREoiURKIlESiJREoiURKIlESiL4pQGpMCiAX0UXdcS2bfx3LIPTOCfkDNazNGNSFNjw6rk+iN3gVFr7QsOEjv5jo25+uWtXxcXH1UwdH8QOfV+bfuvNHaNh5P9KoeZbX/AU+Mi4rM9HcQH8A8R910W/HmHrMC4A/ElafzUkCvRVRHetT8Cr2C5j8CD6FTNnijDv9E62v8K0n9DW5r2u0Kr5aaaL94wjtBC7KyWhKIlESiJREoiURKIlESiJREoiURKIlESiJREoiURKIhNEVTx/j+0tvCFd8v7rcED8S9hqNhJ8qjSVUbMtSruiwCrqRtEbLeJ9hr6Dmqt/tRi18f5oz3SPvAD83HPD8gDUbr55foFvzmrn+zMKof8y/adw/8W5+K6Ednd3cEKvLwnnlBUuPQqICfYGsvhHv+ty1npDS0+VJDbnkPS5PipS17LbNOqlPOeRUAP7qQfzrY2hjGt1Dl6UVjvpDR3H3Psu9PZ5hw/qD/wARz/urP4SLh6qKekOIH/aeTfsvZ3gPD1CDbpHopY/RVemliO5a247Xt/2h8B9lyvdnGHnZpSfRxf8A1E1iaOI7lub0jr26vB7QPayib3soYM90+4g8swSofllNa3UDdxU6LpXUD94wHsuPuuFzh3GbQfze4LyREJCpI/cd0HoCaw6moj+k3/OakNxDB6s/t49k8be7c/EL1sO0x1pXd31upJ5lIKVe7a9/UGvW1rmm0gWM3RqKVu3RygjnmPEfZX3B8bt7lOZhxK+oB8Q/Ek6iprJGvF2lczVUU9K7ZmaR6dx0KkKzUVKIlESiJREoiURKIlESiJREoiURKIlESiKvcU8X29kIWc7pEhpO/qo7JHr7A1omqGR668FaYdhFRWm7BZv8x07uP5eypLbWJ4uZUfo9qfUJI8hu76nw6cqiWmqNch+eK6Iuw3CBZo25e6/2b69qt+A8B2dtByd6v77gB+SfhHynzqVHSxs3XVDWY7V1OW1st4DLz1K6OJ+K2bHu0uJWe8OmUCAARJPoDsK9mnbFa+9asPwqau2zGR8vHndT6FAgEag7Gt6rCLZFRPF2IG3s33QYUlBCT0UrwpP9oitUz9iMlTsMp/iKuOM6E59gzPkst4F4ifZumjcLdU0+MoLilEfFAUnN0WMpPmarqeZzXja0K7PGcOgmpndQ0BzM8gBuuQbcs/BbTVsvnyz7texZbTbDba1oUpalShRSYSI3Bndf5VBrZC0AArqejFIyaSR8jQQABmL6/wBF0dnmOLOHuv3Lqlhpa/EoycqUJMTuTJO+utZUsp6ouedFpx2hYK9sNO0DaAyGlySO5eHBvHzt3chhTCADmOZKj4QATqCDm1gbjevIKp0j9khbMVwCKjp+ubITa2RGpPpx3q731g08nI62hxPRQB/XapbmhwsQudhnkhdtRuIPLJUTG+zbKrvbB1TKxqEFRj9xwHMnnvPqKhyUdvmjNiulpOke0OqrWBzeNh5jQ91u9c2D8ev2y/o+JNqBH9ZHijqpI0WP2k9OdYsqnMOzKO9barAYKpnXUDgR/Lu8dx5HyWj2d2h1AcbUFoUJCgZBqe1wcLhcnLE+J5Y8WI3L2r1YJREoiURKIlESiJREoiURKIlESiLPeMOOF94LSw+seUcqlpEwfuo5E9VbD5xBnqTfYj1XUYXgjOr+JrcmDMDS/M8uA1Pr7cJ8AJbPf3pDzx1yk5kpPVRPxq8zoPPevYaQN+Z+ZWGJY+6UdTS/KzjoT9h5+ivYqauaWa8a4i/ZYkw+XHDbqjwZjlAHhWAnYmCFa8z5VX1D3RzB18l12E00Fbh8kIaOsG/fxBvry7Fw9oHFNvethi3Q46tKs4WEkAAAzAIzHTeQBseVYVM7JRstF1JwTC6ihkM07g0EWtfw5eZVn7Lca7+0Daj42IQfw/YPyBT+7Uijk2mWOoVP0iovh6svAyfn37/v3ri7YsQyWzbIOrq5P4UCT/eUmsa59mBvFSOi1Pt1LpT/AAjzP6XVMxy3vXLRkOWZbbtkR3mU5iCBJUCdtJOnyqJIJHMALcgr+jkooqqQsmu6Q6XFvzdqtP4Bx36XaIUoy4jwOdZGyvcQfWelWNNL1jL71x2M0PwlU5oHynMdh3dxyVQ4nQLvG2WCJQ0lOYHUeFJdM+oIBqLN+0qA3h/VXuHk0mDvmGRcTbjnZv3KrOA3S37dGGtyO9fLjq+QQEp/TKVH8KetR43FzeqG8q4romQTmvfnsts0cyT9wO88FZOxuyBduHgDCQlCSd4UST7wlPzrfQt+ZzlVdKpiI4ojqbk92XuVqlWS4pKIuHF8IZuUFt5AWnlO4PVJ3B8xWD42vFnBSKaqmpn7cTrH814rM7zD7zBnO9YUXbVSvEDtrpDgHwnYBY5x6VXubJTG7c2rr4p6TGmdXMNmUaH7cRyP6rRuHsdZvGg60fxJPxIPRQ/jzqfFK2RtwuUrqGWjlMcg7DuPMKUrYoaURKIlESiJREoiURKIlESiLOONuJ3H3foFjKlqMOLSfmkEbAfaV7dagVExeerjXV4ThkcEfxtZkBoD629B3qw8J8LM4e2VFQLhH1jqoAA5hM/CmROu/PlG+GBsQ58VV4lik2IyAWs3c0ep4n8HOJ7XMRWi1bS2ohLqiFFP2k5Zieh09a1VryGADep3RmmZJUuc8XLRlyN9e5Xe0RlQhPRIHyFTG6LnZHbTyear/aDgn0qzWAJcb+sR6pGo90yPWK0VMe3GeIVnglb8LVtcfpdke/f3FRHZFdtLtFNpSkONqOcgCVBRJSonnzT+7WuicCy28Kd0nhkbVB7iS1wy5WyI9+9OGuEn7TEXXUFAtVZhE6kHxABI2yq0k8geteRQOjlJGiYhi0FXQMjfcyC3lkc+Y4b1YMb4WYunm3Xis92ISgKATvMkRP58q3yQNkcC7cqykxSelidHFYbWp38OzyU042FApUAQQQQdiDuDW4i6r2ktII1C4sLwZi3BDDSW80TlG8TEnnufnWDI2s+kKRUVc9QQZnF1uK828At0vquUtw8sEKVJ1nfSYnTeK8ETA7btmsnV07oBAXfIMwMv6qBw3gJu2Tcdw4ouOtKbQpyPBmG/hA5xy5VpZShgOycyrOox6WqdH1zRstcCQN9u1dvAnDqrK3LaylS1LUolMxsAIkDkPzNZ08JibYqPjGINrqgSMBAAAz8VZK3qpXPf3qGW1OuKCUIEqJ/1qfLnWLnBouVthhfNII4xcnRZG9f4hiVwu5tQtCGP6MAxHl0UpQ1I1EabRNYXSzO2mbl3DYMPwyAQVNiX67+/iANx7+KvPBvE6L9tbTqAl5Ah1sjRQ2JAPKdCk7VMgmEosdeC5vFcMfQSCSM3Yfpd527eB3qrcSYG9hb302zP1M+NHJMn4VDmgnY7gx5Go0sToHdZHorugrosVh+Eq/r3Hjz5H1WgcO441eMh1o+SkndJ5g/586nRStkbtBcvXUUtHKYpO47iOKlK2KGlESiJREoiURKIlESiKjdpHFKmEi1YkvuiDl3QDoIjXMrYRqN+lQ6qfZGw3UrosBwsTuNRN+7bx0JHsN/hxXdwHwmmyazLAL6x41fdG+RPkOfU+gjOngEbc9VHxnFXVsmy36BoOPM+3Ad6kuLMDF5bKZzFBkKSQTEjbMBuPL33ArZNF1jNlRMNrjR1AltfiOR4cD/RYtjF1dBCLB8asr8IV8QkQEhUwU8x5HeIqokc+wjduX0KlipS51bCfrGfDje3Hj91cf5Yxy1A7xnvk/gC/mWTI9TUvrKlmov+clQfCYJVH9nJsntt/wB3srpwnitxctFx+37j7skyrqchEpHSTr+suGR7xdwsuexKlp6aTYhk2+PLvvn7LvwvB2LfN3LSG8xlWUanUnU7wJMDYTpWbI2s+kKNUVc9RbrXl1tL/n9V3Vmo6URKIlESiJREoiURZJ2o37y7lFu7LNtKSFxmCuSnIHxZQfh3+dVlY9xeGuyH5mu46OQQsp3TxfNJnlpbg3lfj9lebe+srCzQUuI7lIGUpIJWTzEfEo7/AOQFTA6OJmRyXNvgrK+qIc07Z13AeOgH5mqn2bJXc31zfZcqDmTA6qUDHnCQCfMio1Ld8jpFeY8WU1FFR3u4WPgCPU5clpbrYUClQBBEEESCDyIO9WBF1yDXFpBBsQsoxJhzBb0PNBSrV7Qp8tyj1Tuknlp1qscDTSbQ+krtoHsxqj6qQ2lZv9+w6Hn3LVLO6Q6hLjagpCwCkjmDVk1wcLhcXLG+J5Y8WI1C9q9WCURKIlESiJREoij8fxZFqwt9eyRoOZJ0CR6mKwkeGNLipNHSvqpmws1P4SqL2bYQu4dXiVx4lKUru567FQ6ARlHSD0FQqWMvcZXLpcfq2U8TaCDIAC/sO/U93NWDH+PbS1cLSs7ix8QbAOXyJJAnyE1vlqo4zYqrosBq6tnWNsBuvv8AAFemAcc2l0QhKi24dkOCCfQiUn0mfKvY6mOTIarCtwSrpAXOF2jeM/18l5cd8IpvW8yIS+gHIr7w+4o9Oh5E+ZryopxKLjVZ4NizqGTZdmw6jhzHvx8F2cENXSLVKbuM4MJ1lWWBAWdid/aJ1msqcPDLP1WjFn0r6kupfpOvC/Ll73tkp+t6rEoir/FPFzFknxnO4dm0kZvVX3R5/IGtE07YhnrwVnh2Ez1zvkyb/MdO7ifw2VOR2tnNrajL5O6j+5B/Kovx+f0roHdEvlylz7MvVWE9o9l3BeClZgY7mB3k+kxHOQY99K3/ABkezteW9VP93a3r+qIFv5v4fv3W8s1Sr3tRu1LUW0toRPhSU5iB5mdflzqG6uffJdFD0WpQwCQknedAvGx7TL1C8zhQ6kmchSEwOiSnUe8142tkBzzWybozRvZZl2nje/iD7WWpcM8SM3rZW0SFJjOg7pJ/UaGCOlWUUzZBcLi8Qw6aik2ZBkdDuKma2qAlEXFi2FtXLZaeSFJPzB6g8j51g9jXizlvpqmWmkEkRsQqO32TshyS+4W5+HKAr3Xt/dqGKBt9V0julc5ZYRja43NvD9Vd7W3YtGQlOVppsczAHUlR/U1MAbG2wyAXOSSTVU2067nO8fBULibtMgluyTmInM6pOkD7id48z8udQpa3dH4rpsP6NXG3Vm19Gg5959h+is7DrOK2B2hxMEbltY/iDBHUR1qSC2ePtVM9s2FVvNp8R+o8D2Krdm2Krtn3MNuNCFK7v8W5SD0UPEPfrUalkLHGJyusfpWVMLa+DQgX7Nx7Rof0Wm1YLkEoiURKIlESiJRFl/H9wq+vmcPaOiDLhHJREk/uon3URVdUkyyCILscFjbQ0UldIMzp2fqfS6vt6Po1m53Kf6FlWQfgQYHntU13yMOzuC5mH/E1TetP1uFz2nNUjskw63cadeWlLj/eEErElIgEET1JVrzjyqHRMaWlx1XRdJqieOVkTSQy27IE5+mWW7vX67SuE2EMKu2QGltlJUE6JVKgJA2CgSDI899K9q4Ghu23IheYBis75hSynaa69r5kWF+8dqtvBWIruLJh1clZSQonmUqKZ98s+9SYHl8YJVHitO2nrJI2aA5d4vbuuputyr1xY1iaLZhb7k5UCdNySYAHmSQPesJHhjS4qRS0z6mZsLNSsU4g45u7lchamUD4UNqI/tKEFXvp5CqiWqe88F9EocCpaZvzNDncSL+A0CrTrhUSpRJJ3JMk+pNRySdVcNa1os0WC/NFklESiJRFI4Fjb1o4XGVQopKTIkEHqPWD7VsjldGbtUOtoYayPq5Rle6lf9v8R/8AkH/ht/8AZWz4ubj6KF/d/Dv/AI/N33UzhPancJKQ+hDiPtFIyr9RrlPpA9q3Mrnj6hdV1T0WgcCYXFp4HMffzK07AscYu2+8ZXmA0IOiknoocqsI5WyC7Vx1ZRTUkmxMLHyPYpKtiiLHOJU3FziabO7e7tsufVwPCEkHKQOalfDJJgkjyqql23zbDzku9w809LhxqqZm062fG+/sA1y3LssbcYRiHdODPbXKcgWqJgkfFpGhMKHQg+VZtb8PLY6FR5pDjFD1jMpIzew9u0ZjmLc1OcK8PXNlfOobE2bgzSVbfdAG5UNU+Y1nYVuhhfFIQPpKrsSxGnrqJjnn9s3LTx5W39uXFcXavhKklq/a0W2pIWR5GUK6aK0/eT0rCsYRaRu5SOjVU123Ry5tcDb3HeM+4q8YBiibm3bfRstMkdDsR7EEVMjeHtDgucrKV1LO6F24+W4+CkKzUZKIlESiJRFzYleJZacdV8LaVKPsJisXODWknctsELppWxt1cQPFZ72SWRcXcXrmq1qKQfMnOs+8p/OoNE3aLpCup6TTCNkVIzQC/hkPdaUROlWC5FZlinBN3aPm4w1eh/q5AIBOqYV4Vp9ddt4mq99M+N21Euwp8apauEQV7c/5t3blmD2fovO6w3F8QKWblKWGQQVHQA+wJKjvA0HpXhZUTfK7ILKOpwnDrywEvfu1+wA9VpWH2aWWkNIEJQkJHoBGvnU9rQ0ABclNM6aR0j9SbnvXRWS1KO4gwsXNu6wTGdMA9CNUn2UAawlZtsLVKoqo0s7JhuPlvHgsDxvAn7ReR9sp6K3SrzSoae2/UVSSROjNnBfT6Ovgq27UTr8t47Qo2tampRFZuGeCLm78WUtNRIcWNDpplG6pncab68qkRUz5M9AqXEMcpqT5b7TuA9zu7NVFYngrrNwq2IzuJIENyqZAUMoiToRyrU+NzX7G9TqauinpxUA2aeOXLNeF5hj7QBdZdbB0BWhSQfTMK8cxzdRZbIqqCY2jeHdhB9Fy1ipCURKIrd2WXLib9CUapWlYWPIJKp9iB/o1Ko3ESgBUHSSKN1C5ztQRbt09FuNXC+cKodovDBu2Q40Pr2tUxoVDmmevMeY86i1UPWNuNQrzA8TFJKWSfQ7Xlz9j+imMKtFOsMG8aQXkAEyArKoaZgdgYg6bH0raxpc0bYzUColbFNIKVx2D2i44dnbuUvW1QlyYrZB9lxlWziFJ9JET7b1i9u00t4rdTzGCVsrdWkHwVA7I74oVcWTmi0KKgPMHIsexCfmag0TrExldR0mhEjY6tmjhb3HutKqwXIpREoiURKIqV2tX/d2OQburSn2HiP8AhA96iVrrR24roejMHWVu2f4QT7e6muErJNtYspMJhsLWTyKhmUSfIk/KtsLQyMBV2JTmprHuGdzYd2QVYv8AtWYSspbZW4kfbkJnzAIJj1io7q5oNgLq5g6KzvYHSPDTw1Ulw/2iWtytLagplxRgBcZSTyChz9QOUVsiq2PNtCold0eqqZpkFnNHDXw+11cKlKhSiLMO0vjF9p42turu8qR3ix8UqEwD9nQgyNdfnXVdQ5rthq7Ho/g0M0XxEwvc5Ddlv559yz5rGrlKs6X3gr73eKn311qCJXg3uV1TqGmc3YMbbcLBbLwRxE3e2yUOqQp4CHEEDxQdFZdiCIJjSZq2p5hKyx1Xz7F8OfQ1BdGCGH6T7X5HyXbccG2C5m2bE/dGX5ZYj1rM08R/hUePGK5mQlPfn63WUcc8HqsVhSTnZWYSo7pO+VXtsecGqyopzEbjRdxg2MNrmlrhZ414HmFMcP8AaYtm3LbrfeLQkJaUIAMCIc15aaga/nW2OtLW2cOxV9b0ZbNOJInWaTdw+366eS6uyoG4vLm7dMuADlpLhMkdICI9Cayo/ne551+609JLU1LFTR/T/pt979q0HiDBm7tlTLo0OoI3SRsof661OkjEjdkrlaKskpJhLHqPMcF/P+NWAYfcZDiXMhjOjY/+RsRyINUkjNhxbe6+pUdQaiFspaW33H88OS8EWjhGYIWU9Qkx84rHZNr2W0zRg7JcL9q6k4Hc92p3uHA2gSpRSQAPU7+1ZdU+17ZLQa+mDxHtjaOgvc+S0LswFg0Av6Qk3LiYIVKcoMEoTm0UZG43jTzn0nVNzvmVynSI10x2erIjad2d+Ztp+XWm1YLkEoioHFPGF9aXDiRbJUwnLlcyrjUDdYOX4iRECoU1RJG4/Lkunw3CKKsgaetIeb3Fxu5a6ZqPR2qO5cxspT94OED55CK1iuNr7KlO6LR7WyJ8+Fhf/uVj4Q43RfOLaDSm1JTmEqBkSAeQjcVIgqRKbWsqnFMEkoI2yFwcCbaWVaxT+Z462saJfyz0+slB/vAKqO/9nUg8fdW9N/jMEew6sv8A9PzemS1GrFcalESiJREoizLtKHfYhZW24OUkfjcyn8kVX1fzStYuwwD9jQz1G/P/AKRf1Ks/aO4tOHP5JmEgx90rAV+RI9DUiqJERsqbAmsdXx7fPxANvNc/ZnbsfQWy2ElSp70wM2adQr0EQOkVjSBvViy29IJJzWuEl7D6eFuI/NVXu17CbdDbbyEJQ8pzKcsDMnKSSQNyDl1860VsbAA4aq16L1U75HROJLAL57jce18uS0bDFKLLZX8ZQgq9con86nsvsi65OcNErgzS5t2XXTWS1LDe1K2KMRcUdnEtqT6ZAj9UGqesFpTzX0jo3IH0DQP4SR539CFUqiq+Vt7McLW7fIWnRLPjWr2IA9z+QNSqRhdJfgqHpFVMioyw6vyA9+71styq4XzdeF7aIdQptxIUhQgpOx/11rxzQ4WK2RSvieHsNiN6wnjjhk2L4SCVNLBU2o76HVJ8xp8xVLUQ9U625fSsGxMV0JcRZzciPfv9lzcKcROWL3eoAUCMq0EwFCZ35EEaGOvWsYZjE64W/E8OZXQ9W42IzB4K3Y52nuOo7u2aKFL0zKOZQnTwAc/PX0qVJWlws0KhpOi7In9ZUPuBuGQ7zwUlwX2dJbyvXYCl6FLX2U/j+8fLb1rZT0gb8z9eCh4t0idLeKmyb/NvPZwHn2K+YncFplxxKcxbQpQTMTlSTE8tqmuOy0lc1BGJZWsJtcgX7SsT4l46ubxBaUENtEiUoBkwZGZR31HKKqJap8gtuX0TD8Bp6N4kF3OG8+w/qqtUZXi1Lsp4ocWr6G54glBLauYCY8B6iNukR0iyo5yfkK4npJhccY+Kjyucxuz39vHx7dNqwXHqE4yvGG7R0PqypWhSBGpJUkwEjmeftWmdzRGdpWGFxTSVTOpFyCDysDv5LJ+HHL+7Z+gW6oZElZ2ACjJC1bkTPhGpk7jatiMsjerbou3xBtBSTfGTC7zoNcxwHHmdO1afwnwcxZDMmVukQpw/olOyRI8z51Yw07YtNVx2J4vPXGzsmjRv34lVvtlYITbPpMFC1JkeYCh8sh+dR64ZNcrfoq8F0sR0IB8MvdaFZPhxtCxstKVD3E/xqc03AK5aVhje5h3EjwXtXq1pREoiURZk+S7xEkHZsCPZjN/iVVefmquz7LsGARYASP4v9VvQLSLlhLiFIWApKgUqB2IIgip5AIsVyLHuY4PabEZhZ1d9m77SyuxulNz9lSlJI8s6Pi9x86gOo3NN43WXWRdI4ZWBtZEHcxY+R08V+8L7PH3Hku4hcd8E/YzKXPOCpcQJ5AV6ykcXXkN1hUdIIY4jHRR7F99gO+w38ytHqeuUSiLE+1m6Qu/hJnu20IV5GVKj5KFVFaQZMl9E6MxuZRXcPqJI7Mh7KmqSRoRB86iLoQQcwr/w9x5b2dqhtq2Up3+tJUEhR+9mgk+kCKnRVTI2ABua5WuwGoral0kkoDd2VyOVsh33zXU72trjw2qQeRLhI+QSP1rI153NWlvRJt/mlNuy3uVHMcW4rfL7u30PPukgAA9VqnL6yKwE88ps1Sn4ThVC3bnz/wCI38ha/gprCOBX3w//ACiVlcJDLhdK8u8kDNt8OhitrKVz79b3ZqvqsdhgMfwAAGe03ZtfS2du3RZ3jmEuWry2XB4knfkoHZQ8iKgSRmN2yV1lFVx1cIlj0PlyVh7LrZtV4XXYCWGlOSqIBBAkz0CiZ5ECt9G0GS53Kq6SSyNpBHHq9wbz3m3fay2exvmnk5mnEOJ6oUCPeNvSrZrg4XBXz6WGSF2zI0g8xZeOONLXbvJb+NTawmepSQPzryQEtIGqzpHsZOx0n0gi/ZdfzetJBIIII0IO48iKoF9dBBFxovlF6r92QYctV0p+CG20FJPIqVEJHtJPTTrU2hYS/a3LlulNSxtOIf4ib9w3+39FsNWq4JRuP4I1dthp4EpCkq0MGR5+YJB8jWuSNsgs5S6OtlpJOsi1sR4/l112Vm2ygNtIShCdkpED/XnWbWhosFolmfK8vkNyd5XvXq1qmdrTAVYE/ccQofmn/qqJWi8S6Doy8trgOII9/ZTHBTmawtjM/VJH9kR/CttObxN7FX4s3ZrZR/vHzzU3W5V6URKIlEWZYWM3ELxP2Qr8m0p/Sq9mdUV2FR8uAsA329SVpF1cobQpa1BKEiSo6ACp5IAuVyUcbpHBjBcncuTBsYaumu9ZUVIkiYI1HkdaxZI14u1bqqklpZOrlFjr4qM4a4ztrw5EFSHN8iwASBzSQSD+vlWuKoZJkNVMxDB6miG08At4jTv4Kx1vVUlEXEMJYDhd7lrvDuvInMfVUTyrDq23vbNb/ip9jq9s7PC5t4LDeO8TU/euqWju8h7sJjWEkwVdSd/l0qnqXl8huF9JwWlbT0bA117533Z8FX60K2Wp9nfB1o6yi5cPfqMyg/CggxBT9o+umu3OrKlp43N2zmuIx3GauOZ1Oz5AN+8877u7xWj21uhtIQhKUJGyUgAD0AqeAALBcm+R0ji55uTvOq9a9WCp/aZgKbi1U7ADjAKwrqkCVJPtqPMeZqLVxB7L7wr3o/Xup6oR/wAL8iOe4+3Z3LI8Aw1dwtbbaiF90tQSJ+sywcmnWOekgVVxMLyQOC7uuqWUzGySC42gL8L5bXcv3w3jrtk+HETvC2yYChzB6HoeRr2KV0TrhY19BFXQ7Du48Of5qtHX2r2+SQy6V/dOUD+1P8Kn/HstoVyQ6KVG3Yvbbjnfw/VZhjmI/SLhx/IlvvFTlTsPfmTuTzJNV0j9txdxXZ0VN8NA2HavsjX8/LLs4Pwtq5ukMvLUhKpgpiSQJCZO0wazgY17w1yj4rVS0tM6WIAkcfVb3huHtMNpaaQEITsB+pO5PmdTV01oaLNXzCeeSd5kkNyV1VktSjeIsOXcW62W3S0pWWFiZEKBOxB1AjfnWuVhe0tBspdDUMp52yvbtAXy7rc1nWK8L3Vq2Vu4oW0iYBW4J8kpBknyE1AfA9guX+q6unxSmqn7MdJc9jfW3qoDALzFLlYSw9crgiSXFZRr9pRMex36GtMTp3n5SVaV0OF0zCZmMF91hfuAWldqA/8ATnvVv/mJqwrP3RXIdHf/AHBnf6FevZqf/Tbf/wDT/mqr2l/dBYY+P/UJO70Cs9SFTpREoiURZlbHLxGsTEg+824P66+1V4yqz+bl2EnzdH2nh/rIUn2wrULJAEwXkhUdMqzr7gfIVsrr9X3qH0XDTWEnc028R7XVi4SsmGrRpNuQWykKzTOYkaqPnPLltpFb4WtawbKqcSmmlqXun+q9rcLbvzXVULjFm3axSz+jBKHS4jvQjQSXBEgaAkFUjpE71CnDWzN2NV02FPnlw2fr7ltjsk9h8hlbmtVqyXFpREoiwjtIxFL184UAQ2A3I+0UzJPuSPRIqmq3h0htuX0vo/TOgom7X8WfZf8AL96q9RldqZ4W4idsne8b1SqA4g7KE/kRrB5ekitsMzonXCrsSw2Kui2H6jQ8D9uK3fBMWaumUvNGUq5HdJ5pUORFXUcge3aC+Z1dLJSymKQZjw7RyXfWajKI4uP8xup/9h3/AAGtU37t3YVOwz/ORf8AE31WV9kiwL+DEqaWBPXQ6ecA+01W0X71dt0naTQ3G5w9/daHxLwLa3ZKyC06d1o5/jTsr10PnU+WlZJnoVylBjlTRjYB2m8D7HUenJZ9inZrcMtuul1oobSpWmbMQnXYpgaedQX0b2gm4yXU0/SWnmkZGGOBcQN1s+/2VJqGukXThl13Tzbuv1a0K038KgdPlWTHbLgVoqYuthfH/MCPEWX9Kg10C+QL7RFB8Z3r7Notdskqd8IEJzESQCQnnArTO5zWEt1VjhUME1U1k5s3O+du66xuLlT4eu7d+46pWFiY2EgaAHkNKqfnLtp4JX0D/DNgMNNI1nMWPvqrrg/aApK22BYhpKlIQAlRSE5lATlyedTGVZuG7FlzlV0faWPm+I2iATmL3sL63U72puRhzg+8psf3wf4VurD+yKrejjb17DwB9F29n7WXD7cfsE/2lFX8azphaJqj42/ar5Tz9AArDW9VaURKIlEWY8TjucctXdg53Yn1JaP5RVfL8tS08f6LsMPPX4LNH/Lfys5aFi2Gt3LSmXRKFjXqOYIPIg61OewPbslctTVElPKJYzYhUA9mb7ZUGL1SEK+zCh88qoV6wKg/BOH0uXT/AN5YZLGaAFw35H1GSmuFOAWrRzvlrLzonKSICZ3IEmTruTW6GlbGdom5VfiWPS1bOqa3ZZw1J78slcalKhSiKK4nxlFrbrdWYMEIHNSiNAP9aAE8q1yyCNpcVMoKN9XO2Jo7eQ3lfzsTOp3qhX1kAAWC+UXqURSXD17cNPoVbZi5OiQCc3kUjcRP/itkTntcNjVQq+CnlgcKi2zx4c7r+i2yYE7wJ9avl8nNr5KqdqVxkw9wbFam0jX9sK99EmotY60RV30djL69p4Anyt6lY3geIm3uGnk7tqB9RsR7gke9VUb9hwcvoFbTCpgfEd4/p5r+j0KBAIMgiQav18kIINiq12jYmhmxdCj4nQW0Acyoa+wEmaj1Tw2M33q3wKmfPWsLdG5nu/VYPVKvpyUXi/p1vYegrogvjZ1X6ovEoiURKIs/7ZbmLVpufjdn1CUn+KhUGuPyAc11HRWO9S9/BvqR+quOA2vdWzDf3GkJPqEifzqXG3ZYAqCsl62okk4knzXfWajJREoiURZ12wWuVFvcp0U25ln1GYaeRSfnUCuFgHjcur6LybT5Kd2jhf2PkVfrC5DrSHE7LSlQ9FCf41OadoArmJozFI6M6gkeC969WtKIlEXwmiLB+PuIzeXJymWW5S2OR6q94+QFUtTN1j8tAvpmCYaKOnG0Pndmft3et1Wajq6XvY2bjziW2kla1bJG50n9ATXrWlxsFqmnjhYZJDYDerWOza8DC3VZEqSnMGplRjU6jQGNhJnyqV8HJs3PgqL+8tIZmxtuQctrQeea6OyzH2mHu5cQkd8YS7HiBMAIJ+6SPYnz0yo5Wtdska71q6SUEs8XXMcfl1butx7R6eey1argFjva5jPeXCbdJ8LI8UT8auvIwmPmaqq2Tadsjcu+6L0fVwGdwzfp2D7n0CoVQl1C3zs/xHvrBlUypCe7V1lGgn92D71d0z9qIL5djdP1FbI3cTcd+frdZt2o48m5uQ22ZbYBTPVRIzQeYEAexqvrJdt9hoF1/RygdT05kf8AU/PuGnufBUyoi6JduC4aq4fbZQCStQBjkOZ9hJrONhe4NCi1lS2mgdK46Dz3DxX9IpECKv18jvdfaIlESiJRFmHaGfpOJWloNQmM376gVf3EA1XVPzzNYuxwP/DYfNUnfp3DLzK08VYrjkoiURKIlEUDxzhpuLF5A1UE50+qDmgesEe9aahm3GQrLCKkU9ZG86Xse/L9VFdlOK99ZBsmVMEo88p1Sf1T+7WqjftR24Kd0kpeprNsaPz79D9+9W66fCEKWr4UJKj6ASfyFSibC5VCxhe4MbqcvFYzf9pd6p3M2UtoBMIyAyOWYmTPoRVS6tkJuF9Bh6M0bY9mQEu43I8LZeN1p3BmP/TbZLpASsEpWBtmEHTnBBB96sYJesZtLjcVoPgqgxA3Go7Cp2tyrlGOcO2aiSbW3JJkktIkk8zpWvqo/wCUeCltxCraLCV3/MfuoDtNt20Yc5CEjxNgQkCPGP4CK0VYAiOStOj73uxBlyd+/kVSOyOzz32fk02o+6vCPyJ+VRKJt5L8F0fSibYo9j+YjyzW01bL56v5yNmo3fcpkKL2QRoQc8adKodk9ZsjivrImaKTrXabN/K6/oxIq+XyZQ3EvD7Vyy4C02XShQQtSRmCo8Pi3GsVqlia9pyzU+gr5aaVpDiGgi4Bytvy00Wc4V2XPrbUp5wMrnwoICvdSkqge01AZQuIu42XW1PSmBkgbE3abvOngCF2XS14PZOMd6hT765RknwJygKWZ22gefoayN6aMtvmVHjDMarGzbBDGDO+86gffl2hZuyypaglCSpR0CUgknyAG9QACTkuve9rG7TjYDepRXDF4GlvKYcQ2j4isZSPRKoUfUA1s6iTZLrZBQhilIZWxNkBc7S2fmMh3qV7MMSDN8gHLDoLZJ3BOqYPmoAe9bKR+zIOag9IqYzUTiNW5/fyz7ludXK+bpRFlvaDxzcNXCre2V3YbjMqASokTAmYAkDaZmq6pqnNdst3Ls8DwOCaATzi+1oM7Aabt6kezTjB26Wu3uDmWlOdK4AJAIBCo0nURA61nSVDpDsuUTH8HipWiaHIE2I+y0BagASdAN6nLmALmwWW8DKN7ir94fhRmKfLN4ECP92FfKq2n/aTF67LGAKLDI6Uam1+7M/9VlqdWS4xKIlESiJREoiyrCj/ACXiymVaMXHw9AFKOQ+ypR6Emq1n7CfZOhXaVI/tTCxKPrj17tfEfN5LUX2QtKkK1SoEEeREGrEi4sVxrHFjg5uoWQ3/AGW3QcIaW2pufCpSiDH7Qjf0/wDFVbqF9/l0XdwdKaYxgytIdvAzHdn6rSOEsATZW4ZCsxkqWraVGBoOQgAe1WEMQjbsrkcSr3Vs5lItuA5KaraoCURQ3F2Cm8tlsBQQSUkEiRoZ1Fapo+sZsqfhlaKOobMRcC+XaqtwNwVd2dwXFutBBBSpKZUVj3Ay6wZ1qNT0z43XJV1jGNUtbAI2sN9QTYW8L3WhVOXLLMsQ7M3Xbt10PpbbW4VpIBUsFRzHTwgQo6a1Xuoi55dewXXwdJY4qVkRjLnAWOgGWXPdyV/wTDvo7KWu8W7lmVuGVGTPy10HSpsbNhtr3XMVdR8RKZNkNvuGi7qzUdVXtIw19+zKLeSQoKWkGCpISZA66wY5xUaqY50dmq6wGpggqw6bS1geByz5bxdYqww9cOpbSFuOqOUAkk6ctdgB10ABqoAc91t6+hvkhp4i82a0Z8vz1W18GcGNWSQtULfI8S/uyNUt9B57n8qt4KcRi+9fO8VxiWtdsjJg0HHmefp5r88f8PXF40hDDqUAElaFSAvaCSAfhg6RGvkKVMTpGgNK9wTEIKKUvlZe+hGo7jx/NVWuGOzR5q4bdfcbCW1JWEtySopMgEkCBIHX23qPDROa4OcdFcYj0lilgdFC03cCLmwtfsJv5LUKsVxqURZ5xv2fLuXzcW60BS4zpXIEgRKSAeQGkVBqKQvdtNK6rB+kDKWHqZmkgaEeh0XfwDwUbIqddWlTqk5QETlSmQTqYkkgctIrOmpuqzOqi41jQrgI4wQ0Z56k+3iujtLxsW9mpI+N6W0+QI8SvZJj1UKyq5NiO28rVgFEamrDj9LMz7Dx8gV++znBfo1mnMIW79YrykeEeyY06k17Sx7EeepWOO1vxVWS36W5Du1Pj5WVpqQqZKIlESiJREoipvabw+bm37xsfWsSoRupP2kjz0BHp51Fq4tttxqFfdH8QFNUbD/pfl2Hcfb+i6+AOIvplsMxl5uEudT0X+8B8wayppesZnqFoxrDvg6gho+R2Y+3d6WVnqQqhKIqrxVxyxZLDRSpxyASlMAJB2zE7E7xB/So01S2I21KusNwOetZ1gIa3id/Yurhfi+3vZDeZLiRJbXEx1EGCJ08ue4rKGoZLpqtOI4TUUNjJm07xp2cirBW9VaURKIlESiJREoi8wwnNmypzHQqgT8968sL3WW27Z2b5cF6V6sUoi+E0RfG1hQBBBB2I2PoaL0gg2K/VF4lEXxSgASTAG5NF6BfILKGCcXxPNE2tvyOxSDpI6rUP7I8qrR/iJr/AMI/PNdq8DB8O2f9q/1/8R59q1irJcSlESiJREoiURKIlEWUY5buYRfC5ZBNs8SFIG3Uo6A/aSfKORmtkBp5NtuhXa0cjMYojTyn9ozQ+h9j47wtPsLxDzaXW1ZkLAKT/rb0qwa4OFwuOmhfDIY3ixGqheNuJTYsocCA4VOBMEwIgk69YEe9aqibqm3srDCcNFfKYy61hf2VJ4tKra9tsUSglt4NqKVDVJ7sApPIHJqPMHpUSa7JGzDQrosM2amjlw5zvmbcAjfne/Zta8rcV13tgs4raXdo2Q0+ELUsA5TM58w+ye7I0O585rJzD17XsGR/PRaIahgwyamqXfOy4A38rcfm8BystNqwXIJREoiURKIlESiJREoi/KnAIkgTtJ39KXXoaTouPG8OFww4wVKQHExmTuP8x1HMSKwkZttLeK30lQaeZswAOyb2P5/QrNMAxp/CX/od3qwSSlWvhk/GjqkndPIzzkGBHI6ndsP0XX1tFBi0HxVN+8Go423HnwO/zGhcQcRM2rHfLVmCvgCTJWSJGXy5ztU2WZsbdorlqLD5qubqmC1tb7u37L5wpjRu7dL5bLZJIg7GDuk8wf8AOkMnWM2rWTEaMUlQYQ7atv8AY81Ve0riRWlhbeJ12EuZdwFbIHmqdfL10jVUx/dt1Ku8Aw5v+dnya3Md2/sHr2KycGcPiytkt7uK8Th6qI2HkIgfPnUiCLq2WVRiuIGtqDJuGQHL7nXy3Kercq1KIlESiJREoiURKIuLGMMbuWVsuCUrEeYPIjzB1FYPYHtLSt9NUyU0rZYzmPy3YszwjEXsGuTbXErtlmUrA2n7aR/iR7jzr2PdTP2HaLr6mnhxmn+IgylGo9j7HuPK/wDE2CN39sWyoawttY1AMaEdQQSPQ1OljErLLmMPrZKCo6wDTIjlw5fdZzijOLfR/wCT3LfvUApCXUpKtEkEALBygaDVQBjSoDxPs9URfmuspn4V1/xzJNk53aTbM65a+FxdaLwbhK7WzaZcMrSCT0BUoqgekxU+BhZGGlcpilUyqqnysGR9ha6qPFXFF09d/QbAwQYWsRJI+IZj8KU8zvIPvFmne5/Vxq8w3C6aGl+MrRkdBy3ZbyfRceIXGKYUW3XXhcNKVCgpRUJ3yyoZkyJgjTTUcjg4zQWJNwpMEeGYrtRxs2HgZZAd+WR537lpuH3aXmkOo+FaUqE9CJ1qwa4OAIXHTROhkdG7VpI8F9YvG1khC0KKSQoJUCQQYIIG2oivQ4HQo+KRgBc0i+lwvevVrSiLxuLpCNVrSgHbMoD9a8LgNVmyN8mTAT2Zr9tOJUApJCgdiDIPoRXoN1i5pabEWKgeOsdVZ2inERnUQhE8iZ1g7wATHlWiol6tlwrPB6EVlUI3fSMz2BU3C+z9d4wm5ublZddTmT9oAK1TmnU7zAiJqKykMjdpzsyr+ox9tHMYIIhstNju0yOnvde3AmK3FreKw65UVDUNkmYIGYZSfsqTqBy02k17TveyTqnrXjNLBVUgr6cW4+mfMH80V04o4davWu7c0I1QsbpP8QeY5+sES5oWytsVz+H4hLQy9ZHv1G4j83qk8Mdnjpdm+OZpkkNt5swVrM7+FHPLoTzjnDhpHX/aaBdFiHSGIR2oxZz/AKnWsRy5nnu3crBxxxYixaDTWXvlCEJEQgbZiOQ6DnHQVvqJxELDVVWD4S+vk25L7A1PE8PufdcfZ9wkpom8ufFcOSoBWpQFakn9syZ6AxzNY00Bb879SpGN4s2UfC0+Ubcu23sPPXgr3Uxc2lESiJREoiURKIlESiJRFGcQYG1dtFp0abpUN0nqk1rljbI3ZKl0VbLRyiSI924jgVneG4pc4O99HuQXLVRORQ5D7yOnmg+3nBa99O7ZfmF1c9LTYzF19P8ALKNR7H2Pjy07D79t9tLjSwtCtiP49D5HWrBrg4XC46aCSB5jkFiNy6ayWpZN2YuoavblFyoJuDKQVGJIWc4BPMnKfOKrKQhsjg7Vdt0ha6WjidALxjPLsFvdXnELmwvSqzW624qfgC4MjXwkbkayBPOamuMUnyErnIY66itVMaWjjbKx48jz7lLWNqhhlDaZyNpAEmTAHM1sa0NbYblBmlfPKZHauN/FZT2Z41bt3Fw7cOJbU5GUqmDKipWuw1y71W0kjQ5xcbXXb9IKKeSCKOBpcG625AAe6kMcxkv4vbItrhRb+qCu7WcphZUoHKYPh0NZySbU7Qw5ZKJR0TYMKldUR2d81rjPQAa56q+8S4gq3tXnkiVIQSmdp2E+Umpsr9hhcFzNBTioqWRO0JzWdcJ8Hfyg2bu7edUVqUE5SJ0MSSoHSZASBAj2qDDT9cNt5XV4ljH9nSClpWABoF78+y27UnVfMIDuFYmi17wqYeKYB5hZKUkjYKChBI3E+3jLwTBl8ivarq8Vw51Ts2ey/lmR2Wz7VdO0HBTdWa0oErQQ4gdSkGR6lJUB5xUupj6yOw1XP4JWikq2ud9JyPfv8bdygOz/AI3YFuli4WGltDKkq0CkjbXkQNIPQecaaapbs7Ljays8awWfrzNA3aa7PLUH7HVRqrlOIY0y5bgltrIVL1AOQlWb0JIT51ruJagFugUsRuw/B3sn+p97DtsLe/JatVkuKVM4146btQWmYcuDpG6Ufijc/s/PziT1Ijybqr/CcDkqz1kvyx8d57OXPw5cPBfBiiv6bfSt5RzJQr7J5KWPvdE7J9YjCCnN+sk1UnFsZbsfCUeTBkSN/IcuJ39mug1OXLpREoiURKIlESiJREoiURKIlEXJimGtXDZbeQFoPI8vMHcHzFYvY14s4LdT1EtO8SROsR+d6zW/wK9wpZeslKdYOqkEZo/3iBuP20wfTnXuikgO1HmF10NdRYswRVYDX7jp4H2N+9WrhXju3u4Qr6l77ijor8Cufpof1qTDVMky0KpcSwOoo/mHzM4jd2jd6L24j4JtbxWdYUhzmtsgE/iBBB9d/OvZaZkhudVroMaqqNuww3bwPtvCcN8E2tmrvEBS3OS3CCUzocoAAHrvqdaRUzIzcar2vxqqrG7DyA3gPfW67+K7rurO4XzDS49SmB+ZFbJnWjJ5KLh0XW1cbP8AeH3VF7NeFba4tFuXDQWVOEAyoEJSBtBEalVQqSBj2XcF0uP4rU09UGQvsABw1N+PKy4+E8NaTja0MiG2O8gSTEJyESdfiUawhY0VBDdBdb8SqZXYM10v1Pt639AtJ4lw83Fq8yn4loIT67ifcCrCVm2wtXI0FQKepZKdARfs3qg9nPF7NuybW6UWihSspUkxBMlJgaEKzb9ahUtQ1jdh+S6fHcImqJhUU42g4C9rePMEWXJiWIjEcXtjbAqQ0W/EQRohedSoOw1gTGsdawe/rp27O5b6endhuFSifIuvlzIsB75blrlWi4ZV7E+CrF9ZccZGY6kpUpMk8yEkAnz3rQ+mjebkK0p8ZrYGbDH5c7H1XQluzw5kkd2w3z6qIHupZ+ZrK0cLeAWkuq8Rmzu93p7AeCo2LcZ3V8s2+HNrCToXNlR1zbNjzJn02qG+pfKdmIfnsukpsGpaFgnrnC/8u7w1cfLtVi4P4FatIdch1/7x+FJ/YB5/tHX0rfBStjzOZVVimOS1d42fLHw3nt+2narhUpUSURKIlESiJREoiURKIlESiJREoiURKIqlxJwBa3UrSO5dP20DQnqpGx31IgnrUaWlY/PQq7oMeqqWzSdpvA+x3eY5KrKVi+GHncsD1WkD/G3oPw686jft4OY/PBXQGE4p/wDW/uB+zvXsU1g3ahbOQH0qZV1+JHzAzD5e9bY61h+rJV9X0YqY84SHjwPnl5q22uI21wkhDjTqTukKSr2Kf86lNex4yN1RyU9RTuu9paewjzXTa2qG05W0JQnU5UpAGu+g0rINAyC0ySvkdtPJJ4k3KjcN4at2H3LhtJDjmbMSokeJWYwDtJArWyFjXFw1Klz4lUTwtgkN2ttbIbhYeSmK2qCobFOFbO4VndYQpXNQlJP4ikgq961PgjebuCn02KVdO3ZikIHDUd1727l14fhdvbJPdNttDmQAJj7ytz71k1jWDIWWieqnqXAyuLj+aD7KMxTjaxYBzPpWfutnOfTw6D3IrW+pjbvUynwWtnPyxkDich55+AKp972i3Vwot2Fur8RTnVrzyjwp95GlRXVb3m0YV9F0dpqdu3WSjsvYeJzPdZeuGdnr9wvvsReUSdcgVKusFWyRyyp9iK9ZSOedqUrCo6QQ07eqoGADjbLw1PafBaBheGNW6A2yhKEjkOfmTuT5mpzGNYLNC5eoqZah+3K65/PBdlZLQlESiJREoiURKIlESiJREoiURKIlESiJREoiURQ+K8L2lwZeYQpX3hKVe6kkE1qfBG/6gp1NidXTC0UhA4ajwNwqpiHZSyZLDzjZmQFAKA8hEH8zUZ1C0/SbK8g6VTtylYHDlkfcLh/2LxZk/U3kgcu9cHzSQU1h8NO36Xeqkf2zhUw/awW7m+ozX1dvxCnULzR0LJn5imzVjf6IJOj7siLf8/svyn/aJWhJHmfo4/MCaf4s/gXp/u83P/8ARfTg+POylb+Qde8SmfQtCadXVO1P53Lz4zAos2x37if+7Jfprs0uXI+k3k66gZl/IrI/Sgonn6nLx3SWmi/y8HoPS/qp/Dezexa1Ulbx/wDsVp/ZTAPvNb20cTdc1WVHSOtlyaQ3sHub+StVraobSENoShI2SkAD5CpIAAsFSSSPkdtPJJ4nNe1erBKIlESiJREoiURKIlESiJREoiURKIlESiJREoiURKIlESiJREoiURKIlESiJREoiURKIlESiJREoiURKIlESiJREoiURKIlESiJREoiURKIlESiJREoiURKIlESiJREoiURKIlESiJREoiURKIv/9k="/>
          <p:cNvSpPr>
            <a:spLocks noChangeAspect="1" noChangeArrowheads="1"/>
          </p:cNvSpPr>
          <p:nvPr/>
        </p:nvSpPr>
        <p:spPr bwMode="auto">
          <a:xfrm>
            <a:off x="2159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86523" y1="49741" x2="86523" y2="49741"/>
                        <a14:foregroundMark x1="30859" y1="58031" x2="30859" y2="58031"/>
                        <a14:foregroundMark x1="10156" y1="53368" x2="10156" y2="53368"/>
                        <a14:foregroundMark x1="13281" y1="74093" x2="13281" y2="74093"/>
                        <a14:foregroundMark x1="21094" y1="12953" x2="21094" y2="129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55776" y="4077072"/>
            <a:ext cx="5328592" cy="2008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356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D049A-F735-4799-B03D-6218847AD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F0CBB9-F4D8-49C3-824F-273BCEBBD7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Mrs Reekie - Headteacher</a:t>
            </a:r>
          </a:p>
          <a:p>
            <a:r>
              <a:rPr lang="en-GB" dirty="0"/>
              <a:t>Ms Fernandez– Class Teacher</a:t>
            </a:r>
          </a:p>
          <a:p>
            <a:r>
              <a:rPr lang="en-GB" dirty="0"/>
              <a:t>Sandy and Karen– WrapAroundCare4U</a:t>
            </a:r>
          </a:p>
          <a:p>
            <a:r>
              <a:rPr lang="en-GB" dirty="0"/>
              <a:t>Parent – School Uniform</a:t>
            </a:r>
          </a:p>
          <a:p>
            <a:r>
              <a:rPr lang="en-GB" dirty="0"/>
              <a:t>PTA</a:t>
            </a:r>
          </a:p>
        </p:txBody>
      </p:sp>
    </p:spTree>
    <p:extLst>
      <p:ext uri="{BB962C8B-B14F-4D97-AF65-F5344CB8AC3E}">
        <p14:creationId xmlns:p14="http://schemas.microsoft.com/office/powerpoint/2010/main" val="2961475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1C55F-E68F-4FF1-9B38-FA7DD2092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We All Flourish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4BD89-DE7C-4CBF-BFFD-0EE2BFA12C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Christian Values – friendship, community, endurance, peace, joy, trust, forgiveness.</a:t>
            </a:r>
          </a:p>
          <a:p>
            <a:r>
              <a:rPr lang="en-GB" dirty="0"/>
              <a:t>6Rs – resilience, respect, responsibility, readiness, reflective, resourcefulness</a:t>
            </a:r>
          </a:p>
          <a:p>
            <a:r>
              <a:rPr lang="en-GB" dirty="0"/>
              <a:t>British Values – mutual respect, democracy, rule of law, </a:t>
            </a:r>
            <a:r>
              <a:rPr lang="en-GB"/>
              <a:t>individual liberty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9965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93506-A549-4F3C-869A-8408D2593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 for choosing our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BF17E0-659A-4A1E-BEF4-F3B25230C6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497608"/>
            <a:ext cx="7620000" cy="4114800"/>
          </a:xfrm>
        </p:spPr>
        <p:txBody>
          <a:bodyPr/>
          <a:lstStyle/>
          <a:p>
            <a:r>
              <a:rPr lang="en-GB" dirty="0"/>
              <a:t>We value parental involvement </a:t>
            </a:r>
          </a:p>
          <a:p>
            <a:r>
              <a:rPr lang="en-GB" dirty="0"/>
              <a:t>Reading in school</a:t>
            </a:r>
          </a:p>
          <a:p>
            <a:r>
              <a:rPr lang="en-GB" dirty="0"/>
              <a:t>PTA</a:t>
            </a:r>
          </a:p>
          <a:p>
            <a:r>
              <a:rPr lang="en-GB" dirty="0"/>
              <a:t>Parent Forum</a:t>
            </a:r>
          </a:p>
          <a:p>
            <a:r>
              <a:rPr lang="en-GB" dirty="0"/>
              <a:t>Parent questionnaires</a:t>
            </a:r>
          </a:p>
          <a:p>
            <a:r>
              <a:rPr lang="en-GB" dirty="0"/>
              <a:t>Trips and visits to school, </a:t>
            </a:r>
          </a:p>
          <a:p>
            <a:r>
              <a:rPr lang="en-GB" dirty="0"/>
              <a:t>Express</a:t>
            </a:r>
          </a:p>
          <a:p>
            <a:r>
              <a:rPr lang="en-GB" dirty="0"/>
              <a:t>Open door policy</a:t>
            </a:r>
          </a:p>
          <a:p>
            <a:r>
              <a:rPr lang="en-GB" dirty="0"/>
              <a:t>Class Reps </a:t>
            </a:r>
          </a:p>
        </p:txBody>
      </p:sp>
    </p:spTree>
    <p:extLst>
      <p:ext uri="{BB962C8B-B14F-4D97-AF65-F5344CB8AC3E}">
        <p14:creationId xmlns:p14="http://schemas.microsoft.com/office/powerpoint/2010/main" val="1193136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D53BB-762A-428A-96D5-AB06F2DF2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Breakfast Club and After School Club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3BD68E-86AB-4EB3-9BCD-3E75A54707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Karen </a:t>
            </a:r>
          </a:p>
          <a:p>
            <a:r>
              <a:rPr lang="en-GB" dirty="0"/>
              <a:t>Sandy</a:t>
            </a:r>
          </a:p>
          <a:p>
            <a:r>
              <a:rPr lang="en-GB" dirty="0"/>
              <a:t>Elise</a:t>
            </a:r>
          </a:p>
        </p:txBody>
      </p:sp>
    </p:spTree>
    <p:extLst>
      <p:ext uri="{BB962C8B-B14F-4D97-AF65-F5344CB8AC3E}">
        <p14:creationId xmlns:p14="http://schemas.microsoft.com/office/powerpoint/2010/main" val="3773136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507C5-E6C1-49AE-A209-70BF39044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EE0038-BA74-46A3-8F24-9184103D1A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dirty="0"/>
            </a:br>
            <a:endParaRPr lang="en-US">
              <a:cs typeface="Times New Roman"/>
            </a:endParaRPr>
          </a:p>
          <a:p>
            <a:pPr marL="0" indent="0">
              <a:buNone/>
            </a:pPr>
            <a:endParaRPr lang="en-US">
              <a:cs typeface="Times New Roman"/>
            </a:endParaRPr>
          </a:p>
        </p:txBody>
      </p:sp>
      <p:pic>
        <p:nvPicPr>
          <p:cNvPr id="4" name="Picture 3" descr="A hand print with different colors of paint&#10;&#10;AI-generated content may be incorrect.">
            <a:extLst>
              <a:ext uri="{FF2B5EF4-FFF2-40B4-BE49-F238E27FC236}">
                <a16:creationId xmlns:a16="http://schemas.microsoft.com/office/drawing/2014/main" id="{BC285DC6-2D7F-B6B4-4364-EA8C0B15F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9149" y="2353568"/>
            <a:ext cx="2362994" cy="2685770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A3541CB-4084-4DDB-AEB8-2BF326042545}"/>
              </a:ext>
            </a:extLst>
          </p:cNvPr>
          <p:cNvSpPr txBox="1">
            <a:spLocks/>
          </p:cNvSpPr>
          <p:nvPr/>
        </p:nvSpPr>
        <p:spPr bwMode="auto">
          <a:xfrm>
            <a:off x="1067176" y="1623472"/>
            <a:ext cx="5536698" cy="4745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 typeface="Arial"/>
            </a:pPr>
            <a:r>
              <a:rPr lang="en-GB" sz="1600" kern="0" dirty="0">
                <a:ea typeface="ＭＳ Ｐゴシック"/>
              </a:rPr>
              <a:t>What is the PTA?</a:t>
            </a:r>
            <a:endParaRPr lang="en-GB" sz="1600" kern="0" dirty="0">
              <a:ea typeface="ＭＳ Ｐゴシック"/>
              <a:cs typeface="Times New Roman"/>
            </a:endParaRPr>
          </a:p>
          <a:p>
            <a:pPr lvl="1">
              <a:buFont typeface="Courier New"/>
              <a:buChar char="o"/>
            </a:pPr>
            <a:r>
              <a:rPr lang="en-GB" sz="1200" kern="0" dirty="0">
                <a:ea typeface="ＭＳ Ｐゴシック"/>
                <a:cs typeface="Times New Roman"/>
              </a:rPr>
              <a:t>A charity set up to raise funds on behalf of the school</a:t>
            </a:r>
          </a:p>
          <a:p>
            <a:pPr lvl="1">
              <a:buFont typeface="Courier New"/>
              <a:buChar char="o"/>
            </a:pPr>
            <a:r>
              <a:rPr lang="en-GB" sz="1200" kern="0" dirty="0">
                <a:ea typeface="ＭＳ Ｐゴシック"/>
                <a:cs typeface="Times New Roman"/>
              </a:rPr>
              <a:t>Cookham Dean PTA raises more than £25K / year</a:t>
            </a:r>
          </a:p>
          <a:p>
            <a:pPr lvl="1">
              <a:buFont typeface="Courier New"/>
              <a:buChar char="o"/>
            </a:pPr>
            <a:r>
              <a:rPr lang="en-GB" sz="1200" kern="0" dirty="0">
                <a:ea typeface="ＭＳ Ｐゴシック"/>
                <a:cs typeface="Times New Roman"/>
              </a:rPr>
              <a:t>We help to bridge the ever-expanding gap in the budget</a:t>
            </a:r>
          </a:p>
          <a:p>
            <a:pPr lvl="1">
              <a:buFont typeface="Courier New"/>
              <a:buChar char="o"/>
            </a:pPr>
            <a:r>
              <a:rPr lang="en-GB" sz="1200" kern="0" dirty="0">
                <a:ea typeface="ＭＳ Ｐゴシック"/>
                <a:cs typeface="Times New Roman"/>
              </a:rPr>
              <a:t>We run events that are a fun way for the children to spend more time together, we are fostering a community for us all to flourish</a:t>
            </a:r>
            <a:endParaRPr lang="en-GB" dirty="0"/>
          </a:p>
          <a:p>
            <a:pPr>
              <a:buFont typeface="Arial"/>
              <a:buChar char="•"/>
            </a:pPr>
            <a:r>
              <a:rPr lang="en-GB" sz="1600" kern="0" dirty="0">
                <a:ea typeface="ＭＳ Ｐゴシック"/>
                <a:cs typeface="Times New Roman"/>
              </a:rPr>
              <a:t>What do we fund?</a:t>
            </a:r>
            <a:endParaRPr lang="en-GB" sz="1600" kern="0" dirty="0">
              <a:cs typeface="Times New Roman"/>
            </a:endParaRPr>
          </a:p>
          <a:p>
            <a:pPr lvl="1">
              <a:buFont typeface="Courier New"/>
              <a:buChar char="o"/>
            </a:pPr>
            <a:r>
              <a:rPr lang="en-GB" sz="1200" kern="0" dirty="0">
                <a:ea typeface="ＭＳ Ｐゴシック"/>
                <a:cs typeface="Times New Roman"/>
              </a:rPr>
              <a:t>Essentials – the curriculum subscription</a:t>
            </a:r>
            <a:endParaRPr lang="en-GB" sz="1200" kern="0" dirty="0">
              <a:cs typeface="Times New Roman"/>
            </a:endParaRPr>
          </a:p>
          <a:p>
            <a:pPr lvl="1">
              <a:buFont typeface="Courier New"/>
              <a:buChar char="o"/>
            </a:pPr>
            <a:r>
              <a:rPr lang="en-GB" sz="1200" kern="0" dirty="0">
                <a:ea typeface="ＭＳ Ｐゴシック"/>
                <a:cs typeface="Times New Roman"/>
              </a:rPr>
              <a:t>Learning tools – the aircon &amp; green screen</a:t>
            </a:r>
            <a:endParaRPr lang="en-GB" sz="1200" kern="0" dirty="0">
              <a:cs typeface="Times New Roman"/>
            </a:endParaRPr>
          </a:p>
          <a:p>
            <a:pPr lvl="1">
              <a:buFont typeface="Courier New"/>
              <a:buChar char="o"/>
            </a:pPr>
            <a:r>
              <a:rPr lang="en-GB" sz="1200" kern="0" dirty="0">
                <a:ea typeface="ＭＳ Ｐゴシック"/>
                <a:cs typeface="Times New Roman"/>
              </a:rPr>
              <a:t>Enrichment activities - theatre company visits &amp; school trips</a:t>
            </a:r>
            <a:endParaRPr lang="en-GB" sz="2000" kern="0" dirty="0">
              <a:ea typeface="ＭＳ Ｐゴシック"/>
            </a:endParaRPr>
          </a:p>
          <a:p>
            <a:pPr>
              <a:buFont typeface="Arial"/>
              <a:buChar char="•"/>
            </a:pPr>
            <a:r>
              <a:rPr lang="en-GB" sz="1600" kern="0" dirty="0">
                <a:ea typeface="ＭＳ Ｐゴシック"/>
              </a:rPr>
              <a:t>Why get involved?</a:t>
            </a:r>
            <a:endParaRPr lang="en-GB" sz="1600" kern="0" dirty="0">
              <a:ea typeface="ＭＳ Ｐゴシック"/>
              <a:cs typeface="Times New Roman"/>
            </a:endParaRPr>
          </a:p>
          <a:p>
            <a:pPr lvl="1">
              <a:buFont typeface="Courier New,monospace"/>
              <a:buChar char="o"/>
            </a:pPr>
            <a:r>
              <a:rPr lang="en-GB" sz="1200" kern="0" dirty="0">
                <a:ea typeface="ＭＳ Ｐゴシック"/>
                <a:cs typeface="Times New Roman"/>
              </a:rPr>
              <a:t>We've built a community of dedicated parents across multiple year groups – we love a good pub stop to organise an event!</a:t>
            </a:r>
            <a:endParaRPr lang="en-GB" sz="1200" kern="0" dirty="0">
              <a:cs typeface="Times New Roman"/>
            </a:endParaRPr>
          </a:p>
          <a:p>
            <a:pPr lvl="1">
              <a:buFont typeface="Courier New,monospace"/>
              <a:buChar char="o"/>
            </a:pPr>
            <a:r>
              <a:rPr lang="en-GB" sz="1200" kern="0" dirty="0">
                <a:ea typeface="ＭＳ Ｐゴシック"/>
                <a:cs typeface="Times New Roman"/>
              </a:rPr>
              <a:t>Every child in the school benefits from the funds raised in a meaningful way</a:t>
            </a:r>
          </a:p>
          <a:p>
            <a:pPr marL="342900" lvl="1" indent="-342900">
              <a:buFont typeface="Arial"/>
              <a:buChar char="•"/>
            </a:pPr>
            <a:r>
              <a:rPr lang="en-GB" sz="1600" kern="0" dirty="0">
                <a:ea typeface="ＭＳ Ｐゴシック"/>
              </a:rPr>
              <a:t>How to get involved?</a:t>
            </a:r>
            <a:endParaRPr lang="en-GB" sz="1600" kern="0" dirty="0">
              <a:ea typeface="ＭＳ Ｐゴシック"/>
              <a:cs typeface="Times New Roman"/>
            </a:endParaRPr>
          </a:p>
          <a:p>
            <a:pPr lvl="1">
              <a:buFont typeface="Courier New,monospace"/>
              <a:buChar char="o"/>
            </a:pPr>
            <a:r>
              <a:rPr lang="en-GB" sz="1200" kern="0" dirty="0">
                <a:ea typeface="ＭＳ Ｐゴシック"/>
                <a:cs typeface="Times New Roman"/>
              </a:rPr>
              <a:t>Come and chat to us tonight – or ask your class rep (Isadora &amp; Vicky)</a:t>
            </a:r>
          </a:p>
          <a:p>
            <a:pPr lvl="1">
              <a:buFont typeface="Courier New,monospace"/>
              <a:buChar char="o"/>
            </a:pPr>
            <a:r>
              <a:rPr lang="en-GB" sz="1200" kern="0" dirty="0">
                <a:ea typeface="ＭＳ Ｐゴシック"/>
                <a:cs typeface="Times New Roman"/>
              </a:rPr>
              <a:t>Get involved with volunteering at events </a:t>
            </a:r>
          </a:p>
          <a:p>
            <a:pPr lvl="1">
              <a:buFont typeface="Courier New,monospace"/>
              <a:buChar char="o"/>
            </a:pPr>
            <a:r>
              <a:rPr lang="en-GB" sz="1200" kern="0" dirty="0">
                <a:ea typeface="ＭＳ Ｐゴシック"/>
                <a:cs typeface="Times New Roman"/>
              </a:rPr>
              <a:t>Ask your work about match funding</a:t>
            </a:r>
            <a:endParaRPr lang="en-GB" sz="1200" kern="0" dirty="0">
              <a:cs typeface="Times New Roman"/>
            </a:endParaRPr>
          </a:p>
          <a:p>
            <a:pPr lvl="1">
              <a:buFont typeface="Courier New,monospace"/>
              <a:buChar char="o"/>
            </a:pPr>
            <a:r>
              <a:rPr lang="en-GB" sz="1200" kern="0" dirty="0">
                <a:ea typeface="ＭＳ Ｐゴシック"/>
                <a:cs typeface="Times New Roman"/>
              </a:rPr>
              <a:t>Sponsor our events if you own a business</a:t>
            </a:r>
          </a:p>
          <a:p>
            <a:pPr lvl="1">
              <a:buFont typeface="Courier New,monospace"/>
              <a:buChar char="o"/>
            </a:pPr>
            <a:r>
              <a:rPr lang="en-GB" sz="1200" kern="0" dirty="0">
                <a:ea typeface="ＭＳ Ｐゴシック"/>
                <a:cs typeface="Times New Roman"/>
              </a:rPr>
              <a:t>Sign up to the VCF </a:t>
            </a:r>
          </a:p>
          <a:p>
            <a:pPr lvl="1">
              <a:buFont typeface="Courier New,monospace"/>
              <a:buChar char="o"/>
            </a:pPr>
            <a:r>
              <a:rPr lang="en-GB" sz="1200" kern="0" dirty="0">
                <a:ea typeface="ＭＳ Ｐゴシック"/>
                <a:cs typeface="Times New Roman"/>
              </a:rPr>
              <a:t>Follow us on Instagram</a:t>
            </a:r>
          </a:p>
        </p:txBody>
      </p:sp>
    </p:spTree>
    <p:extLst>
      <p:ext uri="{BB962C8B-B14F-4D97-AF65-F5344CB8AC3E}">
        <p14:creationId xmlns:p14="http://schemas.microsoft.com/office/powerpoint/2010/main" val="6226069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1479" y="1988840"/>
            <a:ext cx="5616624" cy="2664296"/>
          </a:xfrm>
        </p:spPr>
        <p:txBody>
          <a:bodyPr>
            <a:normAutofit fontScale="77500" lnSpcReduction="20000"/>
          </a:bodyPr>
          <a:lstStyle/>
          <a:p>
            <a:pPr>
              <a:buFont typeface="Courier New" pitchFamily="49" charset="0"/>
              <a:buChar char="o"/>
            </a:pPr>
            <a:r>
              <a:rPr lang="en-US" dirty="0" err="1"/>
              <a:t>Ms</a:t>
            </a:r>
            <a:r>
              <a:rPr lang="en-US" dirty="0"/>
              <a:t> Fernandez– Class Teacher   </a:t>
            </a:r>
          </a:p>
          <a:p>
            <a:pPr marL="68580" indent="0">
              <a:buNone/>
            </a:pPr>
            <a:r>
              <a:rPr lang="en-US" dirty="0"/>
              <a:t>        </a:t>
            </a:r>
          </a:p>
          <a:p>
            <a:pPr>
              <a:buFont typeface="Courier New" pitchFamily="49" charset="0"/>
              <a:buChar char="o"/>
            </a:pPr>
            <a:r>
              <a:rPr lang="en-US" dirty="0" err="1"/>
              <a:t>Ms</a:t>
            </a:r>
            <a:r>
              <a:rPr lang="en-US" dirty="0"/>
              <a:t> Smith – Teaching Assistant AM</a:t>
            </a:r>
          </a:p>
          <a:p>
            <a:pPr>
              <a:buFont typeface="Courier New" pitchFamily="49" charset="0"/>
              <a:buChar char="o"/>
            </a:pPr>
            <a:r>
              <a:rPr lang="en-US" dirty="0"/>
              <a:t>Miss </a:t>
            </a:r>
            <a:r>
              <a:rPr lang="en-US" dirty="0" err="1"/>
              <a:t>Gilbey</a:t>
            </a:r>
            <a:r>
              <a:rPr lang="en-US" dirty="0"/>
              <a:t> – Teaching Assistant PM</a:t>
            </a:r>
          </a:p>
          <a:p>
            <a:pPr>
              <a:buFont typeface="Courier New" pitchFamily="49" charset="0"/>
              <a:buChar char="o"/>
            </a:pPr>
            <a:r>
              <a:rPr lang="en-US" dirty="0"/>
              <a:t>Miss Windle – Every other Monday Teacher</a:t>
            </a:r>
          </a:p>
          <a:p>
            <a:pPr marL="68580" indent="0">
              <a:buNone/>
            </a:pPr>
            <a:endParaRPr lang="en-US" dirty="0"/>
          </a:p>
          <a:p>
            <a:endParaRPr lang="en-US" dirty="0"/>
          </a:p>
          <a:p>
            <a:pPr marL="68580" indent="0"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259632" y="764704"/>
            <a:ext cx="612068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400" u="sng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Calibri" pitchFamily="34" charset="0"/>
              </a:rPr>
              <a:t>Our Reception Team</a:t>
            </a:r>
            <a:endParaRPr lang="en-GB" sz="44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Calibri" pitchFamily="34" charset="0"/>
            </a:endParaRPr>
          </a:p>
        </p:txBody>
      </p:sp>
      <p:sp>
        <p:nvSpPr>
          <p:cNvPr id="2" name="AutoShape 2" descr="Image result for cartoon teache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13"/>
          <a:stretch/>
        </p:blipFill>
        <p:spPr bwMode="auto">
          <a:xfrm>
            <a:off x="5580112" y="4398300"/>
            <a:ext cx="2750815" cy="194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1673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D3953-5C28-41BF-874E-0290326BD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968181-CF8F-496F-9BAE-0E94A25BDA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52600"/>
            <a:ext cx="7620000" cy="4628728"/>
          </a:xfrm>
        </p:spPr>
        <p:txBody>
          <a:bodyPr/>
          <a:lstStyle/>
          <a:p>
            <a:r>
              <a:rPr lang="en-GB" dirty="0"/>
              <a:t>12</a:t>
            </a:r>
            <a:r>
              <a:rPr lang="en-GB" baseline="30000" dirty="0"/>
              <a:t>th</a:t>
            </a:r>
            <a:r>
              <a:rPr lang="en-GB" dirty="0"/>
              <a:t> July – 9.30 till 12 (30 minute sessions)</a:t>
            </a:r>
          </a:p>
          <a:p>
            <a:r>
              <a:rPr lang="en-GB" baseline="30000" dirty="0"/>
              <a:t>4th</a:t>
            </a:r>
            <a:r>
              <a:rPr lang="en-GB" dirty="0"/>
              <a:t> September – 9.15 – midday A-H</a:t>
            </a:r>
          </a:p>
          <a:p>
            <a:r>
              <a:rPr lang="en-GB" baseline="30000" dirty="0"/>
              <a:t>5th</a:t>
            </a:r>
            <a:r>
              <a:rPr lang="en-GB" dirty="0"/>
              <a:t> September – 9.15 – midday I-Z</a:t>
            </a:r>
          </a:p>
          <a:p>
            <a:r>
              <a:rPr lang="en-GB" baseline="30000" dirty="0"/>
              <a:t>8th</a:t>
            </a:r>
            <a:r>
              <a:rPr lang="en-GB" dirty="0"/>
              <a:t> September – 9.15 – 1pm A-H</a:t>
            </a:r>
          </a:p>
          <a:p>
            <a:r>
              <a:rPr lang="en-GB" baseline="30000" dirty="0"/>
              <a:t>9th</a:t>
            </a:r>
            <a:r>
              <a:rPr lang="en-GB" dirty="0"/>
              <a:t> September 9.15 – 1pm I-Z</a:t>
            </a:r>
          </a:p>
          <a:p>
            <a:r>
              <a:rPr lang="en-GB" baseline="30000" dirty="0"/>
              <a:t>10th</a:t>
            </a:r>
            <a:r>
              <a:rPr lang="en-GB" dirty="0"/>
              <a:t> September 9.15 – 1pm all children</a:t>
            </a:r>
          </a:p>
          <a:p>
            <a:r>
              <a:rPr lang="en-GB" baseline="30000" dirty="0"/>
              <a:t>11th</a:t>
            </a:r>
            <a:r>
              <a:rPr lang="en-GB" dirty="0"/>
              <a:t> September 9.15 – 3.15 all children</a:t>
            </a:r>
          </a:p>
          <a:p>
            <a:r>
              <a:rPr lang="en-GB" baseline="30000" dirty="0"/>
              <a:t>12th</a:t>
            </a:r>
            <a:r>
              <a:rPr lang="en-GB" dirty="0"/>
              <a:t> onwards 8.45 – 3.15 all children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82831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084238"/>
            <a:ext cx="6777317" cy="2689524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Getting to know each other.</a:t>
            </a:r>
          </a:p>
          <a:p>
            <a:endParaRPr lang="en-GB" dirty="0"/>
          </a:p>
          <a:p>
            <a:r>
              <a:rPr lang="en-GB" dirty="0"/>
              <a:t>Getting to know the classroom.</a:t>
            </a:r>
          </a:p>
          <a:p>
            <a:pPr marL="68580" indent="0">
              <a:buNone/>
            </a:pPr>
            <a:endParaRPr lang="en-GB" dirty="0"/>
          </a:p>
          <a:p>
            <a:r>
              <a:rPr lang="en-GB" dirty="0"/>
              <a:t>A range of familiar activities.</a:t>
            </a:r>
          </a:p>
          <a:p>
            <a:endParaRPr lang="en-GB" dirty="0"/>
          </a:p>
          <a:p>
            <a:r>
              <a:rPr lang="en-GB" dirty="0"/>
              <a:t>Phonics starts in week 2.</a:t>
            </a:r>
          </a:p>
          <a:p>
            <a:pPr marL="0" indent="0">
              <a:buNone/>
            </a:pPr>
            <a:endParaRPr lang="en-GB" dirty="0"/>
          </a:p>
          <a:p>
            <a:pPr marL="68580" indent="0">
              <a:buNone/>
            </a:pP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475656" y="620688"/>
            <a:ext cx="49685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>
                <a:latin typeface="Calibri" pitchFamily="34" charset="0"/>
              </a:rPr>
              <a:t>The First Few Weeks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700808"/>
            <a:ext cx="2017713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293096"/>
            <a:ext cx="2048114" cy="185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1001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844824"/>
            <a:ext cx="6777317" cy="3508977"/>
          </a:xfrm>
        </p:spPr>
        <p:txBody>
          <a:bodyPr>
            <a:normAutofit/>
          </a:bodyPr>
          <a:lstStyle/>
          <a:p>
            <a:pPr marL="525780" indent="-457200"/>
            <a:r>
              <a:rPr lang="en-GB" dirty="0"/>
              <a:t> Statutory baseline</a:t>
            </a:r>
          </a:p>
          <a:p>
            <a:pPr marL="68580" indent="0">
              <a:buNone/>
            </a:pPr>
            <a:r>
              <a:rPr lang="en-GB" dirty="0"/>
              <a:t>      assessment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  If you have any concerns </a:t>
            </a:r>
          </a:p>
          <a:p>
            <a:pPr marL="0" indent="0">
              <a:buNone/>
            </a:pPr>
            <a:r>
              <a:rPr lang="en-GB" dirty="0"/>
              <a:t>     please come to speak to us.</a:t>
            </a:r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980728"/>
            <a:ext cx="216024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933056"/>
            <a:ext cx="2159456" cy="2054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5876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does my child need at school?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700808"/>
            <a:ext cx="7620000" cy="4320480"/>
          </a:xfrm>
        </p:spPr>
        <p:txBody>
          <a:bodyPr/>
          <a:lstStyle/>
          <a:p>
            <a:r>
              <a:rPr lang="en-GB" sz="2400" dirty="0">
                <a:latin typeface="Calibri"/>
                <a:cs typeface="Calibri"/>
              </a:rPr>
              <a:t>Coat- can leave a water proof coat at school</a:t>
            </a:r>
          </a:p>
          <a:p>
            <a:endParaRPr lang="en-GB" sz="2400" dirty="0">
              <a:latin typeface="Calibri"/>
              <a:cs typeface="Calibri"/>
            </a:endParaRPr>
          </a:p>
          <a:p>
            <a:r>
              <a:rPr lang="en-GB" sz="2400" dirty="0" err="1">
                <a:latin typeface="Calibri"/>
                <a:cs typeface="Calibri"/>
              </a:rPr>
              <a:t>Wellies</a:t>
            </a:r>
            <a:r>
              <a:rPr lang="en-GB" sz="2400" dirty="0">
                <a:latin typeface="Calibri"/>
                <a:cs typeface="Calibri"/>
              </a:rPr>
              <a:t>- please leave these in school</a:t>
            </a:r>
          </a:p>
          <a:p>
            <a:endParaRPr lang="en-GB" sz="2400" dirty="0">
              <a:latin typeface="Calibri"/>
              <a:cs typeface="Calibri"/>
            </a:endParaRPr>
          </a:p>
          <a:p>
            <a:r>
              <a:rPr lang="en-GB" sz="2400" dirty="0">
                <a:latin typeface="Calibri"/>
                <a:cs typeface="Calibri"/>
              </a:rPr>
              <a:t>Book bag</a:t>
            </a:r>
          </a:p>
          <a:p>
            <a:endParaRPr lang="en-GB" sz="2400" dirty="0">
              <a:latin typeface="Calibri"/>
              <a:cs typeface="Calibri"/>
            </a:endParaRPr>
          </a:p>
          <a:p>
            <a:r>
              <a:rPr lang="en-GB" sz="2400" dirty="0">
                <a:latin typeface="Calibri"/>
                <a:cs typeface="Calibri"/>
              </a:rPr>
              <a:t>Water bottle- We can fill it at school</a:t>
            </a:r>
          </a:p>
          <a:p>
            <a:pPr marL="0" indent="0">
              <a:buNone/>
            </a:pPr>
            <a:endParaRPr lang="en-GB" sz="2800" dirty="0">
              <a:latin typeface="Calibri"/>
              <a:cs typeface="Calibri"/>
            </a:endParaRPr>
          </a:p>
          <a:p>
            <a:endParaRPr lang="en-US" dirty="0"/>
          </a:p>
        </p:txBody>
      </p:sp>
      <p:pic>
        <p:nvPicPr>
          <p:cNvPr id="4" name="Picture 3" descr="b7668125-2f8b-4b51-ad6d-12be703436f9_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204864"/>
            <a:ext cx="1618952" cy="2890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786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u="sng" dirty="0">
                <a:solidFill>
                  <a:schemeClr val="tx1"/>
                </a:solidFill>
                <a:latin typeface="Calibri" pitchFamily="34" charset="0"/>
              </a:rPr>
              <a:t>E.Y.F.S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700808"/>
            <a:ext cx="5254561" cy="3508977"/>
          </a:xfrm>
        </p:spPr>
        <p:txBody>
          <a:bodyPr>
            <a:normAutofit fontScale="62500" lnSpcReduction="20000"/>
          </a:bodyPr>
          <a:lstStyle/>
          <a:p>
            <a:r>
              <a:rPr lang="en-GB" dirty="0"/>
              <a:t>EYFS curriculum September 2021</a:t>
            </a:r>
          </a:p>
          <a:p>
            <a:endParaRPr lang="en-GB" dirty="0"/>
          </a:p>
          <a:p>
            <a:r>
              <a:rPr lang="en-GB" dirty="0"/>
              <a:t>At the end of Reception we assess against 17 early learning goals</a:t>
            </a:r>
          </a:p>
          <a:p>
            <a:endParaRPr lang="en-GB" dirty="0"/>
          </a:p>
          <a:p>
            <a:r>
              <a:rPr lang="en-GB" dirty="0"/>
              <a:t>They will have started on this journey in their pre-school provision.</a:t>
            </a:r>
          </a:p>
          <a:p>
            <a:endParaRPr lang="en-GB" dirty="0"/>
          </a:p>
          <a:p>
            <a:r>
              <a:rPr lang="en-GB" dirty="0"/>
              <a:t>Based on the recognition that children learn best through play and active learning.</a:t>
            </a:r>
          </a:p>
          <a:p>
            <a:pPr marL="68580" indent="0">
              <a:buNone/>
            </a:pPr>
            <a:endParaRPr lang="en-GB" dirty="0"/>
          </a:p>
          <a:p>
            <a:r>
              <a:rPr lang="en-GB" dirty="0"/>
              <a:t>More information online or on our class page</a:t>
            </a:r>
          </a:p>
          <a:p>
            <a:pPr marL="68580" indent="0">
              <a:buNone/>
            </a:pPr>
            <a:endParaRPr lang="en-GB" dirty="0"/>
          </a:p>
          <a:p>
            <a:endParaRPr lang="en-GB" b="1" dirty="0"/>
          </a:p>
        </p:txBody>
      </p:sp>
      <p:pic>
        <p:nvPicPr>
          <p:cNvPr id="4" name="Picture 3" descr="downloa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460" y="2235952"/>
            <a:ext cx="2016872" cy="2849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8070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87624" y="692696"/>
            <a:ext cx="7620000" cy="41148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The EYFS Curriculum</a:t>
            </a:r>
          </a:p>
        </p:txBody>
      </p:sp>
      <p:pic>
        <p:nvPicPr>
          <p:cNvPr id="4" name="Picture 3" descr="curriculum_img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844824"/>
            <a:ext cx="7848872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2998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384666" cy="1143000"/>
          </a:xfrm>
        </p:spPr>
        <p:txBody>
          <a:bodyPr>
            <a:normAutofit/>
          </a:bodyPr>
          <a:lstStyle/>
          <a:p>
            <a:r>
              <a:rPr lang="en-GB" sz="4400" u="sng" dirty="0">
                <a:solidFill>
                  <a:schemeClr val="tx1"/>
                </a:solidFill>
                <a:latin typeface="Calibri" pitchFamily="34" charset="0"/>
              </a:rPr>
              <a:t>How do we learn?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3648" y="2636912"/>
            <a:ext cx="6777317" cy="1944216"/>
          </a:xfrm>
        </p:spPr>
        <p:txBody>
          <a:bodyPr>
            <a:normAutofit fontScale="92500"/>
          </a:bodyPr>
          <a:lstStyle/>
          <a:p>
            <a:pPr marL="68580" indent="0" algn="ctr">
              <a:buNone/>
            </a:pPr>
            <a:r>
              <a:rPr lang="en-GB" b="1" dirty="0">
                <a:solidFill>
                  <a:schemeClr val="tx1"/>
                </a:solidFill>
                <a:latin typeface="Calibri" pitchFamily="34" charset="0"/>
              </a:rPr>
              <a:t>‘</a:t>
            </a:r>
            <a:r>
              <a:rPr lang="en-GB" b="1" i="1" dirty="0">
                <a:solidFill>
                  <a:schemeClr val="tx1"/>
                </a:solidFill>
                <a:latin typeface="Calibri" pitchFamily="34" charset="0"/>
              </a:rPr>
              <a:t>What children learn is important, but how they learn is even more important…’</a:t>
            </a:r>
          </a:p>
          <a:p>
            <a:pPr marL="68580" indent="0" algn="ctr">
              <a:buNone/>
            </a:pPr>
            <a:endParaRPr lang="en-GB" i="1" dirty="0">
              <a:solidFill>
                <a:schemeClr val="tx1"/>
              </a:solidFill>
              <a:latin typeface="Calibri" pitchFamily="34" charset="0"/>
            </a:endParaRPr>
          </a:p>
          <a:p>
            <a:pPr marL="68580" indent="0" algn="ctr">
              <a:buNone/>
            </a:pPr>
            <a:r>
              <a:rPr lang="en-GB" sz="2000" dirty="0">
                <a:solidFill>
                  <a:schemeClr val="tx1"/>
                </a:solidFill>
                <a:latin typeface="Calibri" pitchFamily="34" charset="0"/>
              </a:rPr>
              <a:t>How Children Learn (Nancy Stewart 2011),  Helen </a:t>
            </a:r>
            <a:r>
              <a:rPr lang="en-GB" sz="2000" dirty="0" err="1">
                <a:solidFill>
                  <a:schemeClr val="tx1"/>
                </a:solidFill>
                <a:latin typeface="Calibri" pitchFamily="34" charset="0"/>
              </a:rPr>
              <a:t>Moylett</a:t>
            </a:r>
            <a:endParaRPr lang="en-GB" sz="20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8576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latin typeface="Calibri"/>
                <a:cs typeface="Calibri"/>
              </a:rPr>
              <a:t>The way we work in Reception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7704" y="1700808"/>
            <a:ext cx="5400600" cy="1142256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 </a:t>
            </a:r>
            <a:r>
              <a:rPr lang="en-GB" sz="2400" i="1" dirty="0"/>
              <a:t>We are ‘led by the child in the moment and we respond accordingly</a:t>
            </a:r>
            <a:r>
              <a:rPr lang="en-GB" sz="2400" dirty="0"/>
              <a:t>’ </a:t>
            </a:r>
          </a:p>
          <a:p>
            <a:pPr marL="0" indent="0" algn="r">
              <a:buNone/>
            </a:pPr>
            <a:r>
              <a:rPr lang="en-GB" sz="2400" dirty="0"/>
              <a:t>Anna </a:t>
            </a:r>
            <a:r>
              <a:rPr lang="en-GB" sz="2400" dirty="0" err="1"/>
              <a:t>Ephgrave</a:t>
            </a:r>
            <a:r>
              <a:rPr lang="en-GB" sz="2400" dirty="0"/>
              <a:t> 2018 </a:t>
            </a:r>
          </a:p>
          <a:p>
            <a:pPr marL="0" indent="0" algn="r">
              <a:buNone/>
            </a:pPr>
            <a:r>
              <a:rPr lang="en-GB" sz="2400" dirty="0"/>
              <a:t>      </a:t>
            </a:r>
            <a:endParaRPr lang="en-GB" dirty="0"/>
          </a:p>
          <a:p>
            <a:pPr marL="354330" indent="-285750"/>
            <a:r>
              <a:rPr lang="en-GB" sz="1800" dirty="0">
                <a:latin typeface="Calibri"/>
                <a:cs typeface="Calibri"/>
              </a:rPr>
              <a:t>Blended approach - objective led which is within teacher led sessions and elements of planning in the moment during continuous provision</a:t>
            </a:r>
          </a:p>
          <a:p>
            <a:pPr marL="354330" indent="-285750"/>
            <a:r>
              <a:rPr lang="en-GB" sz="1800" dirty="0">
                <a:latin typeface="Calibri"/>
                <a:cs typeface="Calibri"/>
              </a:rPr>
              <a:t>Unique child, unique experience, unique moment</a:t>
            </a:r>
          </a:p>
          <a:p>
            <a:pPr marL="354330" indent="-285750"/>
            <a:r>
              <a:rPr lang="en-GB" sz="1800" dirty="0">
                <a:latin typeface="Calibri"/>
                <a:cs typeface="Calibri"/>
              </a:rPr>
              <a:t>When children are deeply engaged, their brain is developing and they are learning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82971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384666" cy="1143000"/>
          </a:xfrm>
        </p:spPr>
        <p:txBody>
          <a:bodyPr>
            <a:normAutofit/>
          </a:bodyPr>
          <a:lstStyle/>
          <a:p>
            <a:r>
              <a:rPr lang="en-GB" sz="4400" u="sng" dirty="0">
                <a:solidFill>
                  <a:schemeClr val="tx1"/>
                </a:solidFill>
                <a:latin typeface="Calibri" pitchFamily="34" charset="0"/>
              </a:rPr>
              <a:t>How do we do this?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68580" indent="0">
              <a:buNone/>
            </a:pPr>
            <a:r>
              <a:rPr lang="en-GB" dirty="0">
                <a:latin typeface="Calibri" pitchFamily="34" charset="0"/>
              </a:rPr>
              <a:t>The curriculum is delivered through a balanced provision of activities, these are…</a:t>
            </a:r>
          </a:p>
          <a:p>
            <a:pPr marL="68580" indent="0">
              <a:buNone/>
            </a:pPr>
            <a:endParaRPr lang="en-GB" dirty="0">
              <a:latin typeface="Calibri" pitchFamily="34" charset="0"/>
            </a:endParaRPr>
          </a:p>
          <a:p>
            <a:r>
              <a:rPr lang="en-GB" dirty="0">
                <a:latin typeface="Calibri" pitchFamily="34" charset="0"/>
              </a:rPr>
              <a:t>An enabling and exciting environment</a:t>
            </a:r>
          </a:p>
          <a:p>
            <a:r>
              <a:rPr lang="en-GB" dirty="0">
                <a:latin typeface="Calibri" pitchFamily="34" charset="0"/>
              </a:rPr>
              <a:t>child initiated activities</a:t>
            </a:r>
          </a:p>
          <a:p>
            <a:r>
              <a:rPr lang="en-GB" dirty="0">
                <a:latin typeface="Calibri" pitchFamily="34" charset="0"/>
              </a:rPr>
              <a:t>adult led activities</a:t>
            </a:r>
          </a:p>
          <a:p>
            <a:r>
              <a:rPr lang="en-GB" dirty="0">
                <a:solidFill>
                  <a:schemeClr val="tx1"/>
                </a:solidFill>
                <a:latin typeface="Calibri" pitchFamily="34" charset="0"/>
              </a:rPr>
              <a:t>group work </a:t>
            </a:r>
          </a:p>
          <a:p>
            <a:r>
              <a:rPr lang="en-GB" dirty="0">
                <a:solidFill>
                  <a:schemeClr val="tx1"/>
                </a:solidFill>
                <a:latin typeface="Calibri" pitchFamily="34" charset="0"/>
              </a:rPr>
              <a:t>partner work </a:t>
            </a:r>
          </a:p>
          <a:p>
            <a:r>
              <a:rPr lang="en-GB" dirty="0">
                <a:solidFill>
                  <a:schemeClr val="tx1"/>
                </a:solidFill>
                <a:latin typeface="Calibri" pitchFamily="34" charset="0"/>
              </a:rPr>
              <a:t>school trips </a:t>
            </a:r>
          </a:p>
          <a:p>
            <a:r>
              <a:rPr lang="en-GB" dirty="0">
                <a:solidFill>
                  <a:schemeClr val="tx1"/>
                </a:solidFill>
                <a:latin typeface="Calibri" pitchFamily="34" charset="0"/>
              </a:rPr>
              <a:t>forest school</a:t>
            </a:r>
          </a:p>
          <a:p>
            <a:r>
              <a:rPr lang="en-GB" dirty="0">
                <a:solidFill>
                  <a:schemeClr val="tx1"/>
                </a:solidFill>
                <a:latin typeface="Calibri" pitchFamily="34" charset="0"/>
              </a:rPr>
              <a:t>school visitors </a:t>
            </a: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780928"/>
            <a:ext cx="1584176" cy="1674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941168"/>
            <a:ext cx="1550472" cy="1406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03657657-fb9e-40ae-92fd-2736aa204e11_2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653136"/>
            <a:ext cx="1182529" cy="1576705"/>
          </a:xfrm>
          <a:prstGeom prst="rect">
            <a:avLst/>
          </a:prstGeom>
        </p:spPr>
      </p:pic>
      <p:pic>
        <p:nvPicPr>
          <p:cNvPr id="8" name="Picture 7" descr="5c5ac157-9f1f-4b17-8dfb-23fa9664bdc8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284984"/>
            <a:ext cx="792088" cy="1408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776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456674" cy="673144"/>
          </a:xfrm>
        </p:spPr>
        <p:txBody>
          <a:bodyPr>
            <a:noAutofit/>
          </a:bodyPr>
          <a:lstStyle/>
          <a:p>
            <a:r>
              <a:rPr lang="en-GB" sz="3600" dirty="0">
                <a:solidFill>
                  <a:schemeClr val="tx1"/>
                </a:solidFill>
                <a:latin typeface="Calibri" pitchFamily="34" charset="0"/>
              </a:rPr>
              <a:t>How we share your child’s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7" y="1844825"/>
            <a:ext cx="5904655" cy="3816424"/>
          </a:xfrm>
        </p:spPr>
        <p:txBody>
          <a:bodyPr>
            <a:normAutofit lnSpcReduction="10000"/>
          </a:bodyPr>
          <a:lstStyle/>
          <a:p>
            <a:r>
              <a:rPr lang="en-GB" sz="1800" dirty="0">
                <a:solidFill>
                  <a:schemeClr val="tx1"/>
                </a:solidFill>
                <a:latin typeface="Calibri" pitchFamily="34" charset="0"/>
              </a:rPr>
              <a:t>As we assess and move children's learning on ‘in the moment’ not everything gets recorded. </a:t>
            </a:r>
            <a:r>
              <a:rPr lang="en-GB" sz="1800" dirty="0">
                <a:latin typeface="Calibri" pitchFamily="34" charset="0"/>
              </a:rPr>
              <a:t>This means t</a:t>
            </a:r>
            <a:r>
              <a:rPr lang="en-GB" sz="1800" dirty="0">
                <a:solidFill>
                  <a:schemeClr val="tx1"/>
                </a:solidFill>
                <a:latin typeface="Calibri" pitchFamily="34" charset="0"/>
              </a:rPr>
              <a:t>eachers </a:t>
            </a:r>
            <a:r>
              <a:rPr lang="en-GB" sz="1800" dirty="0">
                <a:latin typeface="Calibri" pitchFamily="34" charset="0"/>
              </a:rPr>
              <a:t>are able to spend quality time with your children.</a:t>
            </a:r>
          </a:p>
          <a:p>
            <a:endParaRPr lang="en-GB" sz="1800" dirty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en-GB" sz="1800" dirty="0">
                <a:solidFill>
                  <a:schemeClr val="tx1"/>
                </a:solidFill>
                <a:latin typeface="Calibri" pitchFamily="34" charset="0"/>
              </a:rPr>
              <a:t>Selected pieces of work that the children do will go into their learning journals.</a:t>
            </a:r>
          </a:p>
          <a:p>
            <a:pPr marL="68580" indent="0">
              <a:buNone/>
            </a:pPr>
            <a:endParaRPr lang="en-GB" sz="1800" dirty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en-GB" sz="1800" dirty="0">
                <a:solidFill>
                  <a:schemeClr val="tx1"/>
                </a:solidFill>
                <a:latin typeface="Calibri" pitchFamily="34" charset="0"/>
              </a:rPr>
              <a:t>We will use Class Dojo to share important moments of your child's learning with you as well as  class stories and events – parents are encouraged to share experiences and achievements/interests to build the wider picture of the child.</a:t>
            </a:r>
          </a:p>
        </p:txBody>
      </p:sp>
      <p:pic>
        <p:nvPicPr>
          <p:cNvPr id="4" name="Picture 3" descr="classdojo_logo_176@2x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5517232"/>
            <a:ext cx="2633637" cy="763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2050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024744" cy="745152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solidFill>
                  <a:schemeClr val="tx1"/>
                </a:solidFill>
                <a:latin typeface="Calibri" pitchFamily="34" charset="0"/>
              </a:rPr>
              <a:t>A Typical Morning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5013176"/>
            <a:ext cx="6777317" cy="3508977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6528362"/>
              </p:ext>
            </p:extLst>
          </p:nvPr>
        </p:nvGraphicFramePr>
        <p:xfrm>
          <a:off x="899592" y="1844824"/>
          <a:ext cx="7272808" cy="37508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72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952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Calibri" pitchFamily="34" charset="0"/>
                        </a:rPr>
                        <a:t>Rolling start from 8.35am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52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Calibri" pitchFamily="34" charset="0"/>
                        </a:rPr>
                        <a:t>Registration by 8.45am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5511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800" dirty="0">
                          <a:latin typeface="Calibri" pitchFamily="34" charset="0"/>
                        </a:rPr>
                        <a:t>Phonics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800" dirty="0">
                          <a:latin typeface="Calibri" pitchFamily="34" charset="0"/>
                        </a:rPr>
                        <a:t>Free flow activities outdoors and indoors.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800" dirty="0">
                          <a:latin typeface="Calibri" pitchFamily="34" charset="0"/>
                        </a:rPr>
                        <a:t>Observation and assessment in the moment.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en-GB" sz="1800" dirty="0">
                        <a:latin typeface="Calibri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015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Calibri" pitchFamily="34" charset="0"/>
                        </a:rPr>
                        <a:t>Snack</a:t>
                      </a:r>
                      <a:r>
                        <a:rPr lang="en-GB" sz="1800" baseline="0" dirty="0">
                          <a:latin typeface="Calibri" pitchFamily="34" charset="0"/>
                        </a:rPr>
                        <a:t> (fruit and water/milk available all morning)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157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>
                          <a:latin typeface="Calibri" pitchFamily="34" charset="0"/>
                        </a:rPr>
                        <a:t>Teacher led whole class session – Maths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52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Calibri" pitchFamily="34" charset="0"/>
                        </a:rPr>
                        <a:t>Lunch at 12pm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04664"/>
            <a:ext cx="936104" cy="923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26833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620000" cy="1143000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chemeClr val="tx1"/>
                </a:solidFill>
                <a:latin typeface="Calibri" pitchFamily="34" charset="0"/>
              </a:rPr>
              <a:t>A Typical Afternoon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300504"/>
              </p:ext>
            </p:extLst>
          </p:nvPr>
        </p:nvGraphicFramePr>
        <p:xfrm>
          <a:off x="1619672" y="2204864"/>
          <a:ext cx="6264696" cy="430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46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bg1"/>
                          </a:solidFill>
                          <a:latin typeface="Calibri" pitchFamily="34" charset="0"/>
                        </a:rPr>
                        <a:t>Registration 1.10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Curriculum input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Free flow indoor and outdoor activities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Observation and Assessment in the moment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Teacher led</a:t>
                      </a:r>
                      <a:r>
                        <a:rPr lang="en-GB" baseline="0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activity</a:t>
                      </a:r>
                      <a:r>
                        <a:rPr lang="en-GB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</a:t>
                      </a:r>
                      <a:r>
                        <a:rPr lang="mr-IN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–</a:t>
                      </a:r>
                      <a:r>
                        <a:rPr lang="en-GB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Story/Talk</a:t>
                      </a:r>
                      <a:r>
                        <a:rPr lang="en-GB" baseline="0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time</a:t>
                      </a:r>
                      <a:endParaRPr lang="en-GB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 typeface="Arial" pitchFamily="34" charset="0"/>
                        <a:buNone/>
                      </a:pPr>
                      <a:r>
                        <a:rPr lang="en-GB" baseline="0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</a:t>
                      </a:r>
                      <a:r>
                        <a:rPr lang="en-GB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R.E</a:t>
                      </a:r>
                      <a:r>
                        <a:rPr lang="en-GB" baseline="0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</a:t>
                      </a:r>
                      <a:r>
                        <a:rPr lang="mr-IN" baseline="0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–</a:t>
                      </a:r>
                      <a:r>
                        <a:rPr lang="en-GB" baseline="0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once a week</a:t>
                      </a:r>
                    </a:p>
                    <a:p>
                      <a:pPr marL="0" indent="0">
                        <a:buFont typeface="Arial" pitchFamily="34" charset="0"/>
                        <a:buNone/>
                      </a:pPr>
                      <a:r>
                        <a:rPr lang="en-GB" baseline="0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P.E </a:t>
                      </a:r>
                      <a:r>
                        <a:rPr lang="mr-IN" baseline="0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–</a:t>
                      </a:r>
                      <a:r>
                        <a:rPr lang="en-GB" baseline="0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once a week leading up to twice and the whole class do a daily lap of the running track - there is also physical development everyday during their continuous provision.</a:t>
                      </a:r>
                      <a:endParaRPr lang="en-GB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Home at 3.15pm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49438" y1="40741" x2="49438" y2="40741"/>
                        <a14:foregroundMark x1="51685" y1="56614" x2="51685" y2="56614"/>
                        <a14:foregroundMark x1="46442" y1="19048" x2="46442" y2="19048"/>
                        <a14:foregroundMark x1="39326" y1="29101" x2="39326" y2="29101"/>
                        <a14:foregroundMark x1="76030" y1="43386" x2="76030" y2="43386"/>
                        <a14:foregroundMark x1="73783" y1="35450" x2="73783" y2="35450"/>
                        <a14:foregroundMark x1="73034" y1="55556" x2="73034" y2="55556"/>
                        <a14:foregroundMark x1="89139" y1="90476" x2="89139" y2="90476"/>
                        <a14:foregroundMark x1="1124" y1="1587" x2="1124" y2="1587"/>
                        <a14:foregroundMark x1="27715" y1="64021" x2="27715" y2="64021"/>
                        <a14:foregroundMark x1="14607" y1="73016" x2="14607" y2="73016"/>
                        <a14:foregroundMark x1="18352" y1="38624" x2="18352" y2="38624"/>
                        <a14:foregroundMark x1="8240" y1="84127" x2="8240" y2="88360"/>
                        <a14:foregroundMark x1="29963" y1="91534" x2="29963" y2="91534"/>
                        <a14:foregroundMark x1="36330" y1="62963" x2="35581" y2="59788"/>
                        <a14:foregroundMark x1="35581" y1="76190" x2="35581" y2="76190"/>
                        <a14:foregroundMark x1="35581" y1="76190" x2="35581" y2="76190"/>
                        <a14:foregroundMark x1="19850" y1="57672" x2="19850" y2="57672"/>
                        <a14:foregroundMark x1="19101" y1="64021" x2="19101" y2="64021"/>
                        <a14:foregroundMark x1="19850" y1="82540" x2="19850" y2="82540"/>
                        <a14:foregroundMark x1="3745" y1="62963" x2="3745" y2="62963"/>
                        <a14:foregroundMark x1="49438" y1="73016" x2="49438" y2="73016"/>
                        <a14:foregroundMark x1="49438" y1="73016" x2="49438" y2="73016"/>
                        <a14:backgroundMark x1="1873" y1="94709" x2="1873" y2="947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76672"/>
            <a:ext cx="1872208" cy="1325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50686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solidFill>
                  <a:schemeClr val="tx1"/>
                </a:solidFill>
                <a:latin typeface="Calibri" pitchFamily="34" charset="0"/>
              </a:rPr>
              <a:t>What can I do to help my child?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7512" y="2426284"/>
            <a:ext cx="7272808" cy="369763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Calibri" pitchFamily="34" charset="0"/>
              </a:rPr>
              <a:t>You can help at home by: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alibri" pitchFamily="34" charset="0"/>
              </a:rPr>
              <a:t>Encouraging dressing skills</a:t>
            </a:r>
          </a:p>
          <a:p>
            <a:pPr marL="68580" indent="0">
              <a:buNone/>
            </a:pPr>
            <a:endParaRPr lang="en-GB" dirty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alibri" pitchFamily="34" charset="0"/>
              </a:rPr>
              <a:t>Personal hygiene skills and good toilet habits including wiping their own bottom.</a:t>
            </a:r>
          </a:p>
          <a:p>
            <a:endParaRPr lang="en-GB" dirty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alibri" pitchFamily="34" charset="0"/>
              </a:rPr>
              <a:t>Name absolutely everything  - especially jumpers/cardigans. If items are named they always make their way back!</a:t>
            </a:r>
          </a:p>
          <a:p>
            <a:endParaRPr lang="en-GB" dirty="0">
              <a:solidFill>
                <a:schemeClr val="tx1"/>
              </a:solidFill>
              <a:latin typeface="Calibri" pitchFamily="34" charset="0"/>
            </a:endParaRPr>
          </a:p>
          <a:p>
            <a:endParaRPr lang="en-GB" dirty="0">
              <a:solidFill>
                <a:schemeClr val="tx1"/>
              </a:solidFill>
              <a:latin typeface="Calibri" pitchFamily="34" charset="0"/>
            </a:endParaRPr>
          </a:p>
          <a:p>
            <a:endParaRPr lang="en-GB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alphaModFix amt="9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091" b="89773" l="350" r="98951">
                        <a14:foregroundMark x1="38462" y1="54545" x2="38462" y2="54545"/>
                        <a14:foregroundMark x1="12238" y1="47727" x2="12238" y2="47727"/>
                        <a14:foregroundMark x1="64336" y1="50568" x2="64336" y2="505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70" y="1283284"/>
            <a:ext cx="272415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5866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Calibri" pitchFamily="34" charset="0"/>
              </a:rPr>
              <a:t>Home-School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628800"/>
            <a:ext cx="7620000" cy="4114800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>
                <a:latin typeface="Calibri" pitchFamily="34" charset="0"/>
              </a:rPr>
              <a:t>Member of staff at the door to welcome children daily</a:t>
            </a:r>
          </a:p>
          <a:p>
            <a:r>
              <a:rPr lang="en-US" sz="2800" dirty="0">
                <a:latin typeface="Calibri" pitchFamily="34" charset="0"/>
              </a:rPr>
              <a:t>Communication whiteboard </a:t>
            </a:r>
            <a:r>
              <a:rPr lang="mr-IN" sz="2300" dirty="0">
                <a:latin typeface="Calibri" pitchFamily="34" charset="0"/>
              </a:rPr>
              <a:t>–</a:t>
            </a:r>
            <a:r>
              <a:rPr lang="en-US" sz="2300" dirty="0">
                <a:latin typeface="Calibri" pitchFamily="34" charset="0"/>
              </a:rPr>
              <a:t> </a:t>
            </a:r>
            <a:r>
              <a:rPr lang="en-US" sz="1900" dirty="0">
                <a:latin typeface="Calibri" pitchFamily="34" charset="0"/>
              </a:rPr>
              <a:t>reminders, current interests and notices</a:t>
            </a:r>
            <a:endParaRPr lang="en-US" sz="2100" dirty="0">
              <a:latin typeface="Calibri" pitchFamily="34" charset="0"/>
            </a:endParaRPr>
          </a:p>
          <a:p>
            <a:r>
              <a:rPr lang="en-US" sz="2800" dirty="0">
                <a:latin typeface="Calibri" pitchFamily="34" charset="0"/>
              </a:rPr>
              <a:t>Class Dojo Updates</a:t>
            </a:r>
          </a:p>
          <a:p>
            <a:r>
              <a:rPr lang="en-US" sz="2800" dirty="0">
                <a:latin typeface="Calibri" pitchFamily="34" charset="0"/>
              </a:rPr>
              <a:t>Yellow Reading Record books </a:t>
            </a:r>
          </a:p>
          <a:p>
            <a:r>
              <a:rPr lang="en-US" sz="2800" dirty="0">
                <a:latin typeface="Calibri" pitchFamily="34" charset="0"/>
              </a:rPr>
              <a:t>Email school office</a:t>
            </a:r>
          </a:p>
          <a:p>
            <a:r>
              <a:rPr lang="en-US" sz="2800" dirty="0">
                <a:latin typeface="Calibri" pitchFamily="34" charset="0"/>
              </a:rPr>
              <a:t>Telephone school </a:t>
            </a:r>
            <a:r>
              <a:rPr lang="mr-IN" sz="2800" dirty="0">
                <a:latin typeface="Calibri" pitchFamily="34" charset="0"/>
              </a:rPr>
              <a:t>–</a:t>
            </a:r>
            <a:r>
              <a:rPr lang="en-US" sz="2800" dirty="0">
                <a:latin typeface="Calibri" pitchFamily="34" charset="0"/>
              </a:rPr>
              <a:t> 01628 482734</a:t>
            </a:r>
          </a:p>
          <a:p>
            <a:r>
              <a:rPr lang="en-US" sz="2800" dirty="0">
                <a:latin typeface="Calibri" pitchFamily="34" charset="0"/>
              </a:rPr>
              <a:t>Text message service</a:t>
            </a:r>
          </a:p>
          <a:p>
            <a:r>
              <a:rPr lang="en-US" sz="2800" dirty="0">
                <a:latin typeface="Calibri" pitchFamily="34" charset="0"/>
              </a:rPr>
              <a:t>School Weekly newsletter</a:t>
            </a:r>
          </a:p>
          <a:p>
            <a:r>
              <a:rPr lang="en-US" sz="2800" dirty="0">
                <a:latin typeface="Calibri" pitchFamily="34" charset="0"/>
              </a:rPr>
              <a:t>School website </a:t>
            </a:r>
            <a:r>
              <a:rPr lang="mr-IN" sz="2800" dirty="0">
                <a:latin typeface="Calibri" pitchFamily="34" charset="0"/>
              </a:rPr>
              <a:t>–</a:t>
            </a:r>
            <a:r>
              <a:rPr lang="en-US" sz="2800" dirty="0">
                <a:latin typeface="Calibri" pitchFamily="34" charset="0"/>
              </a:rPr>
              <a:t> class page</a:t>
            </a:r>
          </a:p>
          <a:p>
            <a:endParaRPr lang="en-US" sz="2400" dirty="0"/>
          </a:p>
          <a:p>
            <a:endParaRPr lang="en-US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50909" y1="46522" x2="50909" y2="46522"/>
                        <a14:foregroundMark x1="36364" y1="27391" x2="36364" y2="27391"/>
                        <a14:foregroundMark x1="22273" y1="30435" x2="22273" y2="30435"/>
                        <a14:foregroundMark x1="17273" y1="82174" x2="17273" y2="82174"/>
                        <a14:foregroundMark x1="83182" y1="63478" x2="83182" y2="63478"/>
                        <a14:foregroundMark x1="58636" y1="51739" x2="58636" y2="51739"/>
                        <a14:foregroundMark x1="57727" y1="46957" x2="57727" y2="46957"/>
                        <a14:backgroundMark x1="61818" y1="28261" x2="61818" y2="28261"/>
                        <a14:backgroundMark x1="28182" y1="50870" x2="28182" y2="50870"/>
                        <a14:backgroundMark x1="41818" y1="70000" x2="41818" y2="70000"/>
                        <a14:backgroundMark x1="17273" y1="70870" x2="17273" y2="70870"/>
                        <a14:backgroundMark x1="58636" y1="80870" x2="58636" y2="80870"/>
                        <a14:backgroundMark x1="79091" y1="79130" x2="79091" y2="791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212976"/>
            <a:ext cx="2095500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2045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CB4F4-9074-4DED-8F8F-B4D8BD59B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EC3507-3113-4FBF-AA2A-FE1B298842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Formal Uniform</a:t>
            </a:r>
          </a:p>
          <a:p>
            <a:r>
              <a:rPr lang="en-GB" dirty="0"/>
              <a:t>Casual uniform</a:t>
            </a:r>
          </a:p>
          <a:p>
            <a:r>
              <a:rPr lang="en-GB" dirty="0" err="1"/>
              <a:t>Goyals</a:t>
            </a:r>
            <a:endParaRPr lang="en-GB" dirty="0"/>
          </a:p>
          <a:p>
            <a:r>
              <a:rPr lang="en-GB" dirty="0"/>
              <a:t>2</a:t>
            </a:r>
            <a:r>
              <a:rPr lang="en-GB" baseline="30000" dirty="0"/>
              <a:t>nd</a:t>
            </a:r>
            <a:r>
              <a:rPr lang="en-GB" dirty="0"/>
              <a:t> Hand Uniform</a:t>
            </a:r>
          </a:p>
        </p:txBody>
      </p:sp>
    </p:spTree>
    <p:extLst>
      <p:ext uri="{BB962C8B-B14F-4D97-AF65-F5344CB8AC3E}">
        <p14:creationId xmlns:p14="http://schemas.microsoft.com/office/powerpoint/2010/main" val="11636274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7024744" cy="1143000"/>
          </a:xfrm>
        </p:spPr>
        <p:txBody>
          <a:bodyPr>
            <a:normAutofit/>
          </a:bodyPr>
          <a:lstStyle/>
          <a:p>
            <a:pPr algn="l"/>
            <a:r>
              <a:rPr lang="en-US" sz="4400" dirty="0">
                <a:solidFill>
                  <a:schemeClr val="tx1"/>
                </a:solidFill>
                <a:latin typeface="Calibri" pitchFamily="34" charset="0"/>
              </a:rPr>
              <a:t>Finally…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1628800"/>
            <a:ext cx="6777317" cy="3508977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en-US" sz="3600" dirty="0">
                <a:latin typeface="Calibri" pitchFamily="34" charset="0"/>
              </a:rPr>
              <a:t> </a:t>
            </a:r>
          </a:p>
          <a:p>
            <a:pPr marL="68580" indent="0">
              <a:buNone/>
            </a:pPr>
            <a:r>
              <a:rPr lang="en-US" sz="4400" dirty="0">
                <a:solidFill>
                  <a:srgbClr val="FF0000"/>
                </a:solidFill>
                <a:latin typeface="Calibri" pitchFamily="34" charset="0"/>
              </a:rPr>
              <a:t>Welcome</a:t>
            </a:r>
            <a:r>
              <a:rPr lang="en-US" sz="4400" dirty="0">
                <a:solidFill>
                  <a:schemeClr val="accent1">
                    <a:lumMod val="75000"/>
                    <a:lumOff val="25000"/>
                  </a:schemeClr>
                </a:solidFill>
                <a:latin typeface="Calibri" pitchFamily="34" charset="0"/>
              </a:rPr>
              <a:t> </a:t>
            </a:r>
            <a:r>
              <a:rPr lang="en-US" sz="4400" dirty="0">
                <a:solidFill>
                  <a:srgbClr val="FF0000"/>
                </a:solidFill>
                <a:latin typeface="Calibri" pitchFamily="34" charset="0"/>
              </a:rPr>
              <a:t>to our school!</a:t>
            </a:r>
            <a:endParaRPr lang="en-US" sz="1400" dirty="0">
              <a:solidFill>
                <a:srgbClr val="FF0000"/>
              </a:solidFill>
              <a:latin typeface="Calibri" pitchFamily="34" charset="0"/>
            </a:endParaRPr>
          </a:p>
          <a:p>
            <a:endParaRPr lang="en-US" sz="12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10" name="Picture 9" descr="8ce651ad-4f40-4cc3-8f34-cf8bdb88f841_2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149080"/>
            <a:ext cx="1261102" cy="2251968"/>
          </a:xfrm>
          <a:prstGeom prst="rect">
            <a:avLst/>
          </a:prstGeom>
        </p:spPr>
      </p:pic>
      <p:pic>
        <p:nvPicPr>
          <p:cNvPr id="11" name="Picture 10" descr="d8cc8fac-08bd-4b24-a351-cc9e1c8f5786_2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4149080"/>
            <a:ext cx="1261102" cy="2251968"/>
          </a:xfrm>
          <a:prstGeom prst="rect">
            <a:avLst/>
          </a:prstGeom>
        </p:spPr>
      </p:pic>
      <p:pic>
        <p:nvPicPr>
          <p:cNvPr id="14" name="Picture 13" descr="010ac89b-a840-45c4-9be1-a712aa3ab7cb_200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149080"/>
            <a:ext cx="1261102" cy="225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0553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09680-6070-40AA-A2CC-127BDCCE7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you have any questions?</a:t>
            </a:r>
            <a:br>
              <a:rPr lang="en-GB" dirty="0"/>
            </a:br>
            <a:r>
              <a:rPr lang="en-GB" dirty="0"/>
              <a:t>Don’t forget your packs!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3D968FB-99FC-41F9-9A79-D747146ACC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339752" y="1772816"/>
            <a:ext cx="5540263" cy="4114800"/>
          </a:xfrm>
        </p:spPr>
      </p:pic>
    </p:spTree>
    <p:extLst>
      <p:ext uri="{BB962C8B-B14F-4D97-AF65-F5344CB8AC3E}">
        <p14:creationId xmlns:p14="http://schemas.microsoft.com/office/powerpoint/2010/main" val="272979271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arents June 2021 no photos">
  <a:themeElements>
    <a:clrScheme name="Notebook 1">
      <a:dk1>
        <a:srgbClr val="000000"/>
      </a:dk1>
      <a:lt1>
        <a:srgbClr val="FEFDE3"/>
      </a:lt1>
      <a:dk2>
        <a:srgbClr val="221304"/>
      </a:dk2>
      <a:lt2>
        <a:srgbClr val="CBBD83"/>
      </a:lt2>
      <a:accent1>
        <a:srgbClr val="A1BD69"/>
      </a:accent1>
      <a:accent2>
        <a:srgbClr val="3694B6"/>
      </a:accent2>
      <a:accent3>
        <a:srgbClr val="FEFEEF"/>
      </a:accent3>
      <a:accent4>
        <a:srgbClr val="000000"/>
      </a:accent4>
      <a:accent5>
        <a:srgbClr val="CDDBB9"/>
      </a:accent5>
      <a:accent6>
        <a:srgbClr val="3086A5"/>
      </a:accent6>
      <a:hlink>
        <a:srgbClr val="660066"/>
      </a:hlink>
      <a:folHlink>
        <a:srgbClr val="666699"/>
      </a:folHlink>
    </a:clrScheme>
    <a:fontScheme name="Notebook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Notebook 1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EFEE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6600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tebook 2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FFFF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6600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tebook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parents June 2021 no photos.thmx</Template>
  <TotalTime>3176</TotalTime>
  <Words>1314</Words>
  <Application>Microsoft Office PowerPoint</Application>
  <PresentationFormat>On-screen Show (4:3)</PresentationFormat>
  <Paragraphs>192</Paragraphs>
  <Slides>24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ＭＳ Ｐゴシック</vt:lpstr>
      <vt:lpstr>Arial</vt:lpstr>
      <vt:lpstr>Calibri</vt:lpstr>
      <vt:lpstr>Courier New</vt:lpstr>
      <vt:lpstr>Courier New,monospace</vt:lpstr>
      <vt:lpstr>Mangal</vt:lpstr>
      <vt:lpstr>Times New Roman</vt:lpstr>
      <vt:lpstr>new parents June 2021 no photos</vt:lpstr>
      <vt:lpstr> Welcome to  Cookham Dean Primary School Parents meeting 2025</vt:lpstr>
      <vt:lpstr>Introductions</vt:lpstr>
      <vt:lpstr>Where We All Flourish</vt:lpstr>
      <vt:lpstr>Thank you for choosing our school</vt:lpstr>
      <vt:lpstr>Breakfast Club and After School Club</vt:lpstr>
      <vt:lpstr>PTA</vt:lpstr>
      <vt:lpstr>PowerPoint Presentation</vt:lpstr>
      <vt:lpstr>Transition</vt:lpstr>
      <vt:lpstr>PowerPoint Presentation</vt:lpstr>
      <vt:lpstr>PowerPoint Presentation</vt:lpstr>
      <vt:lpstr>What does my child need at school?</vt:lpstr>
      <vt:lpstr>E.Y.F.S</vt:lpstr>
      <vt:lpstr>PowerPoint Presentation</vt:lpstr>
      <vt:lpstr>How do we learn?</vt:lpstr>
      <vt:lpstr>The way we work in Reception</vt:lpstr>
      <vt:lpstr>How do we do this?</vt:lpstr>
      <vt:lpstr>How we share your child’s learning</vt:lpstr>
      <vt:lpstr>A Typical Morning</vt:lpstr>
      <vt:lpstr>A Typical Afternoon</vt:lpstr>
      <vt:lpstr>What can I do to help my child?</vt:lpstr>
      <vt:lpstr>Home-School Communication</vt:lpstr>
      <vt:lpstr>Uniform</vt:lpstr>
      <vt:lpstr>Finally…</vt:lpstr>
      <vt:lpstr>Do you have any questions? Don’t forget your packs!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Foundation Stage @  Cookham Dean</dc:title>
  <dc:creator>Katrina</dc:creator>
  <cp:lastModifiedBy>fenella reekie</cp:lastModifiedBy>
  <cp:revision>405</cp:revision>
  <cp:lastPrinted>2014-06-17T17:16:10Z</cp:lastPrinted>
  <dcterms:created xsi:type="dcterms:W3CDTF">2011-06-27T22:05:07Z</dcterms:created>
  <dcterms:modified xsi:type="dcterms:W3CDTF">2025-07-10T06:26:08Z</dcterms:modified>
</cp:coreProperties>
</file>