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9"/>
  </p:notesMasterIdLst>
  <p:sldIdLst>
    <p:sldId id="256" r:id="rId3"/>
    <p:sldId id="279" r:id="rId4"/>
    <p:sldId id="339" r:id="rId5"/>
    <p:sldId id="281" r:id="rId6"/>
    <p:sldId id="280" r:id="rId7"/>
    <p:sldId id="340"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99"/>
    <a:srgbClr val="6E97C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F49EEE9-38C4-4164-A6D8-AA17FF537250}" v="358" dt="2023-10-20T07:47:20.6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8" d="100"/>
          <a:sy n="5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notesMaster" Target="notesMasters/notesMaster1.xml"/><Relationship Id="rId14"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5B9F55-58D5-4E7E-95F1-242EB98BDF2E}" type="datetimeFigureOut">
              <a:rPr lang="en-GB" smtClean="0"/>
              <a:t>26/10/2023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3751C7-E3D7-474C-8771-5DE8830E9E81}" type="slidenum">
              <a:rPr lang="en-GB" smtClean="0"/>
              <a:t>‹#›</a:t>
            </a:fld>
            <a:endParaRPr lang="en-GB"/>
          </a:p>
        </p:txBody>
      </p:sp>
    </p:spTree>
    <p:extLst>
      <p:ext uri="{BB962C8B-B14F-4D97-AF65-F5344CB8AC3E}">
        <p14:creationId xmlns:p14="http://schemas.microsoft.com/office/powerpoint/2010/main" val="5533457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MMC: Rangers look after this area and have a group of volunteers to help them to manage this site.</a:t>
            </a:r>
            <a:r>
              <a:rPr lang="en-GB" b="0" i="0" dirty="0">
                <a:solidFill>
                  <a:srgbClr val="2C2C2C"/>
                </a:solidFill>
                <a:effectLst/>
                <a:latin typeface="NationalTrustDisplayTTRegular"/>
              </a:rPr>
              <a:t> A lot of the land is </a:t>
            </a:r>
            <a:r>
              <a:rPr lang="en-GB" dirty="0"/>
              <a:t>Commons land –</a:t>
            </a:r>
            <a:r>
              <a:rPr lang="en-GB" baseline="0" dirty="0"/>
              <a:t> different to public land with different legislation. Bought by residents in 1920s; sold to NT in 1934. </a:t>
            </a:r>
            <a:endParaRPr lang="en-GB" dirty="0"/>
          </a:p>
          <a:p>
            <a:endParaRPr lang="en-GB" dirty="0"/>
          </a:p>
          <a:p>
            <a:r>
              <a:rPr lang="en-GB" dirty="0"/>
              <a:t>Some grazed lands still exist. </a:t>
            </a:r>
          </a:p>
          <a:p>
            <a:endParaRPr lang="en-GB" dirty="0"/>
          </a:p>
          <a:p>
            <a:r>
              <a:rPr lang="en-GB" dirty="0"/>
              <a:t>Verges, village greens, chalklands, grasslands, woodlands</a:t>
            </a:r>
            <a:r>
              <a:rPr lang="en-GB" baseline="0" dirty="0"/>
              <a:t> </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C0F7E21-AE0F-4ED8-8C91-D9579E996F2E}"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958596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4D5156"/>
                </a:solidFill>
                <a:effectLst/>
                <a:latin typeface="arial" panose="020B0604020202020204" pitchFamily="34" charset="0"/>
              </a:rPr>
              <a:t>With around 500 acres of grassland and 340 acres of woodland habitat, the </a:t>
            </a:r>
            <a:r>
              <a:rPr lang="en-GB" b="1" i="0" dirty="0">
                <a:solidFill>
                  <a:srgbClr val="5F6368"/>
                </a:solidFill>
                <a:effectLst/>
                <a:latin typeface="arial" panose="020B0604020202020204" pitchFamily="34" charset="0"/>
              </a:rPr>
              <a:t>commons</a:t>
            </a:r>
            <a:r>
              <a:rPr lang="en-GB" b="0" i="0" dirty="0">
                <a:solidFill>
                  <a:srgbClr val="4D5156"/>
                </a:solidFill>
                <a:effectLst/>
                <a:latin typeface="arial" panose="020B0604020202020204" pitchFamily="34" charset="0"/>
              </a:rPr>
              <a:t> of </a:t>
            </a:r>
            <a:r>
              <a:rPr lang="en-GB" b="1" i="0" dirty="0">
                <a:solidFill>
                  <a:srgbClr val="5F6368"/>
                </a:solidFill>
                <a:effectLst/>
                <a:latin typeface="arial" panose="020B0604020202020204" pitchFamily="34" charset="0"/>
              </a:rPr>
              <a:t>Maidenhead and Cookham</a:t>
            </a:r>
            <a:r>
              <a:rPr lang="en-GB" b="0" i="0" dirty="0">
                <a:solidFill>
                  <a:srgbClr val="4D5156"/>
                </a:solidFill>
                <a:effectLst/>
                <a:latin typeface="arial" panose="020B0604020202020204" pitchFamily="34" charset="0"/>
              </a:rPr>
              <a:t> are home to an abundance of wildflowers and insects.</a:t>
            </a:r>
            <a:endParaRPr lang="en-GB" dirty="0"/>
          </a:p>
          <a:p>
            <a:endParaRPr lang="en-GB" dirty="0"/>
          </a:p>
          <a:p>
            <a:r>
              <a:rPr lang="en-GB" dirty="0"/>
              <a:t> </a:t>
            </a:r>
            <a:r>
              <a:rPr lang="en-GB" b="0" i="0" dirty="0">
                <a:solidFill>
                  <a:srgbClr val="2C2C2C"/>
                </a:solidFill>
                <a:effectLst/>
                <a:latin typeface="NationalTrustDisplayTTRegular"/>
              </a:rPr>
              <a:t>The Maidenhead commons are a series of commons, stretching from Maidenhead Thicket and Pinkneys Drive in the south, Pinkneys Green, Winter Hill Road Woods and the Brick and Tile Works to the north, and North Town Moor in the east. The commons offer great walking opportunities and a welcome respite from the hustle and bustle of Maidenhead town centre.</a:t>
            </a:r>
            <a:endParaRPr lang="en-GB" dirty="0"/>
          </a:p>
          <a:p>
            <a:endParaRPr lang="en-GB" dirty="0"/>
          </a:p>
          <a:p>
            <a:r>
              <a:rPr lang="en-GB" dirty="0"/>
              <a:t>Further information taken from website about history:</a:t>
            </a:r>
          </a:p>
          <a:p>
            <a:endParaRPr lang="en-GB" dirty="0"/>
          </a:p>
          <a:p>
            <a:pPr algn="l"/>
            <a:r>
              <a:rPr lang="en-GB" b="0" i="0" dirty="0">
                <a:solidFill>
                  <a:srgbClr val="2C2C2C"/>
                </a:solidFill>
                <a:effectLst/>
                <a:latin typeface="NationalTrustDisplayTTRegular"/>
              </a:rPr>
              <a:t>Maidenhead and Cookham Commons have always been at the centre of local life. Villagers fought for their survival for centuries and played a crucial role in ensuring their protection for ever.</a:t>
            </a:r>
          </a:p>
          <a:p>
            <a:pPr algn="l"/>
            <a:endParaRPr lang="en-GB" b="0" i="0" dirty="0">
              <a:solidFill>
                <a:srgbClr val="2C2C2C"/>
              </a:solidFill>
              <a:effectLst/>
              <a:latin typeface="NationalTrustDisplayTTRegular"/>
            </a:endParaRPr>
          </a:p>
          <a:p>
            <a:pPr algn="l"/>
            <a:r>
              <a:rPr lang="en-GB" b="0" i="0" dirty="0">
                <a:solidFill>
                  <a:srgbClr val="2C2C2C"/>
                </a:solidFill>
                <a:effectLst/>
                <a:latin typeface="NationalTrustDisplayTTRegular"/>
              </a:rPr>
              <a:t>A royal estate</a:t>
            </a:r>
          </a:p>
          <a:p>
            <a:pPr algn="l"/>
            <a:r>
              <a:rPr lang="en-GB" b="0" i="0" dirty="0">
                <a:solidFill>
                  <a:srgbClr val="2C2C2C"/>
                </a:solidFill>
                <a:effectLst/>
                <a:latin typeface="helvetica" panose="020B0604020202020204" pitchFamily="34" charset="0"/>
              </a:rPr>
              <a:t>All the land we now know as Maidenhead and Cookham Commons once belonged to the Royal Manor with royal interest in the area dating back as far as AD997 when Ethelred the Unready held a Council of State at Cookham.</a:t>
            </a:r>
          </a:p>
          <a:p>
            <a:pPr algn="l"/>
            <a:r>
              <a:rPr lang="en-GB" b="0" i="0" dirty="0">
                <a:solidFill>
                  <a:srgbClr val="2C2C2C"/>
                </a:solidFill>
                <a:effectLst/>
                <a:latin typeface="helvetica" panose="020B0604020202020204" pitchFamily="34" charset="0"/>
              </a:rPr>
              <a:t> </a:t>
            </a:r>
          </a:p>
          <a:p>
            <a:pPr algn="l"/>
            <a:r>
              <a:rPr lang="en-GB" b="0" i="0" dirty="0">
                <a:solidFill>
                  <a:srgbClr val="2C2C2C"/>
                </a:solidFill>
                <a:effectLst/>
                <a:latin typeface="NationalTrustDisplayTTRegular"/>
              </a:rPr>
              <a:t>Creation of the commons</a:t>
            </a:r>
          </a:p>
          <a:p>
            <a:pPr algn="l"/>
            <a:r>
              <a:rPr lang="en-GB" b="0" i="0" dirty="0">
                <a:solidFill>
                  <a:srgbClr val="2C2C2C"/>
                </a:solidFill>
                <a:effectLst/>
                <a:latin typeface="helvetica" panose="020B0604020202020204" pitchFamily="34" charset="0"/>
              </a:rPr>
              <a:t>Within the Manor, areas of poor land were left as ‘common’ land and local people had long-established rights to graze animals and take wood for fuel. By the late 18th century enclosure was happening all over the country and much common land was being wiped out. However in Cookham, local residents determined to protect their ancient rights successfully formed a resistance movement and the Commons were saved.</a:t>
            </a:r>
          </a:p>
          <a:p>
            <a:pPr algn="l"/>
            <a:r>
              <a:rPr lang="en-GB" b="0" i="0" dirty="0">
                <a:solidFill>
                  <a:srgbClr val="2C2C2C"/>
                </a:solidFill>
                <a:effectLst/>
                <a:latin typeface="helvetica" panose="020B0604020202020204" pitchFamily="34" charset="0"/>
              </a:rPr>
              <a:t> </a:t>
            </a:r>
          </a:p>
          <a:p>
            <a:pPr algn="l"/>
            <a:r>
              <a:rPr lang="en-GB" b="0" i="0" dirty="0">
                <a:solidFill>
                  <a:srgbClr val="2C2C2C"/>
                </a:solidFill>
                <a:effectLst/>
                <a:latin typeface="NationalTrustDisplayTTRegular"/>
              </a:rPr>
              <a:t>For ever, for everyone</a:t>
            </a:r>
          </a:p>
          <a:p>
            <a:pPr algn="l"/>
            <a:r>
              <a:rPr lang="en-GB" b="0" i="0" dirty="0">
                <a:solidFill>
                  <a:srgbClr val="2C2C2C"/>
                </a:solidFill>
                <a:effectLst/>
                <a:latin typeface="helvetica" panose="020B0604020202020204" pitchFamily="34" charset="0"/>
              </a:rPr>
              <a:t>For centuries, monarchs had leased the estate to both individuals and groups of villagers but in 1818 the land was sold to Mr George Bangley for £5760. A number of prominent local families subsequently owned the estate until the 1920s when a fundraising campaign was begun by local residents to raise the £2800 required to buy the Commons. With the purchase complete, the Maidenhead and Cookham Commons Preservation Committee gave the land to the National Trust in 1934 ensuring its long term future.</a:t>
            </a:r>
          </a:p>
          <a:p>
            <a:pPr algn="l"/>
            <a:r>
              <a:rPr lang="en-GB" b="0" i="0" dirty="0">
                <a:solidFill>
                  <a:srgbClr val="2C2C2C"/>
                </a:solidFill>
                <a:effectLst/>
                <a:latin typeface="helvetica" panose="020B0604020202020204" pitchFamily="34" charset="0"/>
              </a:rPr>
              <a:t> </a:t>
            </a:r>
          </a:p>
          <a:p>
            <a:pPr algn="l"/>
            <a:r>
              <a:rPr lang="en-GB" b="0" i="0" dirty="0">
                <a:solidFill>
                  <a:srgbClr val="2C2C2C"/>
                </a:solidFill>
                <a:effectLst/>
                <a:latin typeface="NationalTrustDisplayTTRegular"/>
              </a:rPr>
              <a:t>The commons today</a:t>
            </a:r>
          </a:p>
          <a:p>
            <a:pPr algn="l"/>
            <a:r>
              <a:rPr lang="en-GB" b="0" i="0" dirty="0">
                <a:solidFill>
                  <a:srgbClr val="2C2C2C"/>
                </a:solidFill>
                <a:effectLst/>
                <a:latin typeface="helvetica" panose="020B0604020202020204" pitchFamily="34" charset="0"/>
              </a:rPr>
              <a:t>As you walk through the Commons, you’ll still find local farmers exercising their ancient rights to graze cattle on the land. But today the Commons also provide welcome green, natural spaces for villagers and visitors to walk, ride and play. As well as a sanctuary for people, the diverse landscapes of the Commons are a haven for wildlife and plants which together, all help to preserve the character of these hard-won places.</a:t>
            </a:r>
          </a:p>
          <a:p>
            <a:endParaRPr lang="en-GB" dirty="0"/>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C0F7E21-AE0F-4ED8-8C91-D9579E996F2E}"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340705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MMC: Rangers look after this area and have a group of volunteers to help them to manage this site.</a:t>
            </a:r>
            <a:r>
              <a:rPr lang="en-GB" b="0" i="0" dirty="0">
                <a:solidFill>
                  <a:srgbClr val="2C2C2C"/>
                </a:solidFill>
                <a:effectLst/>
                <a:latin typeface="NationalTrustDisplayTTRegular"/>
              </a:rPr>
              <a:t> A lot of the land is </a:t>
            </a:r>
            <a:r>
              <a:rPr lang="en-GB" dirty="0"/>
              <a:t>Commons land –</a:t>
            </a:r>
            <a:r>
              <a:rPr lang="en-GB" baseline="0" dirty="0"/>
              <a:t> different to public land with different legislation. Bought by residents in 1920s; sold to NT in 1934. </a:t>
            </a:r>
            <a:endParaRPr lang="en-GB" dirty="0"/>
          </a:p>
          <a:p>
            <a:endParaRPr lang="en-GB" dirty="0"/>
          </a:p>
          <a:p>
            <a:r>
              <a:rPr lang="en-GB" dirty="0"/>
              <a:t>Some grazed lands still exist. </a:t>
            </a:r>
          </a:p>
          <a:p>
            <a:endParaRPr lang="en-GB" dirty="0"/>
          </a:p>
          <a:p>
            <a:r>
              <a:rPr lang="en-GB" dirty="0"/>
              <a:t>Verges, village greens, chalklands, grasslands, woodlands</a:t>
            </a:r>
            <a:r>
              <a:rPr lang="en-GB" baseline="0" dirty="0"/>
              <a:t> </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C0F7E21-AE0F-4ED8-8C91-D9579E996F2E}"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349251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7C10BC-FD7C-0331-20C1-8C48228327A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5EC8971-0F24-C576-E4DD-B1707C58BE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A77F297-3E0D-A1EA-56D8-8F3FEB23C405}"/>
              </a:ext>
            </a:extLst>
          </p:cNvPr>
          <p:cNvSpPr>
            <a:spLocks noGrp="1"/>
          </p:cNvSpPr>
          <p:nvPr>
            <p:ph type="dt" sz="half" idx="10"/>
          </p:nvPr>
        </p:nvSpPr>
        <p:spPr/>
        <p:txBody>
          <a:bodyPr/>
          <a:lstStyle/>
          <a:p>
            <a:fld id="{EA01033D-8C77-40D6-A528-4C15D74B3B54}" type="datetimeFigureOut">
              <a:rPr lang="en-GB" smtClean="0"/>
              <a:t>26/10/2023</a:t>
            </a:fld>
            <a:endParaRPr lang="en-GB"/>
          </a:p>
        </p:txBody>
      </p:sp>
      <p:sp>
        <p:nvSpPr>
          <p:cNvPr id="5" name="Footer Placeholder 4">
            <a:extLst>
              <a:ext uri="{FF2B5EF4-FFF2-40B4-BE49-F238E27FC236}">
                <a16:creationId xmlns:a16="http://schemas.microsoft.com/office/drawing/2014/main" id="{FA21FD11-2F17-929A-9D51-0A94AF1FD2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748AF5-C758-962D-BA27-B27CA9B5C803}"/>
              </a:ext>
            </a:extLst>
          </p:cNvPr>
          <p:cNvSpPr>
            <a:spLocks noGrp="1"/>
          </p:cNvSpPr>
          <p:nvPr>
            <p:ph type="sldNum" sz="quarter" idx="12"/>
          </p:nvPr>
        </p:nvSpPr>
        <p:spPr/>
        <p:txBody>
          <a:bodyPr/>
          <a:lstStyle/>
          <a:p>
            <a:fld id="{9EA508C7-8935-4FE5-9E4B-1D3E6C90A92A}" type="slidenum">
              <a:rPr lang="en-GB" smtClean="0"/>
              <a:t>‹#›</a:t>
            </a:fld>
            <a:endParaRPr lang="en-GB"/>
          </a:p>
        </p:txBody>
      </p:sp>
    </p:spTree>
    <p:extLst>
      <p:ext uri="{BB962C8B-B14F-4D97-AF65-F5344CB8AC3E}">
        <p14:creationId xmlns:p14="http://schemas.microsoft.com/office/powerpoint/2010/main" val="2091109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67314-4F16-60CA-0337-A4BB57ABBB6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C9D34C6-6211-F715-0E81-62DFF7CF396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DC1BBAC-36AF-DF33-DF31-250A82D246C0}"/>
              </a:ext>
            </a:extLst>
          </p:cNvPr>
          <p:cNvSpPr>
            <a:spLocks noGrp="1"/>
          </p:cNvSpPr>
          <p:nvPr>
            <p:ph type="dt" sz="half" idx="10"/>
          </p:nvPr>
        </p:nvSpPr>
        <p:spPr/>
        <p:txBody>
          <a:bodyPr/>
          <a:lstStyle/>
          <a:p>
            <a:fld id="{EA01033D-8C77-40D6-A528-4C15D74B3B54}" type="datetimeFigureOut">
              <a:rPr lang="en-GB" smtClean="0"/>
              <a:t>26/10/2023</a:t>
            </a:fld>
            <a:endParaRPr lang="en-GB"/>
          </a:p>
        </p:txBody>
      </p:sp>
      <p:sp>
        <p:nvSpPr>
          <p:cNvPr id="5" name="Footer Placeholder 4">
            <a:extLst>
              <a:ext uri="{FF2B5EF4-FFF2-40B4-BE49-F238E27FC236}">
                <a16:creationId xmlns:a16="http://schemas.microsoft.com/office/drawing/2014/main" id="{1A832BFC-34EA-7C62-3940-9A6BB15F5F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5DE6AA-ACFA-6D13-F9F4-CF93475B58DD}"/>
              </a:ext>
            </a:extLst>
          </p:cNvPr>
          <p:cNvSpPr>
            <a:spLocks noGrp="1"/>
          </p:cNvSpPr>
          <p:nvPr>
            <p:ph type="sldNum" sz="quarter" idx="12"/>
          </p:nvPr>
        </p:nvSpPr>
        <p:spPr/>
        <p:txBody>
          <a:bodyPr/>
          <a:lstStyle/>
          <a:p>
            <a:fld id="{9EA508C7-8935-4FE5-9E4B-1D3E6C90A92A}" type="slidenum">
              <a:rPr lang="en-GB" smtClean="0"/>
              <a:t>‹#›</a:t>
            </a:fld>
            <a:endParaRPr lang="en-GB"/>
          </a:p>
        </p:txBody>
      </p:sp>
    </p:spTree>
    <p:extLst>
      <p:ext uri="{BB962C8B-B14F-4D97-AF65-F5344CB8AC3E}">
        <p14:creationId xmlns:p14="http://schemas.microsoft.com/office/powerpoint/2010/main" val="193385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386C2C-D9CC-D236-5A15-76E8D281D2C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FEB3C68-2968-4677-7DF1-71B49AA5B3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B0D206-4131-EE5A-928D-20E02B811EC5}"/>
              </a:ext>
            </a:extLst>
          </p:cNvPr>
          <p:cNvSpPr>
            <a:spLocks noGrp="1"/>
          </p:cNvSpPr>
          <p:nvPr>
            <p:ph type="dt" sz="half" idx="10"/>
          </p:nvPr>
        </p:nvSpPr>
        <p:spPr/>
        <p:txBody>
          <a:bodyPr/>
          <a:lstStyle/>
          <a:p>
            <a:fld id="{EA01033D-8C77-40D6-A528-4C15D74B3B54}" type="datetimeFigureOut">
              <a:rPr lang="en-GB" smtClean="0"/>
              <a:t>26/10/2023</a:t>
            </a:fld>
            <a:endParaRPr lang="en-GB"/>
          </a:p>
        </p:txBody>
      </p:sp>
      <p:sp>
        <p:nvSpPr>
          <p:cNvPr id="5" name="Footer Placeholder 4">
            <a:extLst>
              <a:ext uri="{FF2B5EF4-FFF2-40B4-BE49-F238E27FC236}">
                <a16:creationId xmlns:a16="http://schemas.microsoft.com/office/drawing/2014/main" id="{ABB2EBB6-AE9E-544C-29F9-A499571928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B82D89-836E-DF30-9651-2D69CE7D3920}"/>
              </a:ext>
            </a:extLst>
          </p:cNvPr>
          <p:cNvSpPr>
            <a:spLocks noGrp="1"/>
          </p:cNvSpPr>
          <p:nvPr>
            <p:ph type="sldNum" sz="quarter" idx="12"/>
          </p:nvPr>
        </p:nvSpPr>
        <p:spPr/>
        <p:txBody>
          <a:bodyPr/>
          <a:lstStyle/>
          <a:p>
            <a:fld id="{9EA508C7-8935-4FE5-9E4B-1D3E6C90A92A}" type="slidenum">
              <a:rPr lang="en-GB" smtClean="0"/>
              <a:t>‹#›</a:t>
            </a:fld>
            <a:endParaRPr lang="en-GB"/>
          </a:p>
        </p:txBody>
      </p:sp>
    </p:spTree>
    <p:extLst>
      <p:ext uri="{BB962C8B-B14F-4D97-AF65-F5344CB8AC3E}">
        <p14:creationId xmlns:p14="http://schemas.microsoft.com/office/powerpoint/2010/main" val="2182090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F8D4E-CDA0-7ECA-05FE-B2D4414FFB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6A7B493-58D8-54B3-FF55-CD37D0A31A2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95EB5EF-F7BC-A86A-3142-CE63A9C32AF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A88EC63-6D63-F1B2-5F74-3AE22642D879}"/>
              </a:ext>
            </a:extLst>
          </p:cNvPr>
          <p:cNvSpPr>
            <a:spLocks noGrp="1"/>
          </p:cNvSpPr>
          <p:nvPr>
            <p:ph type="dt" sz="half" idx="10"/>
          </p:nvPr>
        </p:nvSpPr>
        <p:spPr/>
        <p:txBody>
          <a:bodyPr/>
          <a:lstStyle/>
          <a:p>
            <a:fld id="{EA01033D-8C77-40D6-A528-4C15D74B3B54}" type="datetimeFigureOut">
              <a:rPr lang="en-GB" smtClean="0"/>
              <a:t>26/10/2023</a:t>
            </a:fld>
            <a:endParaRPr lang="en-GB"/>
          </a:p>
        </p:txBody>
      </p:sp>
      <p:sp>
        <p:nvSpPr>
          <p:cNvPr id="6" name="Footer Placeholder 5">
            <a:extLst>
              <a:ext uri="{FF2B5EF4-FFF2-40B4-BE49-F238E27FC236}">
                <a16:creationId xmlns:a16="http://schemas.microsoft.com/office/drawing/2014/main" id="{A81B2457-F413-83CA-7A10-5FBA38CA93A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AAE503-8923-7DA2-AC2E-6FD001DE55B4}"/>
              </a:ext>
            </a:extLst>
          </p:cNvPr>
          <p:cNvSpPr>
            <a:spLocks noGrp="1"/>
          </p:cNvSpPr>
          <p:nvPr>
            <p:ph type="sldNum" sz="quarter" idx="12"/>
          </p:nvPr>
        </p:nvSpPr>
        <p:spPr/>
        <p:txBody>
          <a:bodyPr/>
          <a:lstStyle/>
          <a:p>
            <a:fld id="{9EA508C7-8935-4FE5-9E4B-1D3E6C90A92A}" type="slidenum">
              <a:rPr lang="en-GB" smtClean="0"/>
              <a:t>‹#›</a:t>
            </a:fld>
            <a:endParaRPr lang="en-GB"/>
          </a:p>
        </p:txBody>
      </p:sp>
    </p:spTree>
    <p:extLst>
      <p:ext uri="{BB962C8B-B14F-4D97-AF65-F5344CB8AC3E}">
        <p14:creationId xmlns:p14="http://schemas.microsoft.com/office/powerpoint/2010/main" val="3778273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678B3-3AF2-E99C-538C-D8015788C50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81A12C4-691A-373A-9066-76F3FEE674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0451726-8D99-5333-208A-4BC3002BC9E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66A4958-86DB-AFB5-8FD2-43AD5A06FFA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852C881-5778-9013-2487-77A4E633894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2888118-F1A3-9849-BE4D-69A2F14B102A}"/>
              </a:ext>
            </a:extLst>
          </p:cNvPr>
          <p:cNvSpPr>
            <a:spLocks noGrp="1"/>
          </p:cNvSpPr>
          <p:nvPr>
            <p:ph type="dt" sz="half" idx="10"/>
          </p:nvPr>
        </p:nvSpPr>
        <p:spPr/>
        <p:txBody>
          <a:bodyPr/>
          <a:lstStyle/>
          <a:p>
            <a:fld id="{EA01033D-8C77-40D6-A528-4C15D74B3B54}" type="datetimeFigureOut">
              <a:rPr lang="en-GB" smtClean="0"/>
              <a:t>26/10/2023</a:t>
            </a:fld>
            <a:endParaRPr lang="en-GB"/>
          </a:p>
        </p:txBody>
      </p:sp>
      <p:sp>
        <p:nvSpPr>
          <p:cNvPr id="8" name="Footer Placeholder 7">
            <a:extLst>
              <a:ext uri="{FF2B5EF4-FFF2-40B4-BE49-F238E27FC236}">
                <a16:creationId xmlns:a16="http://schemas.microsoft.com/office/drawing/2014/main" id="{AEB93742-5861-8383-089F-5592DAB5A28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09EBE4B-E5B4-DB88-59CF-01F0B707FE1D}"/>
              </a:ext>
            </a:extLst>
          </p:cNvPr>
          <p:cNvSpPr>
            <a:spLocks noGrp="1"/>
          </p:cNvSpPr>
          <p:nvPr>
            <p:ph type="sldNum" sz="quarter" idx="12"/>
          </p:nvPr>
        </p:nvSpPr>
        <p:spPr/>
        <p:txBody>
          <a:bodyPr/>
          <a:lstStyle/>
          <a:p>
            <a:fld id="{9EA508C7-8935-4FE5-9E4B-1D3E6C90A92A}" type="slidenum">
              <a:rPr lang="en-GB" smtClean="0"/>
              <a:t>‹#›</a:t>
            </a:fld>
            <a:endParaRPr lang="en-GB"/>
          </a:p>
        </p:txBody>
      </p:sp>
    </p:spTree>
    <p:extLst>
      <p:ext uri="{BB962C8B-B14F-4D97-AF65-F5344CB8AC3E}">
        <p14:creationId xmlns:p14="http://schemas.microsoft.com/office/powerpoint/2010/main" val="21696678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1780A-F446-D04A-F4F8-B1258233675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42B47F3-8603-A76C-E46B-CA21F34E0F4C}"/>
              </a:ext>
            </a:extLst>
          </p:cNvPr>
          <p:cNvSpPr>
            <a:spLocks noGrp="1"/>
          </p:cNvSpPr>
          <p:nvPr>
            <p:ph type="dt" sz="half" idx="10"/>
          </p:nvPr>
        </p:nvSpPr>
        <p:spPr/>
        <p:txBody>
          <a:bodyPr/>
          <a:lstStyle/>
          <a:p>
            <a:fld id="{EA01033D-8C77-40D6-A528-4C15D74B3B54}" type="datetimeFigureOut">
              <a:rPr lang="en-GB" smtClean="0"/>
              <a:t>26/10/2023</a:t>
            </a:fld>
            <a:endParaRPr lang="en-GB"/>
          </a:p>
        </p:txBody>
      </p:sp>
      <p:sp>
        <p:nvSpPr>
          <p:cNvPr id="4" name="Footer Placeholder 3">
            <a:extLst>
              <a:ext uri="{FF2B5EF4-FFF2-40B4-BE49-F238E27FC236}">
                <a16:creationId xmlns:a16="http://schemas.microsoft.com/office/drawing/2014/main" id="{7BE970FF-E851-1D01-8FDE-EDB649BF78E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ECA8F40-340A-C168-0D94-5F769D6FA9BE}"/>
              </a:ext>
            </a:extLst>
          </p:cNvPr>
          <p:cNvSpPr>
            <a:spLocks noGrp="1"/>
          </p:cNvSpPr>
          <p:nvPr>
            <p:ph type="sldNum" sz="quarter" idx="12"/>
          </p:nvPr>
        </p:nvSpPr>
        <p:spPr/>
        <p:txBody>
          <a:bodyPr/>
          <a:lstStyle/>
          <a:p>
            <a:fld id="{9EA508C7-8935-4FE5-9E4B-1D3E6C90A92A}" type="slidenum">
              <a:rPr lang="en-GB" smtClean="0"/>
              <a:t>‹#›</a:t>
            </a:fld>
            <a:endParaRPr lang="en-GB"/>
          </a:p>
        </p:txBody>
      </p:sp>
    </p:spTree>
    <p:extLst>
      <p:ext uri="{BB962C8B-B14F-4D97-AF65-F5344CB8AC3E}">
        <p14:creationId xmlns:p14="http://schemas.microsoft.com/office/powerpoint/2010/main" val="12628886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04B43E0-E3BE-2949-3D56-ED18851A7CFB}"/>
              </a:ext>
            </a:extLst>
          </p:cNvPr>
          <p:cNvSpPr>
            <a:spLocks noGrp="1"/>
          </p:cNvSpPr>
          <p:nvPr>
            <p:ph type="dt" sz="half" idx="10"/>
          </p:nvPr>
        </p:nvSpPr>
        <p:spPr/>
        <p:txBody>
          <a:bodyPr/>
          <a:lstStyle/>
          <a:p>
            <a:fld id="{EA01033D-8C77-40D6-A528-4C15D74B3B54}" type="datetimeFigureOut">
              <a:rPr lang="en-GB" smtClean="0"/>
              <a:t>26/10/2023</a:t>
            </a:fld>
            <a:endParaRPr lang="en-GB"/>
          </a:p>
        </p:txBody>
      </p:sp>
      <p:sp>
        <p:nvSpPr>
          <p:cNvPr id="3" name="Footer Placeholder 2">
            <a:extLst>
              <a:ext uri="{FF2B5EF4-FFF2-40B4-BE49-F238E27FC236}">
                <a16:creationId xmlns:a16="http://schemas.microsoft.com/office/drawing/2014/main" id="{1FCCC225-0CC6-7C65-EA89-E42A7EE6C8F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34603A5-73E5-EC83-1CA3-44A5F79C31A1}"/>
              </a:ext>
            </a:extLst>
          </p:cNvPr>
          <p:cNvSpPr>
            <a:spLocks noGrp="1"/>
          </p:cNvSpPr>
          <p:nvPr>
            <p:ph type="sldNum" sz="quarter" idx="12"/>
          </p:nvPr>
        </p:nvSpPr>
        <p:spPr/>
        <p:txBody>
          <a:bodyPr/>
          <a:lstStyle/>
          <a:p>
            <a:fld id="{9EA508C7-8935-4FE5-9E4B-1D3E6C90A92A}" type="slidenum">
              <a:rPr lang="en-GB" smtClean="0"/>
              <a:t>‹#›</a:t>
            </a:fld>
            <a:endParaRPr lang="en-GB"/>
          </a:p>
        </p:txBody>
      </p:sp>
    </p:spTree>
    <p:extLst>
      <p:ext uri="{BB962C8B-B14F-4D97-AF65-F5344CB8AC3E}">
        <p14:creationId xmlns:p14="http://schemas.microsoft.com/office/powerpoint/2010/main" val="5688925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F38C9-7157-C322-962F-85E7BDDA95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A88159F-42D0-9A98-A8FD-BF3D598CF7D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E7CDADE-D161-6D2A-688A-229D65EFF8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44C1791-1BFA-D015-9F73-4CA608CABAD0}"/>
              </a:ext>
            </a:extLst>
          </p:cNvPr>
          <p:cNvSpPr>
            <a:spLocks noGrp="1"/>
          </p:cNvSpPr>
          <p:nvPr>
            <p:ph type="dt" sz="half" idx="10"/>
          </p:nvPr>
        </p:nvSpPr>
        <p:spPr/>
        <p:txBody>
          <a:bodyPr/>
          <a:lstStyle/>
          <a:p>
            <a:fld id="{EA01033D-8C77-40D6-A528-4C15D74B3B54}" type="datetimeFigureOut">
              <a:rPr lang="en-GB" smtClean="0"/>
              <a:t>26/10/2023</a:t>
            </a:fld>
            <a:endParaRPr lang="en-GB"/>
          </a:p>
        </p:txBody>
      </p:sp>
      <p:sp>
        <p:nvSpPr>
          <p:cNvPr id="6" name="Footer Placeholder 5">
            <a:extLst>
              <a:ext uri="{FF2B5EF4-FFF2-40B4-BE49-F238E27FC236}">
                <a16:creationId xmlns:a16="http://schemas.microsoft.com/office/drawing/2014/main" id="{7884EA00-3F64-23BD-960A-D416E60532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3DF51BC-6922-AE6F-F4D9-997A570FF1E3}"/>
              </a:ext>
            </a:extLst>
          </p:cNvPr>
          <p:cNvSpPr>
            <a:spLocks noGrp="1"/>
          </p:cNvSpPr>
          <p:nvPr>
            <p:ph type="sldNum" sz="quarter" idx="12"/>
          </p:nvPr>
        </p:nvSpPr>
        <p:spPr/>
        <p:txBody>
          <a:bodyPr/>
          <a:lstStyle/>
          <a:p>
            <a:fld id="{9EA508C7-8935-4FE5-9E4B-1D3E6C90A92A}" type="slidenum">
              <a:rPr lang="en-GB" smtClean="0"/>
              <a:t>‹#›</a:t>
            </a:fld>
            <a:endParaRPr lang="en-GB"/>
          </a:p>
        </p:txBody>
      </p:sp>
    </p:spTree>
    <p:extLst>
      <p:ext uri="{BB962C8B-B14F-4D97-AF65-F5344CB8AC3E}">
        <p14:creationId xmlns:p14="http://schemas.microsoft.com/office/powerpoint/2010/main" val="2273662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814DC-1D2E-B2FB-37A4-B494F93567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4697B0B-B999-A3FF-E840-E0FEB8EECDD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DCE3C77-A53E-93B7-E1E6-F9CE3255C2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664F0C5-048D-2178-39EC-79DFA1243048}"/>
              </a:ext>
            </a:extLst>
          </p:cNvPr>
          <p:cNvSpPr>
            <a:spLocks noGrp="1"/>
          </p:cNvSpPr>
          <p:nvPr>
            <p:ph type="dt" sz="half" idx="10"/>
          </p:nvPr>
        </p:nvSpPr>
        <p:spPr/>
        <p:txBody>
          <a:bodyPr/>
          <a:lstStyle/>
          <a:p>
            <a:fld id="{EA01033D-8C77-40D6-A528-4C15D74B3B54}" type="datetimeFigureOut">
              <a:rPr lang="en-GB" smtClean="0"/>
              <a:t>26/10/2023</a:t>
            </a:fld>
            <a:endParaRPr lang="en-GB"/>
          </a:p>
        </p:txBody>
      </p:sp>
      <p:sp>
        <p:nvSpPr>
          <p:cNvPr id="6" name="Footer Placeholder 5">
            <a:extLst>
              <a:ext uri="{FF2B5EF4-FFF2-40B4-BE49-F238E27FC236}">
                <a16:creationId xmlns:a16="http://schemas.microsoft.com/office/drawing/2014/main" id="{6D291C9B-935C-6170-C067-62D05C87FB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6E5373F-98FF-A908-78FD-1F07E457934E}"/>
              </a:ext>
            </a:extLst>
          </p:cNvPr>
          <p:cNvSpPr>
            <a:spLocks noGrp="1"/>
          </p:cNvSpPr>
          <p:nvPr>
            <p:ph type="sldNum" sz="quarter" idx="12"/>
          </p:nvPr>
        </p:nvSpPr>
        <p:spPr/>
        <p:txBody>
          <a:bodyPr/>
          <a:lstStyle/>
          <a:p>
            <a:fld id="{9EA508C7-8935-4FE5-9E4B-1D3E6C90A92A}" type="slidenum">
              <a:rPr lang="en-GB" smtClean="0"/>
              <a:t>‹#›</a:t>
            </a:fld>
            <a:endParaRPr lang="en-GB"/>
          </a:p>
        </p:txBody>
      </p:sp>
    </p:spTree>
    <p:extLst>
      <p:ext uri="{BB962C8B-B14F-4D97-AF65-F5344CB8AC3E}">
        <p14:creationId xmlns:p14="http://schemas.microsoft.com/office/powerpoint/2010/main" val="14853891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C9FEAB-8A9B-BFA0-FCE3-F86D771D262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246F373-A8EC-F9F4-12D1-A377D64DB81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8119048-EE20-15F2-AC8C-257D58A20E36}"/>
              </a:ext>
            </a:extLst>
          </p:cNvPr>
          <p:cNvSpPr>
            <a:spLocks noGrp="1"/>
          </p:cNvSpPr>
          <p:nvPr>
            <p:ph type="dt" sz="half" idx="10"/>
          </p:nvPr>
        </p:nvSpPr>
        <p:spPr/>
        <p:txBody>
          <a:bodyPr/>
          <a:lstStyle/>
          <a:p>
            <a:fld id="{EA01033D-8C77-40D6-A528-4C15D74B3B54}" type="datetimeFigureOut">
              <a:rPr lang="en-GB" smtClean="0"/>
              <a:t>26/10/2023</a:t>
            </a:fld>
            <a:endParaRPr lang="en-GB"/>
          </a:p>
        </p:txBody>
      </p:sp>
      <p:sp>
        <p:nvSpPr>
          <p:cNvPr id="5" name="Footer Placeholder 4">
            <a:extLst>
              <a:ext uri="{FF2B5EF4-FFF2-40B4-BE49-F238E27FC236}">
                <a16:creationId xmlns:a16="http://schemas.microsoft.com/office/drawing/2014/main" id="{5865611C-2F9B-E67A-EA08-E7E13AC53E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FB7655-6D28-35C1-0150-FB11097C9FE7}"/>
              </a:ext>
            </a:extLst>
          </p:cNvPr>
          <p:cNvSpPr>
            <a:spLocks noGrp="1"/>
          </p:cNvSpPr>
          <p:nvPr>
            <p:ph type="sldNum" sz="quarter" idx="12"/>
          </p:nvPr>
        </p:nvSpPr>
        <p:spPr/>
        <p:txBody>
          <a:bodyPr/>
          <a:lstStyle/>
          <a:p>
            <a:fld id="{9EA508C7-8935-4FE5-9E4B-1D3E6C90A92A}" type="slidenum">
              <a:rPr lang="en-GB" smtClean="0"/>
              <a:t>‹#›</a:t>
            </a:fld>
            <a:endParaRPr lang="en-GB"/>
          </a:p>
        </p:txBody>
      </p:sp>
    </p:spTree>
    <p:extLst>
      <p:ext uri="{BB962C8B-B14F-4D97-AF65-F5344CB8AC3E}">
        <p14:creationId xmlns:p14="http://schemas.microsoft.com/office/powerpoint/2010/main" val="2749637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5FB6644-3A95-6393-54A4-4C2C30568CC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FE88DA9-1926-AD1C-1A99-64286869781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6A20B6-9C66-1B7D-7EFD-C428FEDEEC75}"/>
              </a:ext>
            </a:extLst>
          </p:cNvPr>
          <p:cNvSpPr>
            <a:spLocks noGrp="1"/>
          </p:cNvSpPr>
          <p:nvPr>
            <p:ph type="dt" sz="half" idx="10"/>
          </p:nvPr>
        </p:nvSpPr>
        <p:spPr/>
        <p:txBody>
          <a:bodyPr/>
          <a:lstStyle/>
          <a:p>
            <a:fld id="{EA01033D-8C77-40D6-A528-4C15D74B3B54}" type="datetimeFigureOut">
              <a:rPr lang="en-GB" smtClean="0"/>
              <a:t>26/10/2023</a:t>
            </a:fld>
            <a:endParaRPr lang="en-GB"/>
          </a:p>
        </p:txBody>
      </p:sp>
      <p:sp>
        <p:nvSpPr>
          <p:cNvPr id="5" name="Footer Placeholder 4">
            <a:extLst>
              <a:ext uri="{FF2B5EF4-FFF2-40B4-BE49-F238E27FC236}">
                <a16:creationId xmlns:a16="http://schemas.microsoft.com/office/drawing/2014/main" id="{7B103F11-484B-AFD4-5ACE-EBF80A212B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811388-F745-3662-380F-57116B3DD3A1}"/>
              </a:ext>
            </a:extLst>
          </p:cNvPr>
          <p:cNvSpPr>
            <a:spLocks noGrp="1"/>
          </p:cNvSpPr>
          <p:nvPr>
            <p:ph type="sldNum" sz="quarter" idx="12"/>
          </p:nvPr>
        </p:nvSpPr>
        <p:spPr/>
        <p:txBody>
          <a:bodyPr/>
          <a:lstStyle/>
          <a:p>
            <a:fld id="{9EA508C7-8935-4FE5-9E4B-1D3E6C90A92A}" type="slidenum">
              <a:rPr lang="en-GB" smtClean="0"/>
              <a:t>‹#›</a:t>
            </a:fld>
            <a:endParaRPr lang="en-GB"/>
          </a:p>
        </p:txBody>
      </p:sp>
    </p:spTree>
    <p:extLst>
      <p:ext uri="{BB962C8B-B14F-4D97-AF65-F5344CB8AC3E}">
        <p14:creationId xmlns:p14="http://schemas.microsoft.com/office/powerpoint/2010/main" val="2776227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3EDA7A8-D415-4485-8918-371B2891CB5D}" type="datetimeFigureOut">
              <a:rPr lang="en-GB" smtClean="0"/>
              <a:t>26/10/2023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EC10959-7C5F-4869-9390-D7321F2105EA}" type="slidenum">
              <a:rPr lang="en-GB" smtClean="0"/>
              <a:t>‹#›</a:t>
            </a:fld>
            <a:endParaRPr lang="en-GB" dirty="0"/>
          </a:p>
        </p:txBody>
      </p:sp>
    </p:spTree>
    <p:extLst>
      <p:ext uri="{BB962C8B-B14F-4D97-AF65-F5344CB8AC3E}">
        <p14:creationId xmlns:p14="http://schemas.microsoft.com/office/powerpoint/2010/main" val="30294239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3EDA7A8-D415-4485-8918-371B2891CB5D}" type="datetimeFigureOut">
              <a:rPr lang="en-GB" smtClean="0"/>
              <a:t>26/10/2023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EC10959-7C5F-4869-9390-D7321F2105EA}" type="slidenum">
              <a:rPr lang="en-GB" smtClean="0"/>
              <a:t>‹#›</a:t>
            </a:fld>
            <a:endParaRPr lang="en-GB" dirty="0"/>
          </a:p>
        </p:txBody>
      </p:sp>
    </p:spTree>
    <p:extLst>
      <p:ext uri="{BB962C8B-B14F-4D97-AF65-F5344CB8AC3E}">
        <p14:creationId xmlns:p14="http://schemas.microsoft.com/office/powerpoint/2010/main" val="28049112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EDA7A8-D415-4485-8918-371B2891CB5D}" type="datetimeFigureOut">
              <a:rPr lang="en-GB" smtClean="0"/>
              <a:t>26/10/2023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EC10959-7C5F-4869-9390-D7321F2105EA}" type="slidenum">
              <a:rPr lang="en-GB" smtClean="0"/>
              <a:t>‹#›</a:t>
            </a:fld>
            <a:endParaRPr lang="en-GB" dirty="0"/>
          </a:p>
        </p:txBody>
      </p:sp>
    </p:spTree>
    <p:extLst>
      <p:ext uri="{BB962C8B-B14F-4D97-AF65-F5344CB8AC3E}">
        <p14:creationId xmlns:p14="http://schemas.microsoft.com/office/powerpoint/2010/main" val="1875847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3EDA7A8-D415-4485-8918-371B2891CB5D}" type="datetimeFigureOut">
              <a:rPr lang="en-GB" smtClean="0"/>
              <a:t>26/10/2023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EC10959-7C5F-4869-9390-D7321F2105EA}" type="slidenum">
              <a:rPr lang="en-GB" smtClean="0"/>
              <a:t>‹#›</a:t>
            </a:fld>
            <a:endParaRPr lang="en-GB" dirty="0"/>
          </a:p>
        </p:txBody>
      </p:sp>
    </p:spTree>
    <p:extLst>
      <p:ext uri="{BB962C8B-B14F-4D97-AF65-F5344CB8AC3E}">
        <p14:creationId xmlns:p14="http://schemas.microsoft.com/office/powerpoint/2010/main" val="5896898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3EDA7A8-D415-4485-8918-371B2891CB5D}" type="datetimeFigureOut">
              <a:rPr lang="en-GB" smtClean="0"/>
              <a:t>26/10/2023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7EC10959-7C5F-4869-9390-D7321F2105EA}" type="slidenum">
              <a:rPr lang="en-GB" smtClean="0"/>
              <a:t>‹#›</a:t>
            </a:fld>
            <a:endParaRPr lang="en-GB" dirty="0"/>
          </a:p>
        </p:txBody>
      </p:sp>
    </p:spTree>
    <p:extLst>
      <p:ext uri="{BB962C8B-B14F-4D97-AF65-F5344CB8AC3E}">
        <p14:creationId xmlns:p14="http://schemas.microsoft.com/office/powerpoint/2010/main" val="3752725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3EDA7A8-D415-4485-8918-371B2891CB5D}" type="datetimeFigureOut">
              <a:rPr lang="en-GB" smtClean="0"/>
              <a:t>26/10/2023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7EC10959-7C5F-4869-9390-D7321F2105EA}" type="slidenum">
              <a:rPr lang="en-GB" smtClean="0"/>
              <a:t>‹#›</a:t>
            </a:fld>
            <a:endParaRPr lang="en-GB" dirty="0"/>
          </a:p>
        </p:txBody>
      </p:sp>
    </p:spTree>
    <p:extLst>
      <p:ext uri="{BB962C8B-B14F-4D97-AF65-F5344CB8AC3E}">
        <p14:creationId xmlns:p14="http://schemas.microsoft.com/office/powerpoint/2010/main" val="428616945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EDA7A8-D415-4485-8918-371B2891CB5D}" type="datetimeFigureOut">
              <a:rPr lang="en-GB" smtClean="0"/>
              <a:t>26/10/2023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7EC10959-7C5F-4869-9390-D7321F2105EA}" type="slidenum">
              <a:rPr lang="en-GB" smtClean="0"/>
              <a:t>‹#›</a:t>
            </a:fld>
            <a:endParaRPr lang="en-GB" dirty="0"/>
          </a:p>
        </p:txBody>
      </p:sp>
    </p:spTree>
    <p:extLst>
      <p:ext uri="{BB962C8B-B14F-4D97-AF65-F5344CB8AC3E}">
        <p14:creationId xmlns:p14="http://schemas.microsoft.com/office/powerpoint/2010/main" val="19610789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3EDA7A8-D415-4485-8918-371B2891CB5D}" type="datetimeFigureOut">
              <a:rPr lang="en-GB" smtClean="0"/>
              <a:t>26/10/2023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EC10959-7C5F-4869-9390-D7321F2105EA}" type="slidenum">
              <a:rPr lang="en-GB" smtClean="0"/>
              <a:t>‹#›</a:t>
            </a:fld>
            <a:endParaRPr lang="en-GB" dirty="0"/>
          </a:p>
        </p:txBody>
      </p:sp>
    </p:spTree>
    <p:extLst>
      <p:ext uri="{BB962C8B-B14F-4D97-AF65-F5344CB8AC3E}">
        <p14:creationId xmlns:p14="http://schemas.microsoft.com/office/powerpoint/2010/main" val="1800053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3EDA7A8-D415-4485-8918-371B2891CB5D}" type="datetimeFigureOut">
              <a:rPr lang="en-GB" smtClean="0"/>
              <a:t>26/10/2023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EC10959-7C5F-4869-9390-D7321F2105EA}" type="slidenum">
              <a:rPr lang="en-GB" smtClean="0"/>
              <a:t>‹#›</a:t>
            </a:fld>
            <a:endParaRPr lang="en-GB" dirty="0"/>
          </a:p>
        </p:txBody>
      </p:sp>
    </p:spTree>
    <p:extLst>
      <p:ext uri="{BB962C8B-B14F-4D97-AF65-F5344CB8AC3E}">
        <p14:creationId xmlns:p14="http://schemas.microsoft.com/office/powerpoint/2010/main" val="23805094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3EDA7A8-D415-4485-8918-371B2891CB5D}" type="datetimeFigureOut">
              <a:rPr lang="en-GB" smtClean="0"/>
              <a:t>26/10/2023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EC10959-7C5F-4869-9390-D7321F2105EA}" type="slidenum">
              <a:rPr lang="en-GB" smtClean="0"/>
              <a:t>‹#›</a:t>
            </a:fld>
            <a:endParaRPr lang="en-GB" dirty="0"/>
          </a:p>
        </p:txBody>
      </p:sp>
    </p:spTree>
    <p:extLst>
      <p:ext uri="{BB962C8B-B14F-4D97-AF65-F5344CB8AC3E}">
        <p14:creationId xmlns:p14="http://schemas.microsoft.com/office/powerpoint/2010/main" val="38746862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3EDA7A8-D415-4485-8918-371B2891CB5D}" type="datetimeFigureOut">
              <a:rPr lang="en-GB" smtClean="0"/>
              <a:t>26/10/2023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EC10959-7C5F-4869-9390-D7321F2105EA}" type="slidenum">
              <a:rPr lang="en-GB" smtClean="0"/>
              <a:t>‹#›</a:t>
            </a:fld>
            <a:endParaRPr lang="en-GB" dirty="0"/>
          </a:p>
        </p:txBody>
      </p:sp>
    </p:spTree>
    <p:extLst>
      <p:ext uri="{BB962C8B-B14F-4D97-AF65-F5344CB8AC3E}">
        <p14:creationId xmlns:p14="http://schemas.microsoft.com/office/powerpoint/2010/main" val="8565762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5D6F87"/>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B36EED1-59DA-73B6-07CC-590F52327B4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6FD7009-F7E6-BA2D-6078-90A5644E0C2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379E5A-4C50-F91A-9720-6EE0DE2587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01033D-8C77-40D6-A528-4C15D74B3B54}" type="datetimeFigureOut">
              <a:rPr lang="en-GB" smtClean="0"/>
              <a:t>26/10/2023</a:t>
            </a:fld>
            <a:endParaRPr lang="en-GB"/>
          </a:p>
        </p:txBody>
      </p:sp>
      <p:sp>
        <p:nvSpPr>
          <p:cNvPr id="5" name="Footer Placeholder 4">
            <a:extLst>
              <a:ext uri="{FF2B5EF4-FFF2-40B4-BE49-F238E27FC236}">
                <a16:creationId xmlns:a16="http://schemas.microsoft.com/office/drawing/2014/main" id="{7B38B7FC-17A7-5628-6B68-C455FD5BC9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A99B201-F12D-BE87-BC8F-62DC9E4313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A508C7-8935-4FE5-9E4B-1D3E6C90A92A}" type="slidenum">
              <a:rPr lang="en-GB" smtClean="0"/>
              <a:t>‹#›</a:t>
            </a:fld>
            <a:endParaRPr lang="en-GB"/>
          </a:p>
        </p:txBody>
      </p:sp>
    </p:spTree>
    <p:extLst>
      <p:ext uri="{BB962C8B-B14F-4D97-AF65-F5344CB8AC3E}">
        <p14:creationId xmlns:p14="http://schemas.microsoft.com/office/powerpoint/2010/main" val="17488180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5D6F87"/>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EDA7A8-D415-4485-8918-371B2891CB5D}" type="datetimeFigureOut">
              <a:rPr lang="en-GB" smtClean="0"/>
              <a:t>26/10/2023</a:t>
            </a:fld>
            <a:endParaRPr lang="en-GB" dirty="0"/>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C10959-7C5F-4869-9390-D7321F2105EA}" type="slidenum">
              <a:rPr lang="en-GB" smtClean="0"/>
              <a:t>‹#›</a:t>
            </a:fld>
            <a:endParaRPr lang="en-GB" dirty="0"/>
          </a:p>
        </p:txBody>
      </p:sp>
    </p:spTree>
    <p:extLst>
      <p:ext uri="{BB962C8B-B14F-4D97-AF65-F5344CB8AC3E}">
        <p14:creationId xmlns:p14="http://schemas.microsoft.com/office/powerpoint/2010/main" val="4868828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1.png"/><Relationship Id="rId7"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5.jp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jpeg"/></Relationships>
</file>

<file path=ppt/slides/_rels/slide4.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0.png"/><Relationship Id="rId7" Type="http://schemas.openxmlformats.org/officeDocument/2006/relationships/image" Target="../media/image14.jpg"/><Relationship Id="rId2" Type="http://schemas.openxmlformats.org/officeDocument/2006/relationships/image" Target="../media/image9.jpg"/><Relationship Id="rId1" Type="http://schemas.openxmlformats.org/officeDocument/2006/relationships/slideLayout" Target="../slideLayouts/slideLayout15.xml"/><Relationship Id="rId6" Type="http://schemas.openxmlformats.org/officeDocument/2006/relationships/image" Target="../media/image13.jpg"/><Relationship Id="rId5" Type="http://schemas.openxmlformats.org/officeDocument/2006/relationships/image" Target="../media/image12.jpg"/><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9145D-B915-5D62-08E9-8D96CDDDDCEC}"/>
              </a:ext>
            </a:extLst>
          </p:cNvPr>
          <p:cNvSpPr>
            <a:spLocks noGrp="1"/>
          </p:cNvSpPr>
          <p:nvPr>
            <p:ph type="ctrTitle"/>
          </p:nvPr>
        </p:nvSpPr>
        <p:spPr>
          <a:xfrm>
            <a:off x="1524000" y="1892221"/>
            <a:ext cx="9144000" cy="2387600"/>
          </a:xfrm>
        </p:spPr>
        <p:txBody>
          <a:bodyPr/>
          <a:lstStyle/>
          <a:p>
            <a:r>
              <a:rPr lang="en-GB" dirty="0">
                <a:solidFill>
                  <a:schemeClr val="bg1"/>
                </a:solidFill>
                <a:latin typeface="National Trust Display TT" panose="020B0503060502020203" pitchFamily="34" charset="0"/>
              </a:rPr>
              <a:t>National Trust in Cookham Dean</a:t>
            </a:r>
          </a:p>
        </p:txBody>
      </p:sp>
      <p:sp>
        <p:nvSpPr>
          <p:cNvPr id="3" name="Subtitle 2">
            <a:extLst>
              <a:ext uri="{FF2B5EF4-FFF2-40B4-BE49-F238E27FC236}">
                <a16:creationId xmlns:a16="http://schemas.microsoft.com/office/drawing/2014/main" id="{D8DFE66D-C825-1EFC-3DA6-B6D1B0C46E67}"/>
              </a:ext>
            </a:extLst>
          </p:cNvPr>
          <p:cNvSpPr>
            <a:spLocks noGrp="1"/>
          </p:cNvSpPr>
          <p:nvPr>
            <p:ph type="subTitle" idx="1"/>
          </p:nvPr>
        </p:nvSpPr>
        <p:spPr>
          <a:xfrm>
            <a:off x="1633330" y="4831275"/>
            <a:ext cx="9144000" cy="1655762"/>
          </a:xfrm>
        </p:spPr>
        <p:txBody>
          <a:bodyPr/>
          <a:lstStyle/>
          <a:p>
            <a:r>
              <a:rPr lang="en-GB" dirty="0">
                <a:solidFill>
                  <a:schemeClr val="bg1"/>
                </a:solidFill>
                <a:latin typeface="National Trust Display TT" panose="020B0503060502020203" pitchFamily="34" charset="0"/>
              </a:rPr>
              <a:t>Michael Andrews, Area Ranger</a:t>
            </a:r>
          </a:p>
          <a:p>
            <a:r>
              <a:rPr lang="en-GB" dirty="0">
                <a:solidFill>
                  <a:schemeClr val="bg1"/>
                </a:solidFill>
                <a:latin typeface="National Trust Display TT" panose="020B0503060502020203" pitchFamily="34" charset="0"/>
              </a:rPr>
              <a:t>Cookham Dean Primary Look-ahead 18/10/23</a:t>
            </a:r>
          </a:p>
        </p:txBody>
      </p:sp>
      <p:pic>
        <p:nvPicPr>
          <p:cNvPr id="4" name="Picture 3">
            <a:extLst>
              <a:ext uri="{FF2B5EF4-FFF2-40B4-BE49-F238E27FC236}">
                <a16:creationId xmlns:a16="http://schemas.microsoft.com/office/drawing/2014/main" id="{C074EDA5-A797-440E-93D0-0F6A105A352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5058" y="208369"/>
            <a:ext cx="676766" cy="1008112"/>
          </a:xfrm>
          <a:prstGeom prst="rect">
            <a:avLst/>
          </a:prstGeom>
        </p:spPr>
      </p:pic>
    </p:spTree>
    <p:extLst>
      <p:ext uri="{BB962C8B-B14F-4D97-AF65-F5344CB8AC3E}">
        <p14:creationId xmlns:p14="http://schemas.microsoft.com/office/powerpoint/2010/main" val="16890168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9446" y="165716"/>
            <a:ext cx="676766" cy="1008112"/>
          </a:xfrm>
          <a:prstGeom prst="rect">
            <a:avLst/>
          </a:prstGeom>
        </p:spPr>
      </p:pic>
      <p:sp>
        <p:nvSpPr>
          <p:cNvPr id="6" name="Rectangle 5"/>
          <p:cNvSpPr/>
          <p:nvPr/>
        </p:nvSpPr>
        <p:spPr>
          <a:xfrm>
            <a:off x="4727848" y="224643"/>
            <a:ext cx="6138420" cy="1409841"/>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rgbClr val="EDEDEF"/>
                </a:solidFill>
                <a:latin typeface="National Trust Display TT" panose="020B0503060502020203" pitchFamily="34" charset="0"/>
                <a:ea typeface="Cambria Math" panose="02040503050406030204" pitchFamily="18" charset="0"/>
              </a:rPr>
              <a:t>Maidenhead &amp; Cookham Commons (MCC)</a:t>
            </a:r>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2107" y="1634484"/>
            <a:ext cx="3576238" cy="5057800"/>
          </a:xfrm>
          <a:prstGeom prst="rect">
            <a:avLst/>
          </a:prstGeom>
        </p:spPr>
      </p:pic>
      <p:sp>
        <p:nvSpPr>
          <p:cNvPr id="5" name="Rectangle 4"/>
          <p:cNvSpPr/>
          <p:nvPr/>
        </p:nvSpPr>
        <p:spPr>
          <a:xfrm>
            <a:off x="5130306" y="1737486"/>
            <a:ext cx="6428420" cy="4893647"/>
          </a:xfrm>
          <a:prstGeom prst="rect">
            <a:avLst/>
          </a:prstGeom>
        </p:spPr>
        <p:txBody>
          <a:bodyPr wrap="square">
            <a:spAutoFit/>
          </a:bodyPr>
          <a:lstStyle/>
          <a:p>
            <a:pPr marL="342900" indent="-342900">
              <a:buFont typeface="Arial" panose="020B0604020202020204" pitchFamily="34" charset="0"/>
              <a:buChar char="•"/>
            </a:pPr>
            <a:r>
              <a:rPr lang="en-GB" sz="2400" dirty="0">
                <a:solidFill>
                  <a:srgbClr val="EDEDEF"/>
                </a:solidFill>
                <a:latin typeface="National Trust"/>
              </a:rPr>
              <a:t>Gifted to the trust in 1934</a:t>
            </a:r>
          </a:p>
          <a:p>
            <a:endParaRPr lang="en-GB" sz="2400" dirty="0">
              <a:solidFill>
                <a:srgbClr val="EDEDEF"/>
              </a:solidFill>
              <a:latin typeface="National Trust"/>
            </a:endParaRPr>
          </a:p>
          <a:p>
            <a:pPr marL="342900" indent="-342900">
              <a:buFont typeface="Arial" panose="020B0604020202020204" pitchFamily="34" charset="0"/>
              <a:buChar char="•"/>
            </a:pPr>
            <a:r>
              <a:rPr lang="en-GB" sz="2400" dirty="0">
                <a:solidFill>
                  <a:srgbClr val="EDEDEF"/>
                </a:solidFill>
                <a:latin typeface="National Trust"/>
              </a:rPr>
              <a:t>Covers over 843 acres</a:t>
            </a:r>
          </a:p>
          <a:p>
            <a:endParaRPr lang="en-GB" sz="2400" dirty="0">
              <a:solidFill>
                <a:srgbClr val="EDEDEF"/>
              </a:solidFill>
              <a:latin typeface="National Trust"/>
            </a:endParaRPr>
          </a:p>
          <a:p>
            <a:pPr marL="342900" indent="-342900">
              <a:buFont typeface="Arial" panose="020B0604020202020204" pitchFamily="34" charset="0"/>
              <a:buChar char="•"/>
            </a:pPr>
            <a:r>
              <a:rPr lang="en-GB" sz="2400" dirty="0">
                <a:solidFill>
                  <a:srgbClr val="EDEDEF"/>
                </a:solidFill>
                <a:latin typeface="National Trust"/>
              </a:rPr>
              <a:t>Includes a variety of habitats, such as chalk grassland, woodland, ponds, and wildflower meadows</a:t>
            </a:r>
          </a:p>
          <a:p>
            <a:pPr marL="342900" indent="-342900">
              <a:buFont typeface="Arial" panose="020B0604020202020204" pitchFamily="34" charset="0"/>
              <a:buChar char="•"/>
            </a:pPr>
            <a:endParaRPr lang="en-GB" sz="2400" dirty="0">
              <a:solidFill>
                <a:srgbClr val="EDEDEF"/>
              </a:solidFill>
              <a:latin typeface="National Trust"/>
            </a:endParaRPr>
          </a:p>
          <a:p>
            <a:pPr marL="342900" indent="-342900">
              <a:buFont typeface="Arial" panose="020B0604020202020204" pitchFamily="34" charset="0"/>
              <a:buChar char="•"/>
            </a:pPr>
            <a:r>
              <a:rPr lang="en-GB" sz="2400" dirty="0">
                <a:solidFill>
                  <a:srgbClr val="EDEDEF"/>
                </a:solidFill>
                <a:latin typeface="National Trust"/>
              </a:rPr>
              <a:t>As well as verges, village greens and brownfield sites</a:t>
            </a:r>
          </a:p>
          <a:p>
            <a:pPr marL="342900" indent="-342900">
              <a:buFont typeface="Arial" panose="020B0604020202020204" pitchFamily="34" charset="0"/>
              <a:buChar char="•"/>
            </a:pPr>
            <a:endParaRPr lang="en-GB" sz="2400" dirty="0">
              <a:solidFill>
                <a:srgbClr val="EDEDEF"/>
              </a:solidFill>
              <a:latin typeface="National Trust"/>
            </a:endParaRPr>
          </a:p>
          <a:p>
            <a:pPr marL="342900" indent="-342900">
              <a:buFont typeface="Arial" panose="020B0604020202020204" pitchFamily="34" charset="0"/>
              <a:buChar char="•"/>
            </a:pPr>
            <a:r>
              <a:rPr lang="en-GB" sz="2400" dirty="0">
                <a:solidFill>
                  <a:srgbClr val="EDEDEF"/>
                </a:solidFill>
                <a:latin typeface="National Trust"/>
              </a:rPr>
              <a:t>Looked after by a team of staff and volunteers</a:t>
            </a:r>
          </a:p>
          <a:p>
            <a:pPr marL="342900" indent="-342900">
              <a:buFont typeface="Arial" panose="020B0604020202020204" pitchFamily="34" charset="0"/>
              <a:buChar char="•"/>
            </a:pPr>
            <a:endParaRPr lang="en-GB" sz="2400" dirty="0">
              <a:solidFill>
                <a:srgbClr val="EDEDEF"/>
              </a:solidFill>
              <a:latin typeface="National Trust"/>
            </a:endParaRPr>
          </a:p>
        </p:txBody>
      </p:sp>
    </p:spTree>
    <p:extLst>
      <p:ext uri="{BB962C8B-B14F-4D97-AF65-F5344CB8AC3E}">
        <p14:creationId xmlns:p14="http://schemas.microsoft.com/office/powerpoint/2010/main" val="545980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1243" y="70959"/>
            <a:ext cx="676766" cy="1008112"/>
          </a:xfrm>
          <a:prstGeom prst="rect">
            <a:avLst/>
          </a:prstGeom>
        </p:spPr>
      </p:pic>
      <p:pic>
        <p:nvPicPr>
          <p:cNvPr id="2" name="Picture 2" descr="A winter's day at Cock Marsh, Maidenhead and Cookham Commons, Berkshire">
            <a:extLst>
              <a:ext uri="{FF2B5EF4-FFF2-40B4-BE49-F238E27FC236}">
                <a16:creationId xmlns:a16="http://schemas.microsoft.com/office/drawing/2014/main" id="{195BB749-24C0-E25B-A52E-BA0822B9B7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3659" y="197272"/>
            <a:ext cx="4286250" cy="240982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2CF979C4-9052-AA65-7F82-15D38F695606}"/>
              </a:ext>
            </a:extLst>
          </p:cNvPr>
          <p:cNvSpPr/>
          <p:nvPr/>
        </p:nvSpPr>
        <p:spPr>
          <a:xfrm>
            <a:off x="252262" y="2689371"/>
            <a:ext cx="2821270" cy="661736"/>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rgbClr val="EDEDEF"/>
                </a:solidFill>
                <a:latin typeface="National Trust Display TT" panose="020B0503060502020203" pitchFamily="34" charset="0"/>
                <a:ea typeface="Cambria Math" panose="02040503050406030204" pitchFamily="18" charset="0"/>
              </a:rPr>
              <a:t>Cock Marsh</a:t>
            </a:r>
          </a:p>
        </p:txBody>
      </p:sp>
      <p:pic>
        <p:nvPicPr>
          <p:cNvPr id="1028" name="Picture 4">
            <a:extLst>
              <a:ext uri="{FF2B5EF4-FFF2-40B4-BE49-F238E27FC236}">
                <a16:creationId xmlns:a16="http://schemas.microsoft.com/office/drawing/2014/main" id="{2EBA435D-AC8D-5A18-1A00-01D89FD4765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1723" y="3020239"/>
            <a:ext cx="3662791" cy="2751163"/>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8FAD662A-A224-75FC-DE9B-A716BA4DD21D}"/>
              </a:ext>
            </a:extLst>
          </p:cNvPr>
          <p:cNvSpPr/>
          <p:nvPr/>
        </p:nvSpPr>
        <p:spPr>
          <a:xfrm>
            <a:off x="-441765" y="5853676"/>
            <a:ext cx="2821270" cy="661736"/>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rgbClr val="EDEDEF"/>
                </a:solidFill>
                <a:latin typeface="National Trust Display TT" panose="020B0503060502020203" pitchFamily="34" charset="0"/>
                <a:ea typeface="Cambria Math" panose="02040503050406030204" pitchFamily="18" charset="0"/>
              </a:rPr>
              <a:t>Thicket Meadow</a:t>
            </a:r>
          </a:p>
        </p:txBody>
      </p:sp>
      <p:sp>
        <p:nvSpPr>
          <p:cNvPr id="12" name="Rectangle 11">
            <a:extLst>
              <a:ext uri="{FF2B5EF4-FFF2-40B4-BE49-F238E27FC236}">
                <a16:creationId xmlns:a16="http://schemas.microsoft.com/office/drawing/2014/main" id="{82E1008B-F4FA-1E9C-899E-AE38C40A83B3}"/>
              </a:ext>
            </a:extLst>
          </p:cNvPr>
          <p:cNvSpPr/>
          <p:nvPr/>
        </p:nvSpPr>
        <p:spPr>
          <a:xfrm>
            <a:off x="7779386" y="6514913"/>
            <a:ext cx="2821270" cy="661736"/>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dirty="0">
                <a:solidFill>
                  <a:srgbClr val="EDEDEF"/>
                </a:solidFill>
                <a:latin typeface="National Trust Display TT"/>
                <a:ea typeface="Cambria Math"/>
              </a:rPr>
              <a:t>Cookham Dean Common </a:t>
            </a:r>
          </a:p>
        </p:txBody>
      </p:sp>
      <p:pic>
        <p:nvPicPr>
          <p:cNvPr id="5" name="Picture 4">
            <a:extLst>
              <a:ext uri="{FF2B5EF4-FFF2-40B4-BE49-F238E27FC236}">
                <a16:creationId xmlns:a16="http://schemas.microsoft.com/office/drawing/2014/main" id="{1073794D-9D2C-65C1-6809-7F8E80955FF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26639" y="197273"/>
            <a:ext cx="4286250" cy="2030470"/>
          </a:xfrm>
          <a:prstGeom prst="rect">
            <a:avLst/>
          </a:prstGeom>
        </p:spPr>
      </p:pic>
      <p:sp>
        <p:nvSpPr>
          <p:cNvPr id="7" name="Rectangle 6">
            <a:extLst>
              <a:ext uri="{FF2B5EF4-FFF2-40B4-BE49-F238E27FC236}">
                <a16:creationId xmlns:a16="http://schemas.microsoft.com/office/drawing/2014/main" id="{1A6D61E8-B911-49B9-CF57-0E97CA9F4D3F}"/>
              </a:ext>
            </a:extLst>
          </p:cNvPr>
          <p:cNvSpPr/>
          <p:nvPr/>
        </p:nvSpPr>
        <p:spPr>
          <a:xfrm>
            <a:off x="9764519" y="199209"/>
            <a:ext cx="2821270" cy="661736"/>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rgbClr val="EDEDEF"/>
                </a:solidFill>
                <a:latin typeface="National Trust Display TT" panose="020B0503060502020203" pitchFamily="34" charset="0"/>
                <a:ea typeface="Cambria Math" panose="02040503050406030204" pitchFamily="18" charset="0"/>
              </a:rPr>
              <a:t>Maidenhead Thicket</a:t>
            </a:r>
          </a:p>
        </p:txBody>
      </p:sp>
      <p:sp>
        <p:nvSpPr>
          <p:cNvPr id="9" name="Rectangle 8">
            <a:extLst>
              <a:ext uri="{FF2B5EF4-FFF2-40B4-BE49-F238E27FC236}">
                <a16:creationId xmlns:a16="http://schemas.microsoft.com/office/drawing/2014/main" id="{EE2845DA-0509-DAC8-FAEF-A003DF82BD82}"/>
              </a:ext>
            </a:extLst>
          </p:cNvPr>
          <p:cNvSpPr/>
          <p:nvPr/>
        </p:nvSpPr>
        <p:spPr>
          <a:xfrm>
            <a:off x="3292534" y="6433622"/>
            <a:ext cx="2821270" cy="661736"/>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dirty="0">
                <a:solidFill>
                  <a:srgbClr val="EDEDEF"/>
                </a:solidFill>
                <a:latin typeface="National Trust Display TT"/>
                <a:ea typeface="Cambria Math"/>
              </a:rPr>
              <a:t>Cookham Moor </a:t>
            </a:r>
          </a:p>
        </p:txBody>
      </p:sp>
      <p:sp>
        <p:nvSpPr>
          <p:cNvPr id="10" name="Rectangle 9">
            <a:extLst>
              <a:ext uri="{FF2B5EF4-FFF2-40B4-BE49-F238E27FC236}">
                <a16:creationId xmlns:a16="http://schemas.microsoft.com/office/drawing/2014/main" id="{570F2D2C-CA0B-892B-AF5C-689DF7D3B46C}"/>
              </a:ext>
            </a:extLst>
          </p:cNvPr>
          <p:cNvSpPr/>
          <p:nvPr/>
        </p:nvSpPr>
        <p:spPr>
          <a:xfrm>
            <a:off x="4288049" y="3191452"/>
            <a:ext cx="2821270" cy="661736"/>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dirty="0" err="1">
                <a:solidFill>
                  <a:srgbClr val="EDEDEF"/>
                </a:solidFill>
                <a:latin typeface="National Trust Display TT"/>
                <a:ea typeface="Cambria Math"/>
              </a:rPr>
              <a:t>Widbrook</a:t>
            </a:r>
            <a:r>
              <a:rPr lang="en-GB" dirty="0">
                <a:solidFill>
                  <a:srgbClr val="EDEDEF"/>
                </a:solidFill>
                <a:latin typeface="National Trust Display TT"/>
                <a:ea typeface="Cambria Math"/>
              </a:rPr>
              <a:t> </a:t>
            </a:r>
          </a:p>
        </p:txBody>
      </p:sp>
      <p:pic>
        <p:nvPicPr>
          <p:cNvPr id="13" name="Picture 12">
            <a:extLst>
              <a:ext uri="{FF2B5EF4-FFF2-40B4-BE49-F238E27FC236}">
                <a16:creationId xmlns:a16="http://schemas.microsoft.com/office/drawing/2014/main" id="{C642D8F0-61F1-190D-D49F-51250AA6FBF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87329" y="4232542"/>
            <a:ext cx="3915051" cy="2184039"/>
          </a:xfrm>
          <a:prstGeom prst="rect">
            <a:avLst/>
          </a:prstGeom>
        </p:spPr>
      </p:pic>
      <p:pic>
        <p:nvPicPr>
          <p:cNvPr id="15" name="Picture 14">
            <a:extLst>
              <a:ext uri="{FF2B5EF4-FFF2-40B4-BE49-F238E27FC236}">
                <a16:creationId xmlns:a16="http://schemas.microsoft.com/office/drawing/2014/main" id="{E49DED97-FF1F-613B-EE69-26F473AFB46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949068" y="4536441"/>
            <a:ext cx="3831119" cy="1978472"/>
          </a:xfrm>
          <a:prstGeom prst="rect">
            <a:avLst/>
          </a:prstGeom>
        </p:spPr>
      </p:pic>
      <p:pic>
        <p:nvPicPr>
          <p:cNvPr id="18" name="Picture 17">
            <a:extLst>
              <a:ext uri="{FF2B5EF4-FFF2-40B4-BE49-F238E27FC236}">
                <a16:creationId xmlns:a16="http://schemas.microsoft.com/office/drawing/2014/main" id="{B8BBE7DE-614C-8144-2F13-052684290C3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08358" y="2222246"/>
            <a:ext cx="4241504" cy="2010296"/>
          </a:xfrm>
          <a:prstGeom prst="rect">
            <a:avLst/>
          </a:prstGeom>
        </p:spPr>
      </p:pic>
    </p:spTree>
    <p:extLst>
      <p:ext uri="{BB962C8B-B14F-4D97-AF65-F5344CB8AC3E}">
        <p14:creationId xmlns:p14="http://schemas.microsoft.com/office/powerpoint/2010/main" val="2388594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2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946191-85E0-A0EB-E845-2D82768B85C9}"/>
              </a:ext>
            </a:extLst>
          </p:cNvPr>
          <p:cNvSpPr>
            <a:spLocks noGrp="1"/>
          </p:cNvSpPr>
          <p:nvPr>
            <p:ph type="title"/>
          </p:nvPr>
        </p:nvSpPr>
        <p:spPr/>
        <p:txBody>
          <a:bodyPr/>
          <a:lstStyle/>
          <a:p>
            <a:r>
              <a:rPr lang="en-GB" dirty="0">
                <a:solidFill>
                  <a:schemeClr val="bg1"/>
                </a:solidFill>
              </a:rPr>
              <a:t>Our Work</a:t>
            </a:r>
          </a:p>
        </p:txBody>
      </p:sp>
      <p:pic>
        <p:nvPicPr>
          <p:cNvPr id="8" name="Content Placeholder 7" descr="A tractor with a bucket in front of a house&#10;&#10;Description automatically generated">
            <a:extLst>
              <a:ext uri="{FF2B5EF4-FFF2-40B4-BE49-F238E27FC236}">
                <a16:creationId xmlns:a16="http://schemas.microsoft.com/office/drawing/2014/main" id="{6E1D5D91-1B90-48C7-0E95-0DF0BBF2DE7D}"/>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8170813" y="1417638"/>
            <a:ext cx="3954780" cy="1920540"/>
          </a:xfrm>
        </p:spPr>
      </p:pic>
      <p:pic>
        <p:nvPicPr>
          <p:cNvPr id="9" name="Picture 8">
            <a:extLst>
              <a:ext uri="{FF2B5EF4-FFF2-40B4-BE49-F238E27FC236}">
                <a16:creationId xmlns:a16="http://schemas.microsoft.com/office/drawing/2014/main" id="{03BB8984-9A14-D7CD-2F6D-CD88338768EF}"/>
              </a:ext>
            </a:extLst>
          </p:cNvPr>
          <p:cNvPicPr>
            <a:picLocks noChangeAspect="1"/>
          </p:cNvPicPr>
          <p:nvPr/>
        </p:nvPicPr>
        <p:blipFill>
          <a:blip r:embed="rId3"/>
          <a:stretch>
            <a:fillRect/>
          </a:stretch>
        </p:blipFill>
        <p:spPr>
          <a:xfrm>
            <a:off x="175992" y="112724"/>
            <a:ext cx="676715" cy="1012024"/>
          </a:xfrm>
          <a:prstGeom prst="rect">
            <a:avLst/>
          </a:prstGeom>
        </p:spPr>
      </p:pic>
      <p:pic>
        <p:nvPicPr>
          <p:cNvPr id="11" name="Picture 10" descr="A group of bottles and bags in a forest&#10;&#10;Description automatically generated">
            <a:extLst>
              <a:ext uri="{FF2B5EF4-FFF2-40B4-BE49-F238E27FC236}">
                <a16:creationId xmlns:a16="http://schemas.microsoft.com/office/drawing/2014/main" id="{37939240-753E-A795-F2BF-B71B5ADD9513}"/>
              </a:ext>
            </a:extLst>
          </p:cNvPr>
          <p:cNvPicPr>
            <a:picLocks noChangeAspect="1"/>
          </p:cNvPicPr>
          <p:nvPr/>
        </p:nvPicPr>
        <p:blipFill rotWithShape="1">
          <a:blip r:embed="rId4">
            <a:extLst>
              <a:ext uri="{28A0092B-C50C-407E-A947-70E740481C1C}">
                <a14:useLocalDpi xmlns:a14="http://schemas.microsoft.com/office/drawing/2010/main" val="0"/>
              </a:ext>
            </a:extLst>
          </a:blip>
          <a:srcRect t="38417" b="20797"/>
          <a:stretch/>
        </p:blipFill>
        <p:spPr>
          <a:xfrm>
            <a:off x="4038182" y="1270747"/>
            <a:ext cx="3589438" cy="2538748"/>
          </a:xfrm>
          <a:prstGeom prst="rect">
            <a:avLst/>
          </a:prstGeom>
        </p:spPr>
      </p:pic>
      <p:pic>
        <p:nvPicPr>
          <p:cNvPr id="13" name="Picture 12" descr="A person walking on a road&#10;&#10;Description automatically generated">
            <a:extLst>
              <a:ext uri="{FF2B5EF4-FFF2-40B4-BE49-F238E27FC236}">
                <a16:creationId xmlns:a16="http://schemas.microsoft.com/office/drawing/2014/main" id="{335E9FB9-4F4A-3699-5411-26BC17C172B6}"/>
              </a:ext>
            </a:extLst>
          </p:cNvPr>
          <p:cNvPicPr>
            <a:picLocks noChangeAspect="1"/>
          </p:cNvPicPr>
          <p:nvPr/>
        </p:nvPicPr>
        <p:blipFill rotWithShape="1">
          <a:blip r:embed="rId5">
            <a:extLst>
              <a:ext uri="{28A0092B-C50C-407E-A947-70E740481C1C}">
                <a14:useLocalDpi xmlns:a14="http://schemas.microsoft.com/office/drawing/2010/main" val="0"/>
              </a:ext>
            </a:extLst>
          </a:blip>
          <a:srcRect b="25904"/>
          <a:stretch/>
        </p:blipFill>
        <p:spPr>
          <a:xfrm>
            <a:off x="919293" y="211932"/>
            <a:ext cx="2902085" cy="3822803"/>
          </a:xfrm>
          <a:prstGeom prst="rect">
            <a:avLst/>
          </a:prstGeom>
        </p:spPr>
      </p:pic>
      <p:pic>
        <p:nvPicPr>
          <p:cNvPr id="17" name="Picture 16" descr="A fenced in area with trees&#10;&#10;Description automatically generated with medium confidence">
            <a:extLst>
              <a:ext uri="{FF2B5EF4-FFF2-40B4-BE49-F238E27FC236}">
                <a16:creationId xmlns:a16="http://schemas.microsoft.com/office/drawing/2014/main" id="{6DF23DA5-EAF4-C96F-C794-CAF34C866226}"/>
              </a:ext>
            </a:extLst>
          </p:cNvPr>
          <p:cNvPicPr>
            <a:picLocks noChangeAspect="1"/>
          </p:cNvPicPr>
          <p:nvPr/>
        </p:nvPicPr>
        <p:blipFill rotWithShape="1">
          <a:blip r:embed="rId6">
            <a:extLst>
              <a:ext uri="{28A0092B-C50C-407E-A947-70E740481C1C}">
                <a14:useLocalDpi xmlns:a14="http://schemas.microsoft.com/office/drawing/2010/main" val="0"/>
              </a:ext>
            </a:extLst>
          </a:blip>
          <a:srcRect l="17820"/>
          <a:stretch/>
        </p:blipFill>
        <p:spPr>
          <a:xfrm>
            <a:off x="390525" y="4302681"/>
            <a:ext cx="4064270" cy="2343387"/>
          </a:xfrm>
          <a:prstGeom prst="rect">
            <a:avLst/>
          </a:prstGeom>
        </p:spPr>
      </p:pic>
      <p:pic>
        <p:nvPicPr>
          <p:cNvPr id="21" name="Content Placeholder 20" descr="A fence along a path&#10;&#10;Description automatically generated">
            <a:extLst>
              <a:ext uri="{FF2B5EF4-FFF2-40B4-BE49-F238E27FC236}">
                <a16:creationId xmlns:a16="http://schemas.microsoft.com/office/drawing/2014/main" id="{F5AC00F8-4306-CACC-1728-25B1F1FB6534}"/>
              </a:ext>
            </a:extLst>
          </p:cNvPr>
          <p:cNvPicPr>
            <a:picLocks noGrp="1" noChangeAspect="1"/>
          </p:cNvPicPr>
          <p:nvPr>
            <p:ph sz="half" idx="1"/>
          </p:nvPr>
        </p:nvPicPr>
        <p:blipFill>
          <a:blip r:embed="rId7">
            <a:extLst>
              <a:ext uri="{28A0092B-C50C-407E-A947-70E740481C1C}">
                <a14:useLocalDpi xmlns:a14="http://schemas.microsoft.com/office/drawing/2010/main" val="0"/>
              </a:ext>
            </a:extLst>
          </a:blip>
          <a:stretch>
            <a:fillRect/>
          </a:stretch>
        </p:blipFill>
        <p:spPr>
          <a:xfrm>
            <a:off x="4634816" y="4129087"/>
            <a:ext cx="3355975" cy="2516981"/>
          </a:xfrm>
        </p:spPr>
      </p:pic>
      <p:pic>
        <p:nvPicPr>
          <p:cNvPr id="23" name="Picture 22">
            <a:extLst>
              <a:ext uri="{FF2B5EF4-FFF2-40B4-BE49-F238E27FC236}">
                <a16:creationId xmlns:a16="http://schemas.microsoft.com/office/drawing/2014/main" id="{0763C2A3-2A56-6FE1-0D83-918398E026A1}"/>
              </a:ext>
            </a:extLst>
          </p:cNvPr>
          <p:cNvPicPr>
            <a:picLocks noChangeAspect="1"/>
          </p:cNvPicPr>
          <p:nvPr/>
        </p:nvPicPr>
        <p:blipFill rotWithShape="1">
          <a:blip r:embed="rId8">
            <a:extLst>
              <a:ext uri="{28A0092B-C50C-407E-A947-70E740481C1C}">
                <a14:useLocalDpi xmlns:a14="http://schemas.microsoft.com/office/drawing/2010/main" val="0"/>
              </a:ext>
            </a:extLst>
          </a:blip>
          <a:srcRect l="20297"/>
          <a:stretch/>
        </p:blipFill>
        <p:spPr>
          <a:xfrm rot="5400000">
            <a:off x="8790281" y="3634874"/>
            <a:ext cx="3102744" cy="2919644"/>
          </a:xfrm>
          <a:prstGeom prst="rect">
            <a:avLst/>
          </a:prstGeom>
        </p:spPr>
      </p:pic>
    </p:spTree>
    <p:extLst>
      <p:ext uri="{BB962C8B-B14F-4D97-AF65-F5344CB8AC3E}">
        <p14:creationId xmlns:p14="http://schemas.microsoft.com/office/powerpoint/2010/main" val="1144285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map of a town&#10;&#10;Description automatically generated">
            <a:extLst>
              <a:ext uri="{FF2B5EF4-FFF2-40B4-BE49-F238E27FC236}">
                <a16:creationId xmlns:a16="http://schemas.microsoft.com/office/drawing/2014/main" id="{C22A5E74-1655-4F73-5B5F-8CE8EDDFB6CF}"/>
              </a:ext>
            </a:extLst>
          </p:cNvPr>
          <p:cNvPicPr>
            <a:picLocks noChangeAspect="1"/>
          </p:cNvPicPr>
          <p:nvPr/>
        </p:nvPicPr>
        <p:blipFill rotWithShape="1">
          <a:blip r:embed="rId3">
            <a:extLst>
              <a:ext uri="{28A0092B-C50C-407E-A947-70E740481C1C}">
                <a14:useLocalDpi xmlns:a14="http://schemas.microsoft.com/office/drawing/2010/main" val="0"/>
              </a:ext>
            </a:extLst>
          </a:blip>
          <a:srcRect l="12298" r="12654"/>
          <a:stretch/>
        </p:blipFill>
        <p:spPr>
          <a:xfrm>
            <a:off x="385669" y="2276872"/>
            <a:ext cx="4896543" cy="3953431"/>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4036" y="165716"/>
            <a:ext cx="676766" cy="1008112"/>
          </a:xfrm>
          <a:prstGeom prst="rect">
            <a:avLst/>
          </a:prstGeom>
        </p:spPr>
      </p:pic>
      <p:sp>
        <p:nvSpPr>
          <p:cNvPr id="6" name="Rectangle 5"/>
          <p:cNvSpPr/>
          <p:nvPr/>
        </p:nvSpPr>
        <p:spPr>
          <a:xfrm>
            <a:off x="4727848" y="224643"/>
            <a:ext cx="5832648" cy="1898370"/>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rgbClr val="EDEDEF"/>
                </a:solidFill>
                <a:latin typeface="National Trust Display TT" panose="020B0503060502020203" pitchFamily="34" charset="0"/>
                <a:ea typeface="Cambria Math" panose="02040503050406030204" pitchFamily="18" charset="0"/>
              </a:rPr>
              <a:t>Cookham Dean</a:t>
            </a:r>
          </a:p>
        </p:txBody>
      </p:sp>
      <p:sp>
        <p:nvSpPr>
          <p:cNvPr id="5" name="Rectangle 4"/>
          <p:cNvSpPr/>
          <p:nvPr/>
        </p:nvSpPr>
        <p:spPr>
          <a:xfrm>
            <a:off x="5591945" y="2276872"/>
            <a:ext cx="4896543" cy="3046988"/>
          </a:xfrm>
          <a:prstGeom prst="rect">
            <a:avLst/>
          </a:prstGeom>
        </p:spPr>
        <p:txBody>
          <a:bodyPr wrap="square">
            <a:spAutoFit/>
          </a:bodyPr>
          <a:lstStyle/>
          <a:p>
            <a:pPr marL="342900" indent="-342900">
              <a:buFont typeface="Arial" panose="020B0604020202020204" pitchFamily="34" charset="0"/>
              <a:buChar char="•"/>
            </a:pPr>
            <a:r>
              <a:rPr lang="en-GB" sz="2400" dirty="0">
                <a:solidFill>
                  <a:srgbClr val="EDEDEF"/>
                </a:solidFill>
                <a:latin typeface="National Trust"/>
              </a:rPr>
              <a:t>Totals 78 acres</a:t>
            </a:r>
          </a:p>
          <a:p>
            <a:pPr marL="342900" indent="-342900">
              <a:buFont typeface="Arial" panose="020B0604020202020204" pitchFamily="34" charset="0"/>
              <a:buChar char="•"/>
            </a:pPr>
            <a:endParaRPr lang="en-GB" sz="2400" dirty="0">
              <a:solidFill>
                <a:srgbClr val="EDEDEF"/>
              </a:solidFill>
              <a:latin typeface="National Trust"/>
            </a:endParaRPr>
          </a:p>
          <a:p>
            <a:pPr marL="342900" indent="-342900">
              <a:buFont typeface="Arial" panose="020B0604020202020204" pitchFamily="34" charset="0"/>
              <a:buChar char="•"/>
            </a:pPr>
            <a:r>
              <a:rPr lang="en-GB" sz="2400" dirty="0">
                <a:solidFill>
                  <a:srgbClr val="EDEDEF"/>
                </a:solidFill>
                <a:latin typeface="National Trust"/>
              </a:rPr>
              <a:t>A focal area of the Commons</a:t>
            </a:r>
          </a:p>
          <a:p>
            <a:pPr marL="342900" indent="-342900">
              <a:buFont typeface="Arial" panose="020B0604020202020204" pitchFamily="34" charset="0"/>
              <a:buChar char="•"/>
            </a:pPr>
            <a:endParaRPr lang="en-GB" sz="2400" dirty="0">
              <a:solidFill>
                <a:srgbClr val="EDEDEF"/>
              </a:solidFill>
              <a:latin typeface="National Trust"/>
            </a:endParaRPr>
          </a:p>
          <a:p>
            <a:pPr marL="342900" indent="-342900">
              <a:buFont typeface="Arial" panose="020B0604020202020204" pitchFamily="34" charset="0"/>
              <a:buChar char="•"/>
            </a:pPr>
            <a:r>
              <a:rPr lang="en-GB" sz="2400" dirty="0">
                <a:solidFill>
                  <a:srgbClr val="EDEDEF"/>
                </a:solidFill>
                <a:latin typeface="National Trust"/>
              </a:rPr>
              <a:t>Protect by working together</a:t>
            </a:r>
          </a:p>
          <a:p>
            <a:pPr marL="342900" indent="-342900">
              <a:buFont typeface="Arial" panose="020B0604020202020204" pitchFamily="34" charset="0"/>
              <a:buChar char="•"/>
            </a:pPr>
            <a:endParaRPr lang="en-GB" sz="2400" dirty="0">
              <a:solidFill>
                <a:srgbClr val="EDEDEF"/>
              </a:solidFill>
              <a:latin typeface="National Trust"/>
            </a:endParaRPr>
          </a:p>
          <a:p>
            <a:pPr marL="342900" indent="-342900">
              <a:buFont typeface="Arial" panose="020B0604020202020204" pitchFamily="34" charset="0"/>
              <a:buChar char="•"/>
            </a:pPr>
            <a:endParaRPr lang="en-GB" sz="2400" dirty="0">
              <a:solidFill>
                <a:srgbClr val="EDEDEF"/>
              </a:solidFill>
              <a:latin typeface="National Trust"/>
            </a:endParaRPr>
          </a:p>
          <a:p>
            <a:endParaRPr lang="en-GB" sz="2400" dirty="0">
              <a:solidFill>
                <a:srgbClr val="EDEDEF"/>
              </a:solidFill>
              <a:latin typeface="National Trust"/>
            </a:endParaRPr>
          </a:p>
        </p:txBody>
      </p:sp>
      <p:sp>
        <p:nvSpPr>
          <p:cNvPr id="10" name="Arrow: Down 9">
            <a:extLst>
              <a:ext uri="{FF2B5EF4-FFF2-40B4-BE49-F238E27FC236}">
                <a16:creationId xmlns:a16="http://schemas.microsoft.com/office/drawing/2014/main" id="{013F06A8-6273-23EB-9FC7-9243D77256C4}"/>
              </a:ext>
            </a:extLst>
          </p:cNvPr>
          <p:cNvSpPr/>
          <p:nvPr/>
        </p:nvSpPr>
        <p:spPr>
          <a:xfrm rot="6808800">
            <a:off x="2999638" y="4004602"/>
            <a:ext cx="566208" cy="1691067"/>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03311AAA-3780-04FF-7C0A-2D9A069D10B8}"/>
              </a:ext>
            </a:extLst>
          </p:cNvPr>
          <p:cNvSpPr txBox="1"/>
          <p:nvPr/>
        </p:nvSpPr>
        <p:spPr>
          <a:xfrm>
            <a:off x="3282742" y="5215851"/>
            <a:ext cx="1999470" cy="461665"/>
          </a:xfrm>
          <a:prstGeom prst="rect">
            <a:avLst/>
          </a:prstGeom>
          <a:noFill/>
        </p:spPr>
        <p:txBody>
          <a:bodyPr wrap="square" rtlCol="0">
            <a:spAutoFit/>
          </a:bodyPr>
          <a:lstStyle/>
          <a:p>
            <a:r>
              <a:rPr lang="en-GB" sz="2400" b="1" dirty="0">
                <a:solidFill>
                  <a:srgbClr val="336699"/>
                </a:solidFill>
              </a:rPr>
              <a:t>You are here</a:t>
            </a:r>
          </a:p>
        </p:txBody>
      </p:sp>
    </p:spTree>
    <p:extLst>
      <p:ext uri="{BB962C8B-B14F-4D97-AF65-F5344CB8AC3E}">
        <p14:creationId xmlns:p14="http://schemas.microsoft.com/office/powerpoint/2010/main" val="299349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D35E8A3-0454-0569-C09A-32FB37E87007}"/>
              </a:ext>
            </a:extLst>
          </p:cNvPr>
          <p:cNvPicPr>
            <a:picLocks noChangeAspect="1"/>
          </p:cNvPicPr>
          <p:nvPr/>
        </p:nvPicPr>
        <p:blipFill rotWithShape="1">
          <a:blip r:embed="rId2">
            <a:extLst>
              <a:ext uri="{28A0092B-C50C-407E-A947-70E740481C1C}">
                <a14:useLocalDpi xmlns:a14="http://schemas.microsoft.com/office/drawing/2010/main" val="0"/>
              </a:ext>
            </a:extLst>
          </a:blip>
          <a:srcRect r="37681"/>
          <a:stretch/>
        </p:blipFill>
        <p:spPr>
          <a:xfrm rot="5400000">
            <a:off x="5188860" y="-646728"/>
            <a:ext cx="6356412" cy="7649868"/>
          </a:xfrm>
          <a:prstGeom prst="rect">
            <a:avLst/>
          </a:prstGeom>
        </p:spPr>
      </p:pic>
      <p:sp>
        <p:nvSpPr>
          <p:cNvPr id="2" name="Title 1">
            <a:extLst>
              <a:ext uri="{FF2B5EF4-FFF2-40B4-BE49-F238E27FC236}">
                <a16:creationId xmlns:a16="http://schemas.microsoft.com/office/drawing/2014/main" id="{7659145D-B915-5D62-08E9-8D96CDDDDCEC}"/>
              </a:ext>
            </a:extLst>
          </p:cNvPr>
          <p:cNvSpPr>
            <a:spLocks noGrp="1"/>
          </p:cNvSpPr>
          <p:nvPr>
            <p:ph type="ctrTitle"/>
          </p:nvPr>
        </p:nvSpPr>
        <p:spPr>
          <a:xfrm>
            <a:off x="0" y="2576795"/>
            <a:ext cx="4095058" cy="1205440"/>
          </a:xfrm>
        </p:spPr>
        <p:txBody>
          <a:bodyPr>
            <a:normAutofit/>
          </a:bodyPr>
          <a:lstStyle/>
          <a:p>
            <a:r>
              <a:rPr lang="en-GB" sz="6600" dirty="0">
                <a:solidFill>
                  <a:schemeClr val="bg1"/>
                </a:solidFill>
                <a:latin typeface="National Trust Display TT" panose="020B0503060502020203" pitchFamily="34" charset="0"/>
              </a:rPr>
              <a:t>Thank you!</a:t>
            </a:r>
          </a:p>
        </p:txBody>
      </p:sp>
      <p:sp>
        <p:nvSpPr>
          <p:cNvPr id="3" name="Subtitle 2">
            <a:extLst>
              <a:ext uri="{FF2B5EF4-FFF2-40B4-BE49-F238E27FC236}">
                <a16:creationId xmlns:a16="http://schemas.microsoft.com/office/drawing/2014/main" id="{D8DFE66D-C825-1EFC-3DA6-B6D1B0C46E67}"/>
              </a:ext>
            </a:extLst>
          </p:cNvPr>
          <p:cNvSpPr>
            <a:spLocks noGrp="1"/>
          </p:cNvSpPr>
          <p:nvPr>
            <p:ph type="subTitle" idx="1"/>
          </p:nvPr>
        </p:nvSpPr>
        <p:spPr>
          <a:xfrm>
            <a:off x="365484" y="4144137"/>
            <a:ext cx="3364090" cy="763780"/>
          </a:xfrm>
        </p:spPr>
        <p:txBody>
          <a:bodyPr>
            <a:normAutofit/>
          </a:bodyPr>
          <a:lstStyle/>
          <a:p>
            <a:r>
              <a:rPr lang="en-GB" sz="3600" dirty="0">
                <a:solidFill>
                  <a:schemeClr val="bg1"/>
                </a:solidFill>
                <a:latin typeface="National Trust Display TT" panose="020B0503060502020203" pitchFamily="34" charset="0"/>
              </a:rPr>
              <a:t>Questions?</a:t>
            </a:r>
          </a:p>
        </p:txBody>
      </p:sp>
      <p:pic>
        <p:nvPicPr>
          <p:cNvPr id="4" name="Picture 3">
            <a:extLst>
              <a:ext uri="{FF2B5EF4-FFF2-40B4-BE49-F238E27FC236}">
                <a16:creationId xmlns:a16="http://schemas.microsoft.com/office/drawing/2014/main" id="{C074EDA5-A797-440E-93D0-0F6A105A35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5058" y="208369"/>
            <a:ext cx="676766" cy="1008112"/>
          </a:xfrm>
          <a:prstGeom prst="rect">
            <a:avLst/>
          </a:prstGeom>
        </p:spPr>
      </p:pic>
      <p:sp>
        <p:nvSpPr>
          <p:cNvPr id="5" name="Subtitle 2">
            <a:extLst>
              <a:ext uri="{FF2B5EF4-FFF2-40B4-BE49-F238E27FC236}">
                <a16:creationId xmlns:a16="http://schemas.microsoft.com/office/drawing/2014/main" id="{5AC4F06A-98EA-D4B6-1427-7C1542DCEDFC}"/>
              </a:ext>
            </a:extLst>
          </p:cNvPr>
          <p:cNvSpPr txBox="1">
            <a:spLocks/>
          </p:cNvSpPr>
          <p:nvPr/>
        </p:nvSpPr>
        <p:spPr>
          <a:xfrm>
            <a:off x="-25660" y="5681710"/>
            <a:ext cx="12217660" cy="134981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sz="3600" dirty="0">
                <a:solidFill>
                  <a:schemeClr val="bg1"/>
                </a:solidFill>
                <a:latin typeface="National Trust Display TT" panose="020B0503060502020203" pitchFamily="34" charset="0"/>
              </a:rPr>
              <a:t>phone: 01628 605069 ext. 104</a:t>
            </a:r>
          </a:p>
          <a:p>
            <a:pPr algn="l"/>
            <a:r>
              <a:rPr lang="en-GB" sz="3600" dirty="0">
                <a:solidFill>
                  <a:schemeClr val="bg1"/>
                </a:solidFill>
                <a:latin typeface="National Trust Display TT" panose="020B0503060502020203" pitchFamily="34" charset="0"/>
              </a:rPr>
              <a:t>email: maidenheadandcookham@nationaltrust.org.uk</a:t>
            </a:r>
          </a:p>
        </p:txBody>
      </p:sp>
    </p:spTree>
    <p:extLst>
      <p:ext uri="{BB962C8B-B14F-4D97-AF65-F5344CB8AC3E}">
        <p14:creationId xmlns:p14="http://schemas.microsoft.com/office/powerpoint/2010/main" val="31913809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SOP">
      <a:dk1>
        <a:srgbClr val="AFA16A"/>
      </a:dk1>
      <a:lt1>
        <a:srgbClr val="EDEDEF"/>
      </a:lt1>
      <a:dk2>
        <a:srgbClr val="44463E"/>
      </a:dk2>
      <a:lt2>
        <a:srgbClr val="6F5C52"/>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P">
      <a:majorFont>
        <a:latin typeface="National Trust"/>
        <a:ea typeface=""/>
        <a:cs typeface=""/>
      </a:majorFont>
      <a:minorFont>
        <a:latin typeface="National Trus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d2533503-5261-4c8f-9717-e86246bfbd37}" enabled="1" method="Standard" siteId="{0fba79b9-6423-460d-88ef-f9c3d4ca2e9f}" contentBits="0" removed="0"/>
</clbl:labelList>
</file>

<file path=docProps/app.xml><?xml version="1.0" encoding="utf-8"?>
<Properties xmlns="http://schemas.openxmlformats.org/officeDocument/2006/extended-properties" xmlns:vt="http://schemas.openxmlformats.org/officeDocument/2006/docPropsVTypes">
  <TotalTime>193</TotalTime>
  <Words>703</Words>
  <Application>Microsoft Office PowerPoint</Application>
  <PresentationFormat>Widescreen</PresentationFormat>
  <Paragraphs>64</Paragraphs>
  <Slides>6</Slides>
  <Notes>3</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6</vt:i4>
      </vt:variant>
    </vt:vector>
  </HeadingPairs>
  <TitlesOfParts>
    <vt:vector size="17" baseType="lpstr">
      <vt:lpstr>Arial</vt:lpstr>
      <vt:lpstr>Arial</vt:lpstr>
      <vt:lpstr>Calibri</vt:lpstr>
      <vt:lpstr>Calibri Light</vt:lpstr>
      <vt:lpstr>Cambria Math</vt:lpstr>
      <vt:lpstr>helvetica</vt:lpstr>
      <vt:lpstr>National Trust</vt:lpstr>
      <vt:lpstr>National Trust Display TT</vt:lpstr>
      <vt:lpstr>NationalTrustDisplayTTRegular</vt:lpstr>
      <vt:lpstr>Office Theme</vt:lpstr>
      <vt:lpstr>1_Office Theme</vt:lpstr>
      <vt:lpstr>National Trust in Cookham Dean</vt:lpstr>
      <vt:lpstr>PowerPoint Presentation</vt:lpstr>
      <vt:lpstr>PowerPoint Presentation</vt:lpstr>
      <vt:lpstr>Our Work</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National Trust in Cookham Dean</dc:title>
  <dc:creator>Andrews, Michael</dc:creator>
  <cp:lastModifiedBy>fenella reekie</cp:lastModifiedBy>
  <cp:revision>1</cp:revision>
  <dcterms:created xsi:type="dcterms:W3CDTF">2023-10-10T10:44:01Z</dcterms:created>
  <dcterms:modified xsi:type="dcterms:W3CDTF">2023-10-26T14:04:04Z</dcterms:modified>
</cp:coreProperties>
</file>