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314" r:id="rId4"/>
  </p:sldMasterIdLst>
  <p:notesMasterIdLst>
    <p:notesMasterId r:id="rId36"/>
  </p:notesMasterIdLst>
  <p:sldIdLst>
    <p:sldId id="256" r:id="rId5"/>
    <p:sldId id="257" r:id="rId6"/>
    <p:sldId id="317" r:id="rId7"/>
    <p:sldId id="280" r:id="rId8"/>
    <p:sldId id="274" r:id="rId9"/>
    <p:sldId id="318" r:id="rId10"/>
    <p:sldId id="258" r:id="rId11"/>
    <p:sldId id="310" r:id="rId12"/>
    <p:sldId id="287" r:id="rId13"/>
    <p:sldId id="311" r:id="rId14"/>
    <p:sldId id="288" r:id="rId15"/>
    <p:sldId id="289" r:id="rId16"/>
    <p:sldId id="312" r:id="rId17"/>
    <p:sldId id="290" r:id="rId18"/>
    <p:sldId id="313" r:id="rId19"/>
    <p:sldId id="291" r:id="rId20"/>
    <p:sldId id="315" r:id="rId21"/>
    <p:sldId id="292" r:id="rId22"/>
    <p:sldId id="293" r:id="rId23"/>
    <p:sldId id="276" r:id="rId24"/>
    <p:sldId id="277" r:id="rId25"/>
    <p:sldId id="265" r:id="rId26"/>
    <p:sldId id="260" r:id="rId27"/>
    <p:sldId id="261" r:id="rId28"/>
    <p:sldId id="262" r:id="rId29"/>
    <p:sldId id="263" r:id="rId30"/>
    <p:sldId id="264" r:id="rId31"/>
    <p:sldId id="286" r:id="rId32"/>
    <p:sldId id="309" r:id="rId33"/>
    <p:sldId id="304" r:id="rId34"/>
    <p:sldId id="31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25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49"/>
    <p:restoredTop sz="94653"/>
  </p:normalViewPr>
  <p:slideViewPr>
    <p:cSldViewPr snapToGrid="0" snapToObjects="1">
      <p:cViewPr varScale="1">
        <p:scale>
          <a:sx n="145" d="100"/>
          <a:sy n="145" d="100"/>
        </p:scale>
        <p:origin x="208"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1DE52A-54A1-6E47-90FA-870BE4155B95}" type="datetimeFigureOut">
              <a:rPr lang="en-US" smtClean="0"/>
              <a:t>3/21/24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CD9734-04B9-E04F-85D4-199DFEEB84F7}" type="slidenum">
              <a:rPr lang="en-US" smtClean="0"/>
              <a:t>‹#›</a:t>
            </a:fld>
            <a:endParaRPr lang="en-US"/>
          </a:p>
        </p:txBody>
      </p:sp>
    </p:spTree>
    <p:extLst>
      <p:ext uri="{BB962C8B-B14F-4D97-AF65-F5344CB8AC3E}">
        <p14:creationId xmlns:p14="http://schemas.microsoft.com/office/powerpoint/2010/main" val="1311295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a:t>
            </a:fld>
            <a:endParaRPr lang="en-US"/>
          </a:p>
        </p:txBody>
      </p:sp>
    </p:spTree>
    <p:extLst>
      <p:ext uri="{BB962C8B-B14F-4D97-AF65-F5344CB8AC3E}">
        <p14:creationId xmlns:p14="http://schemas.microsoft.com/office/powerpoint/2010/main" val="2538049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43CD9734-04B9-E04F-85D4-199DFEEB84F7}" type="slidenum">
              <a:rPr lang="en-US" smtClean="0"/>
              <a:t>2</a:t>
            </a:fld>
            <a:endParaRPr lang="en-US"/>
          </a:p>
        </p:txBody>
      </p:sp>
    </p:spTree>
    <p:extLst>
      <p:ext uri="{BB962C8B-B14F-4D97-AF65-F5344CB8AC3E}">
        <p14:creationId xmlns:p14="http://schemas.microsoft.com/office/powerpoint/2010/main" val="14584341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212529"/>
                </a:solidFill>
                <a:effectLst/>
                <a:latin typeface="Secondary Font"/>
              </a:rPr>
              <a:t> </a:t>
            </a:r>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3</a:t>
            </a:fld>
            <a:endParaRPr lang="en-US"/>
          </a:p>
        </p:txBody>
      </p:sp>
    </p:spTree>
    <p:extLst>
      <p:ext uri="{BB962C8B-B14F-4D97-AF65-F5344CB8AC3E}">
        <p14:creationId xmlns:p14="http://schemas.microsoft.com/office/powerpoint/2010/main" val="16808834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4</a:t>
            </a:fld>
            <a:endParaRPr lang="en-US"/>
          </a:p>
        </p:txBody>
      </p:sp>
    </p:spTree>
    <p:extLst>
      <p:ext uri="{BB962C8B-B14F-4D97-AF65-F5344CB8AC3E}">
        <p14:creationId xmlns:p14="http://schemas.microsoft.com/office/powerpoint/2010/main" val="1615651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5</a:t>
            </a:fld>
            <a:endParaRPr lang="en-US"/>
          </a:p>
        </p:txBody>
      </p:sp>
    </p:spTree>
    <p:extLst>
      <p:ext uri="{BB962C8B-B14F-4D97-AF65-F5344CB8AC3E}">
        <p14:creationId xmlns:p14="http://schemas.microsoft.com/office/powerpoint/2010/main" val="1882077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6</a:t>
            </a:fld>
            <a:endParaRPr lang="en-US"/>
          </a:p>
        </p:txBody>
      </p:sp>
    </p:spTree>
    <p:extLst>
      <p:ext uri="{BB962C8B-B14F-4D97-AF65-F5344CB8AC3E}">
        <p14:creationId xmlns:p14="http://schemas.microsoft.com/office/powerpoint/2010/main" val="2700243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3CD9734-04B9-E04F-85D4-199DFEEB84F7}" type="slidenum">
              <a:rPr lang="en-US" smtClean="0"/>
              <a:t>7</a:t>
            </a:fld>
            <a:endParaRPr lang="en-US"/>
          </a:p>
        </p:txBody>
      </p:sp>
    </p:spTree>
    <p:extLst>
      <p:ext uri="{BB962C8B-B14F-4D97-AF65-F5344CB8AC3E}">
        <p14:creationId xmlns:p14="http://schemas.microsoft.com/office/powerpoint/2010/main" val="1283537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8</a:t>
            </a:fld>
            <a:endParaRPr lang="en-US"/>
          </a:p>
        </p:txBody>
      </p:sp>
    </p:spTree>
    <p:extLst>
      <p:ext uri="{BB962C8B-B14F-4D97-AF65-F5344CB8AC3E}">
        <p14:creationId xmlns:p14="http://schemas.microsoft.com/office/powerpoint/2010/main" val="418103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9</a:t>
            </a:fld>
            <a:endParaRPr lang="en-US"/>
          </a:p>
        </p:txBody>
      </p:sp>
    </p:spTree>
    <p:extLst>
      <p:ext uri="{BB962C8B-B14F-4D97-AF65-F5344CB8AC3E}">
        <p14:creationId xmlns:p14="http://schemas.microsoft.com/office/powerpoint/2010/main" val="3221043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10</a:t>
            </a:fld>
            <a:endParaRPr lang="en-US"/>
          </a:p>
        </p:txBody>
      </p:sp>
    </p:spTree>
    <p:extLst>
      <p:ext uri="{BB962C8B-B14F-4D97-AF65-F5344CB8AC3E}">
        <p14:creationId xmlns:p14="http://schemas.microsoft.com/office/powerpoint/2010/main" val="176356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11</a:t>
            </a:fld>
            <a:endParaRPr lang="en-US"/>
          </a:p>
        </p:txBody>
      </p:sp>
    </p:spTree>
    <p:extLst>
      <p:ext uri="{BB962C8B-B14F-4D97-AF65-F5344CB8AC3E}">
        <p14:creationId xmlns:p14="http://schemas.microsoft.com/office/powerpoint/2010/main" val="3406366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12</a:t>
            </a:fld>
            <a:endParaRPr lang="en-US"/>
          </a:p>
        </p:txBody>
      </p:sp>
    </p:spTree>
    <p:extLst>
      <p:ext uri="{BB962C8B-B14F-4D97-AF65-F5344CB8AC3E}">
        <p14:creationId xmlns:p14="http://schemas.microsoft.com/office/powerpoint/2010/main" val="15114164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u="none" strike="noStrike" dirty="0">
              <a:solidFill>
                <a:srgbClr val="4D5156"/>
              </a:solidFill>
              <a:effectLst/>
              <a:latin typeface="Google Sans"/>
            </a:endParaRPr>
          </a:p>
        </p:txBody>
      </p:sp>
      <p:sp>
        <p:nvSpPr>
          <p:cNvPr id="4" name="Slide Number Placeholder 3"/>
          <p:cNvSpPr>
            <a:spLocks noGrp="1"/>
          </p:cNvSpPr>
          <p:nvPr>
            <p:ph type="sldNum" sz="quarter" idx="5"/>
          </p:nvPr>
        </p:nvSpPr>
        <p:spPr/>
        <p:txBody>
          <a:bodyPr/>
          <a:lstStyle/>
          <a:p>
            <a:fld id="{43CD9734-04B9-E04F-85D4-199DFEEB84F7}" type="slidenum">
              <a:rPr lang="en-US" smtClean="0"/>
              <a:t>13</a:t>
            </a:fld>
            <a:endParaRPr lang="en-US"/>
          </a:p>
        </p:txBody>
      </p:sp>
    </p:spTree>
    <p:extLst>
      <p:ext uri="{BB962C8B-B14F-4D97-AF65-F5344CB8AC3E}">
        <p14:creationId xmlns:p14="http://schemas.microsoft.com/office/powerpoint/2010/main" val="2938183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14</a:t>
            </a:fld>
            <a:endParaRPr lang="en-US"/>
          </a:p>
        </p:txBody>
      </p:sp>
    </p:spTree>
    <p:extLst>
      <p:ext uri="{BB962C8B-B14F-4D97-AF65-F5344CB8AC3E}">
        <p14:creationId xmlns:p14="http://schemas.microsoft.com/office/powerpoint/2010/main" val="367700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15</a:t>
            </a:fld>
            <a:endParaRPr lang="en-US"/>
          </a:p>
        </p:txBody>
      </p:sp>
    </p:spTree>
    <p:extLst>
      <p:ext uri="{BB962C8B-B14F-4D97-AF65-F5344CB8AC3E}">
        <p14:creationId xmlns:p14="http://schemas.microsoft.com/office/powerpoint/2010/main" val="1409700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16</a:t>
            </a:fld>
            <a:endParaRPr lang="en-US"/>
          </a:p>
        </p:txBody>
      </p:sp>
    </p:spTree>
    <p:extLst>
      <p:ext uri="{BB962C8B-B14F-4D97-AF65-F5344CB8AC3E}">
        <p14:creationId xmlns:p14="http://schemas.microsoft.com/office/powerpoint/2010/main" val="31831234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17</a:t>
            </a:fld>
            <a:endParaRPr lang="en-US"/>
          </a:p>
        </p:txBody>
      </p:sp>
    </p:spTree>
    <p:extLst>
      <p:ext uri="{BB962C8B-B14F-4D97-AF65-F5344CB8AC3E}">
        <p14:creationId xmlns:p14="http://schemas.microsoft.com/office/powerpoint/2010/main" val="1258723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18</a:t>
            </a:fld>
            <a:endParaRPr lang="en-US"/>
          </a:p>
        </p:txBody>
      </p:sp>
    </p:spTree>
    <p:extLst>
      <p:ext uri="{BB962C8B-B14F-4D97-AF65-F5344CB8AC3E}">
        <p14:creationId xmlns:p14="http://schemas.microsoft.com/office/powerpoint/2010/main" val="31999036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19</a:t>
            </a:fld>
            <a:endParaRPr lang="en-US"/>
          </a:p>
        </p:txBody>
      </p:sp>
    </p:spTree>
    <p:extLst>
      <p:ext uri="{BB962C8B-B14F-4D97-AF65-F5344CB8AC3E}">
        <p14:creationId xmlns:p14="http://schemas.microsoft.com/office/powerpoint/2010/main" val="2929880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20</a:t>
            </a:fld>
            <a:endParaRPr lang="en-US"/>
          </a:p>
        </p:txBody>
      </p:sp>
    </p:spTree>
    <p:extLst>
      <p:ext uri="{BB962C8B-B14F-4D97-AF65-F5344CB8AC3E}">
        <p14:creationId xmlns:p14="http://schemas.microsoft.com/office/powerpoint/2010/main" val="4625500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21</a:t>
            </a:fld>
            <a:endParaRPr lang="en-US"/>
          </a:p>
        </p:txBody>
      </p:sp>
    </p:spTree>
    <p:extLst>
      <p:ext uri="{BB962C8B-B14F-4D97-AF65-F5344CB8AC3E}">
        <p14:creationId xmlns:p14="http://schemas.microsoft.com/office/powerpoint/2010/main" val="24614320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22</a:t>
            </a:fld>
            <a:endParaRPr lang="en-US"/>
          </a:p>
        </p:txBody>
      </p:sp>
    </p:spTree>
    <p:extLst>
      <p:ext uri="{BB962C8B-B14F-4D97-AF65-F5344CB8AC3E}">
        <p14:creationId xmlns:p14="http://schemas.microsoft.com/office/powerpoint/2010/main" val="20390108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23</a:t>
            </a:fld>
            <a:endParaRPr lang="en-US"/>
          </a:p>
        </p:txBody>
      </p:sp>
    </p:spTree>
    <p:extLst>
      <p:ext uri="{BB962C8B-B14F-4D97-AF65-F5344CB8AC3E}">
        <p14:creationId xmlns:p14="http://schemas.microsoft.com/office/powerpoint/2010/main" val="12464034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24</a:t>
            </a:fld>
            <a:endParaRPr lang="en-US"/>
          </a:p>
        </p:txBody>
      </p:sp>
    </p:spTree>
    <p:extLst>
      <p:ext uri="{BB962C8B-B14F-4D97-AF65-F5344CB8AC3E}">
        <p14:creationId xmlns:p14="http://schemas.microsoft.com/office/powerpoint/2010/main" val="470636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25</a:t>
            </a:fld>
            <a:endParaRPr lang="en-US"/>
          </a:p>
        </p:txBody>
      </p:sp>
    </p:spTree>
    <p:extLst>
      <p:ext uri="{BB962C8B-B14F-4D97-AF65-F5344CB8AC3E}">
        <p14:creationId xmlns:p14="http://schemas.microsoft.com/office/powerpoint/2010/main" val="4749367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26</a:t>
            </a:fld>
            <a:endParaRPr lang="en-US"/>
          </a:p>
        </p:txBody>
      </p:sp>
    </p:spTree>
    <p:extLst>
      <p:ext uri="{BB962C8B-B14F-4D97-AF65-F5344CB8AC3E}">
        <p14:creationId xmlns:p14="http://schemas.microsoft.com/office/powerpoint/2010/main" val="14089692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CD9734-04B9-E04F-85D4-199DFEEB84F7}" type="slidenum">
              <a:rPr lang="en-US" smtClean="0"/>
              <a:t>27</a:t>
            </a:fld>
            <a:endParaRPr lang="en-US"/>
          </a:p>
        </p:txBody>
      </p:sp>
    </p:spTree>
    <p:extLst>
      <p:ext uri="{BB962C8B-B14F-4D97-AF65-F5344CB8AC3E}">
        <p14:creationId xmlns:p14="http://schemas.microsoft.com/office/powerpoint/2010/main" val="8293197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28</a:t>
            </a:fld>
            <a:endParaRPr lang="en-US"/>
          </a:p>
        </p:txBody>
      </p:sp>
    </p:spTree>
    <p:extLst>
      <p:ext uri="{BB962C8B-B14F-4D97-AF65-F5344CB8AC3E}">
        <p14:creationId xmlns:p14="http://schemas.microsoft.com/office/powerpoint/2010/main" val="2725838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29</a:t>
            </a:fld>
            <a:endParaRPr lang="en-US"/>
          </a:p>
        </p:txBody>
      </p:sp>
    </p:spTree>
    <p:extLst>
      <p:ext uri="{BB962C8B-B14F-4D97-AF65-F5344CB8AC3E}">
        <p14:creationId xmlns:p14="http://schemas.microsoft.com/office/powerpoint/2010/main" val="1365733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D9734-04B9-E04F-85D4-199DFEEB84F7}" type="slidenum">
              <a:rPr lang="en-US" smtClean="0"/>
              <a:t>30</a:t>
            </a:fld>
            <a:endParaRPr lang="en-US"/>
          </a:p>
        </p:txBody>
      </p:sp>
    </p:spTree>
    <p:extLst>
      <p:ext uri="{BB962C8B-B14F-4D97-AF65-F5344CB8AC3E}">
        <p14:creationId xmlns:p14="http://schemas.microsoft.com/office/powerpoint/2010/main" val="34650761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3CD9734-04B9-E04F-85D4-199DFEEB84F7}" type="slidenum">
              <a:rPr lang="en-US" smtClean="0"/>
              <a:t>31</a:t>
            </a:fld>
            <a:endParaRPr lang="en-US"/>
          </a:p>
        </p:txBody>
      </p:sp>
    </p:spTree>
    <p:extLst>
      <p:ext uri="{BB962C8B-B14F-4D97-AF65-F5344CB8AC3E}">
        <p14:creationId xmlns:p14="http://schemas.microsoft.com/office/powerpoint/2010/main" val="13909849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6200CE5-9BEB-4140-A83B-C7E253D6F3BC}" type="datetimeFigureOut">
              <a:rPr lang="en-US" smtClean="0"/>
              <a:t>3/21/24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415236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6200CE5-9BEB-4140-A83B-C7E253D6F3BC}" type="datetimeFigureOut">
              <a:rPr lang="en-US" smtClean="0"/>
              <a:t>3/21/24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1751215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6200CE5-9BEB-4140-A83B-C7E253D6F3BC}" type="datetimeFigureOut">
              <a:rPr lang="en-US" smtClean="0"/>
              <a:t>3/21/24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428167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1716061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6200CE5-9BEB-4140-A83B-C7E253D6F3BC}" type="datetimeFigureOut">
              <a:rPr lang="en-US" smtClean="0"/>
              <a:t>3/21/24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27193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6200CE5-9BEB-4140-A83B-C7E253D6F3BC}" type="datetimeFigureOut">
              <a:rPr lang="en-US" smtClean="0"/>
              <a:t>3/21/24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2780935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56200CE5-9BEB-4140-A83B-C7E253D6F3BC}" type="datetimeFigureOut">
              <a:rPr lang="en-US" smtClean="0"/>
              <a:t>3/21/24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690923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4006676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3915105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2604844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4294266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391C2-5DD8-FB4C-8046-D74F308C25C7}"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548418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9230812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56200CE5-9BEB-4140-A83B-C7E253D6F3BC}" type="datetimeFigureOut">
              <a:rPr lang="en-US" smtClean="0"/>
              <a:t>3/21/24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32410553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56200CE5-9BEB-4140-A83B-C7E253D6F3BC}" type="datetimeFigureOut">
              <a:rPr lang="en-US" smtClean="0"/>
              <a:t>3/21/24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31444109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6200CE5-9BEB-4140-A83B-C7E253D6F3BC}" type="datetimeFigureOut">
              <a:rPr lang="en-US" smtClean="0"/>
              <a:t>3/21/24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42603154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6200CE5-9BEB-4140-A83B-C7E253D6F3BC}" type="datetimeFigureOut">
              <a:rPr lang="en-US" smtClean="0"/>
              <a:t>3/21/24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42801252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8D9A9-2527-7E4E-6F93-3AAB156ABF8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E910D07-6D5D-C811-3977-990616E621B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EDF5594-3DB2-6F7C-3AEE-DB76FD4B890C}"/>
              </a:ext>
            </a:extLst>
          </p:cNvPr>
          <p:cNvSpPr>
            <a:spLocks noGrp="1"/>
          </p:cNvSpPr>
          <p:nvPr>
            <p:ph type="dt" sz="half" idx="10"/>
          </p:nvPr>
        </p:nvSpPr>
        <p:spPr/>
        <p:txBody>
          <a:bodyPr/>
          <a:lstStyle/>
          <a:p>
            <a:fld id="{56200CE5-9BEB-4140-A83B-C7E253D6F3BC}" type="datetimeFigureOut">
              <a:rPr lang="en-US" smtClean="0"/>
              <a:t>3/21/24</a:t>
            </a:fld>
            <a:endParaRPr lang="en-US"/>
          </a:p>
        </p:txBody>
      </p:sp>
      <p:sp>
        <p:nvSpPr>
          <p:cNvPr id="5" name="Footer Placeholder 4">
            <a:extLst>
              <a:ext uri="{FF2B5EF4-FFF2-40B4-BE49-F238E27FC236}">
                <a16:creationId xmlns:a16="http://schemas.microsoft.com/office/drawing/2014/main" id="{ED1C24F7-A009-5FB4-8317-838E6F3A1C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6712EE-BA37-DDDF-A04C-2C0B938D483A}"/>
              </a:ext>
            </a:extLst>
          </p:cNvPr>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220004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7F44-ADC1-DADE-1AE8-A04CC38AE80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EC6F58F-73C4-CBA3-BE6E-A6F70F128D3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7B0E16D-7FAE-0E8B-66B9-2BD441F595B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1772BE8-D289-086A-0759-9ABA31A0B53A}"/>
              </a:ext>
            </a:extLst>
          </p:cNvPr>
          <p:cNvSpPr>
            <a:spLocks noGrp="1"/>
          </p:cNvSpPr>
          <p:nvPr>
            <p:ph type="dt" sz="half" idx="10"/>
          </p:nvPr>
        </p:nvSpPr>
        <p:spPr/>
        <p:txBody>
          <a:bodyPr/>
          <a:lstStyle/>
          <a:p>
            <a:fld id="{56200CE5-9BEB-4140-A83B-C7E253D6F3BC}" type="datetimeFigureOut">
              <a:rPr lang="en-US" smtClean="0"/>
              <a:t>3/21/24</a:t>
            </a:fld>
            <a:endParaRPr lang="en-US"/>
          </a:p>
        </p:txBody>
      </p:sp>
      <p:sp>
        <p:nvSpPr>
          <p:cNvPr id="6" name="Footer Placeholder 5">
            <a:extLst>
              <a:ext uri="{FF2B5EF4-FFF2-40B4-BE49-F238E27FC236}">
                <a16:creationId xmlns:a16="http://schemas.microsoft.com/office/drawing/2014/main" id="{62105157-6DDD-430A-E811-C6888910D0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AAA88D-4E8E-EC91-FEDD-A07D16382F5E}"/>
              </a:ext>
            </a:extLst>
          </p:cNvPr>
          <p:cNvSpPr>
            <a:spLocks noGrp="1"/>
          </p:cNvSpPr>
          <p:nvPr>
            <p:ph type="sldNum" sz="quarter" idx="12"/>
          </p:nvPr>
        </p:nvSpPr>
        <p:spPr/>
        <p:txBody>
          <a:bodyPr/>
          <a:lstStyle/>
          <a:p>
            <a:fld id="{0C6391C2-5DD8-FB4C-8046-D74F308C25C7}" type="slidenum">
              <a:rPr lang="en-US" smtClean="0"/>
              <a:t>‹#›</a:t>
            </a:fld>
            <a:endParaRPr lang="en-US"/>
          </a:p>
        </p:txBody>
      </p:sp>
    </p:spTree>
    <p:extLst>
      <p:ext uri="{BB962C8B-B14F-4D97-AF65-F5344CB8AC3E}">
        <p14:creationId xmlns:p14="http://schemas.microsoft.com/office/powerpoint/2010/main" val="3376239138"/>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56200CE5-9BEB-4140-A83B-C7E253D6F3BC}" type="datetimeFigureOut">
              <a:rPr lang="en-US" smtClean="0"/>
              <a:t>3/21/24</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0C6391C2-5DD8-FB4C-8046-D74F308C25C7}" type="slidenum">
              <a:rPr lang="en-US" smtClean="0"/>
              <a:t>‹#›</a:t>
            </a:fld>
            <a:endParaRPr lang="en-US"/>
          </a:p>
        </p:txBody>
      </p:sp>
    </p:spTree>
    <p:extLst>
      <p:ext uri="{BB962C8B-B14F-4D97-AF65-F5344CB8AC3E}">
        <p14:creationId xmlns:p14="http://schemas.microsoft.com/office/powerpoint/2010/main" val="647758419"/>
      </p:ext>
    </p:extLst>
  </p:cSld>
  <p:clrMap bg1="lt1" tx1="dk1" bg2="lt2" tx2="dk2" accent1="accent1" accent2="accent2" accent3="accent3" accent4="accent4" accent5="accent5" accent6="accent6" hlink="hlink" folHlink="folHlink"/>
  <p:sldLayoutIdLst>
    <p:sldLayoutId id="2147484315" r:id="rId1"/>
    <p:sldLayoutId id="2147484316" r:id="rId2"/>
    <p:sldLayoutId id="2147484317" r:id="rId3"/>
    <p:sldLayoutId id="2147484318" r:id="rId4"/>
    <p:sldLayoutId id="2147484319" r:id="rId5"/>
    <p:sldLayoutId id="2147484320" r:id="rId6"/>
    <p:sldLayoutId id="2147484321" r:id="rId7"/>
    <p:sldLayoutId id="2147484322" r:id="rId8"/>
    <p:sldLayoutId id="2147484323" r:id="rId9"/>
    <p:sldLayoutId id="2147484324" r:id="rId10"/>
    <p:sldLayoutId id="2147484325" r:id="rId11"/>
    <p:sldLayoutId id="2147484326" r:id="rId12"/>
    <p:sldLayoutId id="2147484327" r:id="rId13"/>
    <p:sldLayoutId id="2147484328" r:id="rId14"/>
    <p:sldLayoutId id="2147484329" r:id="rId15"/>
    <p:sldLayoutId id="2147484330" r:id="rId16"/>
    <p:sldLayoutId id="2147484331" r:id="rId17"/>
    <p:sldLayoutId id="2147484332" r:id="rId18"/>
    <p:sldLayoutId id="2147484333"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8.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9.xml"/><Relationship Id="rId5" Type="http://schemas.openxmlformats.org/officeDocument/2006/relationships/image" Target="../media/image12.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9.xml"/><Relationship Id="rId5" Type="http://schemas.openxmlformats.org/officeDocument/2006/relationships/image" Target="../media/image13.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9.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9.xml"/><Relationship Id="rId5" Type="http://schemas.openxmlformats.org/officeDocument/2006/relationships/image" Target="../media/image16.jpe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6.xml"/><Relationship Id="rId5" Type="http://schemas.openxmlformats.org/officeDocument/2006/relationships/image" Target="../media/image18.jpe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7.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9.xml"/><Relationship Id="rId5" Type="http://schemas.openxmlformats.org/officeDocument/2006/relationships/image" Target="../media/image27.jpe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9.xml"/><Relationship Id="rId5" Type="http://schemas.openxmlformats.org/officeDocument/2006/relationships/image" Target="../media/image28.emf"/><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hyperlink" Target="mailto:rosie@therapyspot.co.uk" TargetMode="External"/><Relationship Id="rId5" Type="http://schemas.openxmlformats.org/officeDocument/2006/relationships/hyperlink" Target="http://www.therapyspot.uk/"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63B6C0C-65BB-4F38-9C8A-0892266F8B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Picture 21">
            <a:extLst>
              <a:ext uri="{FF2B5EF4-FFF2-40B4-BE49-F238E27FC236}">
                <a16:creationId xmlns:a16="http://schemas.microsoft.com/office/drawing/2014/main" id="{09D77137-01B7-45E4-AA14-CD9E779B443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913774" y="1365957"/>
            <a:ext cx="10364452" cy="4041422"/>
          </a:xfrm>
        </p:spPr>
        <p:txBody>
          <a:bodyPr vert="horz" lIns="91440" tIns="45720" rIns="91440" bIns="45720" rtlCol="0" anchor="ctr">
            <a:normAutofit/>
          </a:bodyPr>
          <a:lstStyle/>
          <a:p>
            <a:r>
              <a:rPr lang="en-US" sz="8000" b="1" dirty="0"/>
              <a:t>MAKING SENSE OF SENSORY BEHAVIOURS</a:t>
            </a:r>
          </a:p>
        </p:txBody>
      </p:sp>
      <p:sp>
        <p:nvSpPr>
          <p:cNvPr id="4" name="TextBox 3"/>
          <p:cNvSpPr txBox="1"/>
          <p:nvPr/>
        </p:nvSpPr>
        <p:spPr>
          <a:xfrm>
            <a:off x="5317181" y="643464"/>
            <a:ext cx="6558729" cy="1264357"/>
          </a:xfrm>
          <a:prstGeom prst="rect">
            <a:avLst/>
          </a:prstGeom>
        </p:spPr>
        <p:txBody>
          <a:bodyPr vert="horz" lIns="91440" tIns="45720" rIns="91440" bIns="45720" rtlCol="0">
            <a:normAutofit/>
          </a:bodyPr>
          <a:lstStyle/>
          <a:p>
            <a:pPr algn="r" defTabSz="914400">
              <a:lnSpc>
                <a:spcPct val="120000"/>
              </a:lnSpc>
              <a:spcBef>
                <a:spcPts val="1000"/>
              </a:spcBef>
              <a:spcAft>
                <a:spcPts val="600"/>
              </a:spcAft>
              <a:buClr>
                <a:schemeClr val="tx1"/>
              </a:buClr>
            </a:pPr>
            <a:r>
              <a:rPr lang="en-US" sz="2800" cap="all" dirty="0">
                <a:solidFill>
                  <a:schemeClr val="tx1">
                    <a:lumMod val="65000"/>
                    <a:lumOff val="35000"/>
                  </a:schemeClr>
                </a:solidFill>
              </a:rPr>
              <a:t>A Workshop for Parents and </a:t>
            </a:r>
            <a:r>
              <a:rPr lang="en-US" sz="2800" cap="all" dirty="0" err="1">
                <a:solidFill>
                  <a:schemeClr val="tx1">
                    <a:lumMod val="65000"/>
                    <a:lumOff val="35000"/>
                  </a:schemeClr>
                </a:solidFill>
              </a:rPr>
              <a:t>Carers</a:t>
            </a:r>
            <a:endParaRPr lang="en-US" sz="2800" cap="all" dirty="0">
              <a:solidFill>
                <a:schemeClr val="tx1">
                  <a:lumMod val="65000"/>
                  <a:lumOff val="35000"/>
                </a:schemeClr>
              </a:solidFill>
            </a:endParaRPr>
          </a:p>
        </p:txBody>
      </p:sp>
      <p:sp>
        <p:nvSpPr>
          <p:cNvPr id="3" name="Subtitle 2"/>
          <p:cNvSpPr>
            <a:spLocks/>
          </p:cNvSpPr>
          <p:nvPr/>
        </p:nvSpPr>
        <p:spPr>
          <a:xfrm>
            <a:off x="1755826" y="3088223"/>
            <a:ext cx="9521774" cy="1502887"/>
          </a:xfrm>
          <a:prstGeom prst="rect">
            <a:avLst/>
          </a:prstGeom>
        </p:spPr>
        <p:txBody>
          <a:bodyPr>
            <a:normAutofit/>
          </a:bodyPr>
          <a:lstStyle/>
          <a:p>
            <a:pPr defTabSz="498348">
              <a:spcAft>
                <a:spcPts val="600"/>
              </a:spcAft>
            </a:pPr>
            <a:endParaRPr lang="en-US" sz="1962" kern="1200">
              <a:solidFill>
                <a:schemeClr val="tx1"/>
              </a:solidFill>
              <a:latin typeface="+mn-lt"/>
              <a:ea typeface="+mn-ea"/>
              <a:cs typeface="+mn-cs"/>
            </a:endParaRPr>
          </a:p>
          <a:p>
            <a:pPr>
              <a:spcAft>
                <a:spcPts val="600"/>
              </a:spcAft>
            </a:pPr>
            <a:endParaRPr lang="en-US"/>
          </a:p>
        </p:txBody>
      </p:sp>
    </p:spTree>
    <p:extLst>
      <p:ext uri="{BB962C8B-B14F-4D97-AF65-F5344CB8AC3E}">
        <p14:creationId xmlns:p14="http://schemas.microsoft.com/office/powerpoint/2010/main" val="181482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D4DD4CF-9732-4771-98FE-77886DC91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
            <a:extLst>
              <a:ext uri="{FF2B5EF4-FFF2-40B4-BE49-F238E27FC236}">
                <a16:creationId xmlns:a16="http://schemas.microsoft.com/office/drawing/2014/main" id="{0917E639-5738-4605-929E-1222198314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3"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36846" y="1198485"/>
            <a:ext cx="4465467" cy="5120937"/>
          </a:xfrm>
        </p:spPr>
        <p:txBody>
          <a:bodyPr>
            <a:normAutofit/>
          </a:bodyPr>
          <a:lstStyle/>
          <a:p>
            <a:pPr marL="0" indent="0">
              <a:buNone/>
            </a:pPr>
            <a:endParaRPr lang="en-US" sz="1800" dirty="0"/>
          </a:p>
          <a:p>
            <a:pPr marL="0" indent="0">
              <a:buNone/>
            </a:pPr>
            <a:r>
              <a:rPr lang="en-US" sz="4000" b="1" dirty="0"/>
              <a:t>WHAT IS </a:t>
            </a:r>
          </a:p>
          <a:p>
            <a:pPr marL="0" indent="0">
              <a:buNone/>
            </a:pPr>
            <a:r>
              <a:rPr lang="en-US" sz="4000" b="1" dirty="0"/>
              <a:t>SENSORY PROCESSING?</a:t>
            </a:r>
          </a:p>
          <a:p>
            <a:pPr marL="0" indent="0">
              <a:buNone/>
            </a:pPr>
            <a:endParaRPr lang="en-US" sz="1800" b="1" dirty="0"/>
          </a:p>
        </p:txBody>
      </p:sp>
      <p:sp>
        <p:nvSpPr>
          <p:cNvPr id="28" name="Rectangle 27">
            <a:extLst>
              <a:ext uri="{FF2B5EF4-FFF2-40B4-BE49-F238E27FC236}">
                <a16:creationId xmlns:a16="http://schemas.microsoft.com/office/drawing/2014/main" id="{A2861A9C-C970-4FFE-B67C-222B6F573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1525"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descr="Circuit board">
            <a:extLst>
              <a:ext uri="{FF2B5EF4-FFF2-40B4-BE49-F238E27FC236}">
                <a16:creationId xmlns:a16="http://schemas.microsoft.com/office/drawing/2014/main" id="{6D50AD98-B5BF-FA96-F465-BD53632166BC}"/>
              </a:ext>
            </a:extLst>
          </p:cNvPr>
          <p:cNvPicPr>
            <a:picLocks noChangeAspect="1"/>
          </p:cNvPicPr>
          <p:nvPr/>
        </p:nvPicPr>
        <p:blipFill rotWithShape="1">
          <a:blip r:embed="rId4"/>
          <a:srcRect l="25519" r="1684" b="-1"/>
          <a:stretch/>
        </p:blipFill>
        <p:spPr>
          <a:xfrm>
            <a:off x="4631526" y="10"/>
            <a:ext cx="7560474" cy="6857990"/>
          </a:xfrm>
          <a:prstGeom prst="rect">
            <a:avLst/>
          </a:prstGeom>
        </p:spPr>
      </p:pic>
      <p:pic>
        <p:nvPicPr>
          <p:cNvPr id="30" name="Picture 29">
            <a:extLst>
              <a:ext uri="{FF2B5EF4-FFF2-40B4-BE49-F238E27FC236}">
                <a16:creationId xmlns:a16="http://schemas.microsoft.com/office/drawing/2014/main" id="{D2FDF82E-EBD8-4EC5-AD10-CD9E70EE8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8150"/>
          <a:stretch/>
        </p:blipFill>
        <p:spPr>
          <a:xfrm>
            <a:off x="4651242" y="0"/>
            <a:ext cx="7540758" cy="6858000"/>
          </a:xfrm>
          <a:prstGeom prst="rect">
            <a:avLst/>
          </a:prstGeom>
        </p:spPr>
      </p:pic>
    </p:spTree>
    <p:extLst>
      <p:ext uri="{BB962C8B-B14F-4D97-AF65-F5344CB8AC3E}">
        <p14:creationId xmlns:p14="http://schemas.microsoft.com/office/powerpoint/2010/main" val="415022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descr="The pyramid of the human development Williams and Shellemberger. (1,2)">
            <a:extLst>
              <a:ext uri="{FF2B5EF4-FFF2-40B4-BE49-F238E27FC236}">
                <a16:creationId xmlns:a16="http://schemas.microsoft.com/office/drawing/2014/main" id="{21EFA42C-C341-5E18-5547-2C4455FA1371}"/>
              </a:ext>
            </a:extLst>
          </p:cNvPr>
          <p:cNvSpPr>
            <a:spLocks noChangeAspect="1" noChangeArrowheads="1"/>
          </p:cNvSpPr>
          <p:nvPr/>
        </p:nvSpPr>
        <p:spPr bwMode="auto">
          <a:xfrm>
            <a:off x="5943599" y="1000897"/>
            <a:ext cx="2580503" cy="258050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200" name="Picture 8" descr="learning pyramid">
            <a:extLst>
              <a:ext uri="{FF2B5EF4-FFF2-40B4-BE49-F238E27FC236}">
                <a16:creationId xmlns:a16="http://schemas.microsoft.com/office/drawing/2014/main" id="{0DB5AA7F-4615-AACD-70BB-4CE29797E5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1350" y="254000"/>
            <a:ext cx="8369300" cy="6350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7107800-F725-0479-BCA6-90CE79E61D8C}"/>
              </a:ext>
            </a:extLst>
          </p:cNvPr>
          <p:cNvSpPr txBox="1"/>
          <p:nvPr/>
        </p:nvSpPr>
        <p:spPr>
          <a:xfrm>
            <a:off x="189187" y="409903"/>
            <a:ext cx="6117020" cy="369332"/>
          </a:xfrm>
          <a:prstGeom prst="rect">
            <a:avLst/>
          </a:prstGeom>
          <a:noFill/>
        </p:spPr>
        <p:txBody>
          <a:bodyPr wrap="square" rtlCol="0">
            <a:spAutoFit/>
          </a:bodyPr>
          <a:lstStyle/>
          <a:p>
            <a:r>
              <a:rPr lang="en-US" b="1" dirty="0"/>
              <a:t>The Learning Pyramid </a:t>
            </a:r>
            <a:r>
              <a:rPr lang="en-US" dirty="0"/>
              <a:t>– Williams and </a:t>
            </a:r>
            <a:r>
              <a:rPr lang="en-US" dirty="0" err="1"/>
              <a:t>Shellengerger</a:t>
            </a:r>
            <a:endParaRPr lang="en-US" dirty="0"/>
          </a:p>
        </p:txBody>
      </p:sp>
    </p:spTree>
    <p:extLst>
      <p:ext uri="{BB962C8B-B14F-4D97-AF65-F5344CB8AC3E}">
        <p14:creationId xmlns:p14="http://schemas.microsoft.com/office/powerpoint/2010/main" val="3408102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B1981535-B5AA-4E0C-ACE5-925CC19B20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F97D060-AA7E-4411-BA62-28BD1EBD55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Freeform: Shape 12">
            <a:extLst>
              <a:ext uri="{FF2B5EF4-FFF2-40B4-BE49-F238E27FC236}">
                <a16:creationId xmlns:a16="http://schemas.microsoft.com/office/drawing/2014/main" id="{DDDE267B-E820-4910-868D-BA40CFB93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9523"/>
            <a:ext cx="10058400" cy="6867522"/>
          </a:xfrm>
          <a:custGeom>
            <a:avLst/>
            <a:gdLst>
              <a:gd name="connsiteX0" fmla="*/ 1263465 w 10058400"/>
              <a:gd name="connsiteY0" fmla="*/ 0 h 6867522"/>
              <a:gd name="connsiteX1" fmla="*/ 8794935 w 10058400"/>
              <a:gd name="connsiteY1" fmla="*/ 0 h 6867522"/>
              <a:gd name="connsiteX2" fmla="*/ 8909975 w 10058400"/>
              <a:gd name="connsiteY2" fmla="*/ 132807 h 6867522"/>
              <a:gd name="connsiteX3" fmla="*/ 10058400 w 10058400"/>
              <a:gd name="connsiteY3" fmla="*/ 3331845 h 6867522"/>
              <a:gd name="connsiteX4" fmla="*/ 8751905 w 10058400"/>
              <a:gd name="connsiteY4" fmla="*/ 6713366 h 6867522"/>
              <a:gd name="connsiteX5" fmla="*/ 8604930 w 10058400"/>
              <a:gd name="connsiteY5" fmla="*/ 6867522 h 6867522"/>
              <a:gd name="connsiteX6" fmla="*/ 1453470 w 10058400"/>
              <a:gd name="connsiteY6" fmla="*/ 6867522 h 6867522"/>
              <a:gd name="connsiteX7" fmla="*/ 1306495 w 10058400"/>
              <a:gd name="connsiteY7" fmla="*/ 6713366 h 6867522"/>
              <a:gd name="connsiteX8" fmla="*/ 0 w 10058400"/>
              <a:gd name="connsiteY8" fmla="*/ 3331845 h 6867522"/>
              <a:gd name="connsiteX9" fmla="*/ 1148425 w 10058400"/>
              <a:gd name="connsiteY9" fmla="*/ 132807 h 6867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58400" h="6867522">
                <a:moveTo>
                  <a:pt x="1263465" y="0"/>
                </a:moveTo>
                <a:lnTo>
                  <a:pt x="8794935" y="0"/>
                </a:lnTo>
                <a:lnTo>
                  <a:pt x="8909975" y="132807"/>
                </a:lnTo>
                <a:cubicBezTo>
                  <a:pt x="9627420" y="1002149"/>
                  <a:pt x="10058400" y="2116667"/>
                  <a:pt x="10058400" y="3331845"/>
                </a:cubicBezTo>
                <a:cubicBezTo>
                  <a:pt x="10058400" y="4633822"/>
                  <a:pt x="9563653" y="5820244"/>
                  <a:pt x="8751905" y="6713366"/>
                </a:cubicBezTo>
                <a:lnTo>
                  <a:pt x="8604930" y="6867522"/>
                </a:lnTo>
                <a:lnTo>
                  <a:pt x="1453470" y="6867522"/>
                </a:lnTo>
                <a:lnTo>
                  <a:pt x="1306495" y="6713366"/>
                </a:lnTo>
                <a:cubicBezTo>
                  <a:pt x="494747" y="5820244"/>
                  <a:pt x="0" y="4633822"/>
                  <a:pt x="0" y="3331845"/>
                </a:cubicBezTo>
                <a:cubicBezTo>
                  <a:pt x="0" y="2116667"/>
                  <a:pt x="430980" y="1002149"/>
                  <a:pt x="1148425" y="132807"/>
                </a:cubicBezTo>
                <a:close/>
              </a:path>
            </a:pathLst>
          </a:custGeom>
          <a:solidFill>
            <a:srgbClr val="FFFFFF"/>
          </a:solidFill>
          <a:ln>
            <a:noFill/>
          </a:ln>
          <a:scene3d>
            <a:camera prst="orthographicFront"/>
            <a:lightRig rig="threePt" dir="t">
              <a:rot lat="0" lon="0" rev="2700000"/>
            </a:lightRig>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5" name="Picture 14">
            <a:extLst>
              <a:ext uri="{FF2B5EF4-FFF2-40B4-BE49-F238E27FC236}">
                <a16:creationId xmlns:a16="http://schemas.microsoft.com/office/drawing/2014/main" id="{FF3E25D7-C2F8-445D-AA42-C1163028DA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C199FC2C-7A86-6388-11BD-8C3928DEFD9E}"/>
              </a:ext>
            </a:extLst>
          </p:cNvPr>
          <p:cNvPicPr>
            <a:picLocks noChangeAspect="1"/>
          </p:cNvPicPr>
          <p:nvPr/>
        </p:nvPicPr>
        <p:blipFill>
          <a:blip r:embed="rId5"/>
          <a:stretch>
            <a:fillRect/>
          </a:stretch>
        </p:blipFill>
        <p:spPr>
          <a:xfrm>
            <a:off x="1535455" y="1223656"/>
            <a:ext cx="9121089" cy="3785250"/>
          </a:xfrm>
          <a:prstGeom prst="rect">
            <a:avLst/>
          </a:prstGeom>
        </p:spPr>
      </p:pic>
    </p:spTree>
    <p:extLst>
      <p:ext uri="{BB962C8B-B14F-4D97-AF65-F5344CB8AC3E}">
        <p14:creationId xmlns:p14="http://schemas.microsoft.com/office/powerpoint/2010/main" val="1895764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20" descr="Brain">
            <a:extLst>
              <a:ext uri="{FF2B5EF4-FFF2-40B4-BE49-F238E27FC236}">
                <a16:creationId xmlns:a16="http://schemas.microsoft.com/office/drawing/2014/main" id="{DBB14628-3203-D015-809D-E5515E5F28C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67892" y="640831"/>
            <a:ext cx="5461389" cy="5461389"/>
          </a:xfrm>
          <a:prstGeom prst="rect">
            <a:avLst/>
          </a:prstGeom>
        </p:spPr>
      </p:pic>
      <p:pic>
        <p:nvPicPr>
          <p:cNvPr id="22" name="Picture 21">
            <a:extLst>
              <a:ext uri="{FF2B5EF4-FFF2-40B4-BE49-F238E27FC236}">
                <a16:creationId xmlns:a16="http://schemas.microsoft.com/office/drawing/2014/main" id="{00E374F5-52B2-4260-8B1C-54237931F0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1535211" y="1331650"/>
            <a:ext cx="4457216" cy="4677053"/>
          </a:xfrm>
        </p:spPr>
        <p:txBody>
          <a:bodyPr>
            <a:normAutofit/>
          </a:bodyPr>
          <a:lstStyle/>
          <a:p>
            <a:pPr marL="0" indent="0">
              <a:buNone/>
            </a:pPr>
            <a:endParaRPr lang="en-US" sz="1800" dirty="0"/>
          </a:p>
          <a:p>
            <a:pPr marL="0" indent="0">
              <a:buNone/>
            </a:pPr>
            <a:endParaRPr lang="en-US" sz="1800" dirty="0"/>
          </a:p>
          <a:p>
            <a:pPr marL="0" indent="0">
              <a:buNone/>
            </a:pPr>
            <a:r>
              <a:rPr lang="en-US" sz="4000" dirty="0"/>
              <a:t>SENSORY REGULATION</a:t>
            </a:r>
          </a:p>
        </p:txBody>
      </p:sp>
    </p:spTree>
    <p:extLst>
      <p:ext uri="{BB962C8B-B14F-4D97-AF65-F5344CB8AC3E}">
        <p14:creationId xmlns:p14="http://schemas.microsoft.com/office/powerpoint/2010/main" val="1669178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adeleine Mead on LinkedIn: All behaviour is communication.">
            <a:extLst>
              <a:ext uri="{FF2B5EF4-FFF2-40B4-BE49-F238E27FC236}">
                <a16:creationId xmlns:a16="http://schemas.microsoft.com/office/drawing/2014/main" id="{AC2B0B34-9923-CF85-2A20-88E8906403D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11209" y="0"/>
            <a:ext cx="6805806" cy="6805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617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3" name="Picture 12" descr="Hand holding a glittering sparkler at night">
            <a:extLst>
              <a:ext uri="{FF2B5EF4-FFF2-40B4-BE49-F238E27FC236}">
                <a16:creationId xmlns:a16="http://schemas.microsoft.com/office/drawing/2014/main" id="{9032B1D2-DFA7-B6A7-2365-3A3A8C6865C2}"/>
              </a:ext>
            </a:extLst>
          </p:cNvPr>
          <p:cNvPicPr>
            <a:picLocks noChangeAspect="1"/>
          </p:cNvPicPr>
          <p:nvPr/>
        </p:nvPicPr>
        <p:blipFill rotWithShape="1">
          <a:blip r:embed="rId3"/>
          <a:srcRect t="15246" b="167"/>
          <a:stretch/>
        </p:blipFill>
        <p:spPr>
          <a:xfrm>
            <a:off x="20" y="2754"/>
            <a:ext cx="12191980" cy="6858000"/>
          </a:xfrm>
          <a:prstGeom prst="rect">
            <a:avLst/>
          </a:prstGeom>
        </p:spPr>
      </p:pic>
      <p:sp>
        <p:nvSpPr>
          <p:cNvPr id="19" name="Rectangle 18">
            <a:extLst>
              <a:ext uri="{FF2B5EF4-FFF2-40B4-BE49-F238E27FC236}">
                <a16:creationId xmlns:a16="http://schemas.microsoft.com/office/drawing/2014/main" id="{23E246C7-AE23-4B78-B596-A021E638F0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54"/>
            <a:ext cx="12192000" cy="6858000"/>
          </a:xfrm>
          <a:prstGeom prst="rect">
            <a:avLst/>
          </a:prstGeom>
          <a:gradFill>
            <a:gsLst>
              <a:gs pos="10000">
                <a:schemeClr val="bg1">
                  <a:alpha val="75000"/>
                </a:schemeClr>
              </a:gs>
              <a:gs pos="85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4388652C-EA91-4836-8F81-08E05C74EB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03682" y="16805"/>
            <a:ext cx="10364451" cy="1596177"/>
          </a:xfrm>
        </p:spPr>
        <p:txBody>
          <a:bodyPr>
            <a:normAutofit/>
          </a:bodyPr>
          <a:lstStyle/>
          <a:p>
            <a:r>
              <a:rPr lang="en-US" b="1" dirty="0"/>
              <a:t>THE SENSES</a:t>
            </a:r>
          </a:p>
        </p:txBody>
      </p:sp>
      <p:sp>
        <p:nvSpPr>
          <p:cNvPr id="3" name="Content Placeholder 2"/>
          <p:cNvSpPr>
            <a:spLocks noGrp="1"/>
          </p:cNvSpPr>
          <p:nvPr>
            <p:ph idx="1"/>
          </p:nvPr>
        </p:nvSpPr>
        <p:spPr>
          <a:xfrm>
            <a:off x="603682" y="1615736"/>
            <a:ext cx="10673918" cy="4175463"/>
          </a:xfrm>
        </p:spPr>
        <p:txBody>
          <a:bodyPr numCol="2">
            <a:normAutofit fontScale="62500" lnSpcReduction="20000"/>
          </a:bodyPr>
          <a:lstStyle/>
          <a:p>
            <a:pPr>
              <a:lnSpc>
                <a:spcPct val="110000"/>
              </a:lnSpc>
            </a:pPr>
            <a:r>
              <a:rPr lang="en-US" sz="4300" dirty="0"/>
              <a:t>TOUCH/TACTILE                                             </a:t>
            </a:r>
          </a:p>
          <a:p>
            <a:pPr>
              <a:lnSpc>
                <a:spcPct val="110000"/>
              </a:lnSpc>
            </a:pPr>
            <a:endParaRPr lang="en-US" sz="4300" dirty="0"/>
          </a:p>
          <a:p>
            <a:pPr>
              <a:lnSpc>
                <a:spcPct val="110000"/>
              </a:lnSpc>
            </a:pPr>
            <a:r>
              <a:rPr lang="en-US" sz="4300" dirty="0"/>
              <a:t> VISION</a:t>
            </a:r>
          </a:p>
          <a:p>
            <a:pPr>
              <a:lnSpc>
                <a:spcPct val="110000"/>
              </a:lnSpc>
            </a:pPr>
            <a:endParaRPr lang="en-US" sz="4300" dirty="0"/>
          </a:p>
          <a:p>
            <a:pPr>
              <a:lnSpc>
                <a:spcPct val="110000"/>
              </a:lnSpc>
            </a:pPr>
            <a:r>
              <a:rPr lang="en-US" sz="4300" dirty="0"/>
              <a:t> HEARING/AUDITORY</a:t>
            </a:r>
          </a:p>
          <a:p>
            <a:pPr>
              <a:lnSpc>
                <a:spcPct val="110000"/>
              </a:lnSpc>
            </a:pPr>
            <a:endParaRPr lang="en-US" sz="4300" dirty="0"/>
          </a:p>
          <a:p>
            <a:pPr>
              <a:lnSpc>
                <a:spcPct val="110000"/>
              </a:lnSpc>
            </a:pPr>
            <a:r>
              <a:rPr lang="en-US" sz="4300" dirty="0"/>
              <a:t> TASTE</a:t>
            </a:r>
          </a:p>
          <a:p>
            <a:pPr marL="0" indent="0">
              <a:lnSpc>
                <a:spcPct val="110000"/>
              </a:lnSpc>
              <a:buNone/>
            </a:pPr>
            <a:endParaRPr lang="en-US" sz="4300" dirty="0"/>
          </a:p>
          <a:p>
            <a:pPr>
              <a:lnSpc>
                <a:spcPct val="110000"/>
              </a:lnSpc>
            </a:pPr>
            <a:r>
              <a:rPr lang="en-US" sz="4300" dirty="0"/>
              <a:t>SMELL/OLFACTORY</a:t>
            </a:r>
          </a:p>
          <a:p>
            <a:pPr>
              <a:lnSpc>
                <a:spcPct val="110000"/>
              </a:lnSpc>
            </a:pPr>
            <a:endParaRPr lang="en-US" sz="4300" dirty="0"/>
          </a:p>
          <a:p>
            <a:pPr>
              <a:lnSpc>
                <a:spcPct val="110000"/>
              </a:lnSpc>
            </a:pPr>
            <a:r>
              <a:rPr lang="en-US" sz="4300" dirty="0"/>
              <a:t>MOVEMENT/VESTIBULAR </a:t>
            </a:r>
          </a:p>
          <a:p>
            <a:pPr>
              <a:lnSpc>
                <a:spcPct val="110000"/>
              </a:lnSpc>
            </a:pPr>
            <a:endParaRPr lang="en-US" sz="4300" dirty="0"/>
          </a:p>
          <a:p>
            <a:pPr>
              <a:lnSpc>
                <a:spcPct val="110000"/>
              </a:lnSpc>
            </a:pPr>
            <a:r>
              <a:rPr lang="en-US" sz="4300" dirty="0"/>
              <a:t>BODY/PROPRIOCEPTION</a:t>
            </a:r>
          </a:p>
          <a:p>
            <a:pPr marL="0" indent="0">
              <a:lnSpc>
                <a:spcPct val="110000"/>
              </a:lnSpc>
              <a:buNone/>
            </a:pPr>
            <a:r>
              <a:rPr lang="en-US" sz="4300" dirty="0"/>
              <a:t> </a:t>
            </a:r>
          </a:p>
          <a:p>
            <a:pPr>
              <a:lnSpc>
                <a:spcPct val="110000"/>
              </a:lnSpc>
            </a:pPr>
            <a:r>
              <a:rPr lang="en-US" sz="4300" dirty="0"/>
              <a:t>INTEROCEPTION </a:t>
            </a:r>
          </a:p>
          <a:p>
            <a:pPr marL="0" indent="0">
              <a:lnSpc>
                <a:spcPct val="110000"/>
              </a:lnSpc>
              <a:buNone/>
            </a:pPr>
            <a:endParaRPr lang="en-US" sz="1100" dirty="0"/>
          </a:p>
        </p:txBody>
      </p:sp>
    </p:spTree>
    <p:extLst>
      <p:ext uri="{BB962C8B-B14F-4D97-AF65-F5344CB8AC3E}">
        <p14:creationId xmlns:p14="http://schemas.microsoft.com/office/powerpoint/2010/main" val="462513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9"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1" name="Rectangle 20">
            <a:extLst>
              <a:ext uri="{FF2B5EF4-FFF2-40B4-BE49-F238E27FC236}">
                <a16:creationId xmlns:a16="http://schemas.microsoft.com/office/drawing/2014/main" id="{45873676-3D69-48B0-BA02-D759766A9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
            <a:extLst>
              <a:ext uri="{FF2B5EF4-FFF2-40B4-BE49-F238E27FC236}">
                <a16:creationId xmlns:a16="http://schemas.microsoft.com/office/drawing/2014/main" id="{248E96D7-6599-4607-9958-FD9E100013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Spider web with drops of water">
            <a:extLst>
              <a:ext uri="{FF2B5EF4-FFF2-40B4-BE49-F238E27FC236}">
                <a16:creationId xmlns:a16="http://schemas.microsoft.com/office/drawing/2014/main" id="{F2474302-091E-86BF-A641-ABD9D81CFA9A}"/>
              </a:ext>
            </a:extLst>
          </p:cNvPr>
          <p:cNvPicPr>
            <a:picLocks noChangeAspect="1"/>
          </p:cNvPicPr>
          <p:nvPr/>
        </p:nvPicPr>
        <p:blipFill rotWithShape="1">
          <a:blip r:embed="rId5"/>
          <a:srcRect t="34441" b="13908"/>
          <a:stretch/>
        </p:blipFill>
        <p:spPr>
          <a:xfrm>
            <a:off x="20" y="-1"/>
            <a:ext cx="12191980" cy="4187739"/>
          </a:xfrm>
          <a:prstGeom prst="rect">
            <a:avLst/>
          </a:prstGeom>
        </p:spPr>
      </p:pic>
      <p:cxnSp>
        <p:nvCxnSpPr>
          <p:cNvPr id="24" name="Straight Connector 23">
            <a:extLst>
              <a:ext uri="{FF2B5EF4-FFF2-40B4-BE49-F238E27FC236}">
                <a16:creationId xmlns:a16="http://schemas.microsoft.com/office/drawing/2014/main" id="{99478AA5-D1D0-4B5E-9FDE-6F55026DA3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229100"/>
            <a:ext cx="12192000" cy="0"/>
          </a:xfrm>
          <a:prstGeom prst="line">
            <a:avLst/>
          </a:prstGeom>
          <a:ln w="82550" cap="sq">
            <a:solidFill>
              <a:srgbClr val="D9D9D9"/>
            </a:solidFill>
            <a:miter lim="800000"/>
          </a:ln>
          <a:scene3d>
            <a:camera prst="orthographicFront"/>
            <a:lightRig rig="threePt" dir="t">
              <a:rot lat="0" lon="0" rev="2700000"/>
            </a:lightRig>
          </a:scene3d>
          <a:sp3d contourW="6350">
            <a:bevelT h="38100"/>
            <a:contourClr>
              <a:srgbClr val="BFBFBF"/>
            </a:contourClr>
          </a:sp3d>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3CA8EEE2-DA9A-4635-9B41-33EB565145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2EAA7CF-5D80-991F-1D8F-4CCA592B8E4D}"/>
              </a:ext>
            </a:extLst>
          </p:cNvPr>
          <p:cNvSpPr>
            <a:spLocks noGrp="1"/>
          </p:cNvSpPr>
          <p:nvPr>
            <p:ph type="title"/>
          </p:nvPr>
        </p:nvSpPr>
        <p:spPr>
          <a:xfrm>
            <a:off x="1146048" y="4437888"/>
            <a:ext cx="9899904" cy="1116711"/>
          </a:xfrm>
        </p:spPr>
        <p:txBody>
          <a:bodyPr vert="horz" lIns="91440" tIns="45720" rIns="91440" bIns="45720" rtlCol="0" anchor="b">
            <a:normAutofit/>
          </a:bodyPr>
          <a:lstStyle/>
          <a:p>
            <a:r>
              <a:rPr lang="en-US" sz="4800"/>
              <a:t>THE TACTILE SYSTEM</a:t>
            </a:r>
          </a:p>
        </p:txBody>
      </p:sp>
    </p:spTree>
    <p:extLst>
      <p:ext uri="{BB962C8B-B14F-4D97-AF65-F5344CB8AC3E}">
        <p14:creationId xmlns:p14="http://schemas.microsoft.com/office/powerpoint/2010/main" val="59148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id="{7407B0FF-43E0-4B2E-B48B-C2A472D103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CAC6C18-4147-48ED-8B6A-19B3E0D891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4" name="Rectangle 13">
            <a:extLst>
              <a:ext uri="{FF2B5EF4-FFF2-40B4-BE49-F238E27FC236}">
                <a16:creationId xmlns:a16="http://schemas.microsoft.com/office/drawing/2014/main" id="{37045EDB-9848-48E1-AF93-51B94A6B4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CA283F-1220-55B1-CC21-FDADD986BEED}"/>
              </a:ext>
            </a:extLst>
          </p:cNvPr>
          <p:cNvSpPr>
            <a:spLocks noGrp="1"/>
          </p:cNvSpPr>
          <p:nvPr>
            <p:ph type="title"/>
          </p:nvPr>
        </p:nvSpPr>
        <p:spPr>
          <a:xfrm>
            <a:off x="913775" y="1343991"/>
            <a:ext cx="3145305" cy="4157256"/>
          </a:xfrm>
        </p:spPr>
        <p:txBody>
          <a:bodyPr vert="horz" lIns="91440" tIns="45720" rIns="91440" bIns="45720" rtlCol="0" anchor="ctr">
            <a:normAutofit/>
          </a:bodyPr>
          <a:lstStyle/>
          <a:p>
            <a:pPr algn="l"/>
            <a:r>
              <a:rPr lang="en-US" sz="4400"/>
              <a:t>What behaviours might we see when there is a problem?</a:t>
            </a:r>
          </a:p>
        </p:txBody>
      </p:sp>
      <p:sp>
        <p:nvSpPr>
          <p:cNvPr id="16" name="Rectangle: Rounded Corners 15">
            <a:extLst>
              <a:ext uri="{FF2B5EF4-FFF2-40B4-BE49-F238E27FC236}">
                <a16:creationId xmlns:a16="http://schemas.microsoft.com/office/drawing/2014/main" id="{099DAEF2-2587-42F9-A6E0-D0002FD4D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1253578"/>
            <a:ext cx="6926319" cy="4338083"/>
          </a:xfrm>
          <a:prstGeom prst="roundRect">
            <a:avLst>
              <a:gd name="adj" fmla="val 2158"/>
            </a:avLst>
          </a:prstGeom>
          <a:gradFill>
            <a:gsLst>
              <a:gs pos="0">
                <a:schemeClr val="bg1">
                  <a:lumMod val="95000"/>
                </a:schemeClr>
              </a:gs>
              <a:gs pos="100000">
                <a:schemeClr val="bg1">
                  <a:lumMod val="85000"/>
                </a:schemeClr>
              </a:gs>
            </a:gsLst>
            <a:lin ang="5400000" scaled="0"/>
          </a:gradFill>
          <a:ln w="82550" cap="sq">
            <a:solidFill>
              <a:schemeClr val="bg1">
                <a:lumMod val="95000"/>
              </a:schemeClr>
            </a:solidFill>
            <a:miter lim="800000"/>
          </a:ln>
          <a:scene3d>
            <a:camera prst="orthographicFront"/>
            <a:lightRig rig="threePt" dir="t">
              <a:rot lat="0" lon="0" rev="2700000"/>
            </a:lightRig>
          </a:scene3d>
          <a:sp3d contourW="6350">
            <a:bevelT h="38100"/>
            <a:contourClr>
              <a:schemeClr val="bg1">
                <a:lumMod val="6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F96B48BD-04DD-4A15-B184-476ECCC40E5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b="74141"/>
          <a:stretch/>
        </p:blipFill>
        <p:spPr>
          <a:xfrm>
            <a:off x="0" y="1"/>
            <a:ext cx="12192000" cy="1773382"/>
          </a:xfrm>
          <a:prstGeom prst="rect">
            <a:avLst/>
          </a:prstGeom>
        </p:spPr>
      </p:pic>
      <p:sp>
        <p:nvSpPr>
          <p:cNvPr id="3" name="Content Placeholder 2">
            <a:extLst>
              <a:ext uri="{FF2B5EF4-FFF2-40B4-BE49-F238E27FC236}">
                <a16:creationId xmlns:a16="http://schemas.microsoft.com/office/drawing/2014/main" id="{A503BD57-D6AA-7B86-4D8E-D31BE724DD52}"/>
              </a:ext>
            </a:extLst>
          </p:cNvPr>
          <p:cNvSpPr>
            <a:spLocks/>
          </p:cNvSpPr>
          <p:nvPr/>
        </p:nvSpPr>
        <p:spPr>
          <a:xfrm>
            <a:off x="4964770" y="1343991"/>
            <a:ext cx="3159680" cy="4338082"/>
          </a:xfrm>
          <a:prstGeom prst="rect">
            <a:avLst/>
          </a:prstGeom>
        </p:spPr>
        <p:txBody>
          <a:bodyPr>
            <a:normAutofit fontScale="92500" lnSpcReduction="10000"/>
          </a:bodyPr>
          <a:lstStyle/>
          <a:p>
            <a:pPr defTabSz="315468">
              <a:spcAft>
                <a:spcPts val="600"/>
              </a:spcAft>
            </a:pPr>
            <a:r>
              <a:rPr lang="en-US" b="1" kern="1200" dirty="0">
                <a:solidFill>
                  <a:schemeClr val="tx1"/>
                </a:solidFill>
                <a:latin typeface="+mn-lt"/>
                <a:ea typeface="+mn-ea"/>
                <a:cs typeface="+mn-cs"/>
              </a:rPr>
              <a:t>Over responsive</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Avoids playing or sitting near others</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Fussy about clothes fabrics, seams and labels</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Dislikes messy play </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Dislikes being dirty, quickly wipes hands</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Can react aggressively to another’s touch</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Dislikes teeth and hair brushing, nail cutting and other self-care tasks</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Very sensitive to pain and temperature</a:t>
            </a:r>
          </a:p>
          <a:p>
            <a:pPr marL="285750" indent="-285750" defTabSz="315468">
              <a:spcAft>
                <a:spcPts val="600"/>
              </a:spcAft>
              <a:buFont typeface="Arial" panose="020B0604020202020204" pitchFamily="34" charset="0"/>
              <a:buChar char="•"/>
            </a:pPr>
            <a:r>
              <a:rPr lang="en-US" sz="1700" kern="1200" dirty="0">
                <a:solidFill>
                  <a:schemeClr val="tx1"/>
                </a:solidFill>
                <a:latin typeface="+mn-lt"/>
                <a:ea typeface="+mn-ea"/>
                <a:cs typeface="+mn-cs"/>
              </a:rPr>
              <a:t>Fussy eater </a:t>
            </a:r>
            <a:r>
              <a:rPr lang="mr-IN" sz="1700" kern="1200" dirty="0">
                <a:solidFill>
                  <a:schemeClr val="tx1"/>
                </a:solidFill>
                <a:latin typeface="+mn-lt"/>
                <a:ea typeface="+mn-ea"/>
                <a:cs typeface="+mn-cs"/>
              </a:rPr>
              <a:t>–</a:t>
            </a:r>
            <a:r>
              <a:rPr lang="en-US" sz="1700" kern="1200" dirty="0">
                <a:solidFill>
                  <a:schemeClr val="tx1"/>
                </a:solidFill>
                <a:latin typeface="+mn-lt"/>
                <a:ea typeface="+mn-ea"/>
                <a:cs typeface="+mn-cs"/>
              </a:rPr>
              <a:t> sensitive to textures</a:t>
            </a:r>
            <a:endParaRPr lang="en-US" sz="1700" dirty="0"/>
          </a:p>
        </p:txBody>
      </p:sp>
      <p:sp>
        <p:nvSpPr>
          <p:cNvPr id="4" name="Content Placeholder 3">
            <a:extLst>
              <a:ext uri="{FF2B5EF4-FFF2-40B4-BE49-F238E27FC236}">
                <a16:creationId xmlns:a16="http://schemas.microsoft.com/office/drawing/2014/main" id="{8BB0FFD8-F35E-20B1-9F25-CB2CAA1F71C6}"/>
              </a:ext>
            </a:extLst>
          </p:cNvPr>
          <p:cNvSpPr>
            <a:spLocks/>
          </p:cNvSpPr>
          <p:nvPr/>
        </p:nvSpPr>
        <p:spPr>
          <a:xfrm>
            <a:off x="8434924" y="1338576"/>
            <a:ext cx="3159681" cy="4157256"/>
          </a:xfrm>
          <a:prstGeom prst="rect">
            <a:avLst/>
          </a:prstGeom>
        </p:spPr>
        <p:txBody>
          <a:bodyPr>
            <a:normAutofit/>
          </a:bodyPr>
          <a:lstStyle/>
          <a:p>
            <a:pPr defTabSz="315468">
              <a:spcAft>
                <a:spcPts val="600"/>
              </a:spcAft>
            </a:pPr>
            <a:r>
              <a:rPr lang="en-US" b="1" kern="1200" dirty="0">
                <a:solidFill>
                  <a:schemeClr val="tx1"/>
                </a:solidFill>
                <a:latin typeface="+mn-lt"/>
                <a:ea typeface="+mn-ea"/>
                <a:cs typeface="+mn-cs"/>
              </a:rPr>
              <a:t>Under responsive</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Only registers firm touch</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Loves messy play</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May not </a:t>
            </a:r>
            <a:r>
              <a:rPr lang="en-US" sz="1600" kern="1200" dirty="0" err="1">
                <a:solidFill>
                  <a:schemeClr val="tx1"/>
                </a:solidFill>
                <a:latin typeface="+mn-lt"/>
                <a:ea typeface="+mn-ea"/>
                <a:cs typeface="+mn-cs"/>
              </a:rPr>
              <a:t>realise</a:t>
            </a:r>
            <a:r>
              <a:rPr lang="en-US" sz="1600" kern="1200" dirty="0">
                <a:solidFill>
                  <a:schemeClr val="tx1"/>
                </a:solidFill>
                <a:latin typeface="+mn-lt"/>
                <a:ea typeface="+mn-ea"/>
                <a:cs typeface="+mn-cs"/>
              </a:rPr>
              <a:t> when they are messy/dirty</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Heavy handed, tight grip (e.g. pencil)</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Overly tactile with objects and people</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Licking and mouthing of objects</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Likes extreme temperatures e.g. ice cubes, very hot baths</a:t>
            </a:r>
          </a:p>
          <a:p>
            <a:pPr marL="285750" indent="-285750" defTabSz="315468">
              <a:spcAft>
                <a:spcPts val="600"/>
              </a:spcAft>
              <a:buFont typeface="Arial" panose="020B0604020202020204" pitchFamily="34" charset="0"/>
              <a:buChar char="•"/>
            </a:pPr>
            <a:r>
              <a:rPr lang="en-US" sz="1600" kern="1200" dirty="0">
                <a:solidFill>
                  <a:schemeClr val="tx1"/>
                </a:solidFill>
                <a:latin typeface="+mn-lt"/>
                <a:ea typeface="+mn-ea"/>
                <a:cs typeface="+mn-cs"/>
              </a:rPr>
              <a:t>Has difficulty responding to temperature, high pain threshold</a:t>
            </a:r>
            <a:endParaRPr lang="en-US" sz="1600" dirty="0"/>
          </a:p>
        </p:txBody>
      </p:sp>
    </p:spTree>
    <p:extLst>
      <p:ext uri="{BB962C8B-B14F-4D97-AF65-F5344CB8AC3E}">
        <p14:creationId xmlns:p14="http://schemas.microsoft.com/office/powerpoint/2010/main" val="2960037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Rectangle 11">
            <a:extLst>
              <a:ext uri="{FF2B5EF4-FFF2-40B4-BE49-F238E27FC236}">
                <a16:creationId xmlns:a16="http://schemas.microsoft.com/office/drawing/2014/main" id="{B40FCD49-2060-48B9-8212-8A5F1DF47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mputer Generated Lights">
            <a:extLst>
              <a:ext uri="{FF2B5EF4-FFF2-40B4-BE49-F238E27FC236}">
                <a16:creationId xmlns:a16="http://schemas.microsoft.com/office/drawing/2014/main" id="{732B5C57-3852-E8A8-C01C-5D04B5BDEE5B}"/>
              </a:ext>
            </a:extLst>
          </p:cNvPr>
          <p:cNvPicPr>
            <a:picLocks noChangeAspect="1"/>
          </p:cNvPicPr>
          <p:nvPr/>
        </p:nvPicPr>
        <p:blipFill rotWithShape="1">
          <a:blip r:embed="rId5">
            <a:alphaModFix amt="35000"/>
          </a:blip>
          <a:srcRect t="7659" b="16328"/>
          <a:stretch/>
        </p:blipFill>
        <p:spPr>
          <a:xfrm>
            <a:off x="20" y="10"/>
            <a:ext cx="12191980" cy="6857990"/>
          </a:xfrm>
          <a:prstGeom prst="rect">
            <a:avLst/>
          </a:prstGeom>
        </p:spPr>
      </p:pic>
      <p:pic>
        <p:nvPicPr>
          <p:cNvPr id="14" name="Picture 13">
            <a:extLst>
              <a:ext uri="{FF2B5EF4-FFF2-40B4-BE49-F238E27FC236}">
                <a16:creationId xmlns:a16="http://schemas.microsoft.com/office/drawing/2014/main" id="{83A45DCD-B5FB-4A86-88D2-91088C7FFC5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CE751C3-75D7-C5F7-A802-00DFF5AA4422}"/>
              </a:ext>
            </a:extLst>
          </p:cNvPr>
          <p:cNvSpPr>
            <a:spLocks noGrp="1"/>
          </p:cNvSpPr>
          <p:nvPr>
            <p:ph type="title"/>
          </p:nvPr>
        </p:nvSpPr>
        <p:spPr>
          <a:xfrm>
            <a:off x="1751012" y="1300785"/>
            <a:ext cx="8689976" cy="2509213"/>
          </a:xfrm>
        </p:spPr>
        <p:txBody>
          <a:bodyPr vert="horz" lIns="91440" tIns="45720" rIns="91440" bIns="45720" rtlCol="0" anchor="b">
            <a:normAutofit/>
          </a:bodyPr>
          <a:lstStyle/>
          <a:p>
            <a:r>
              <a:rPr lang="en-US" sz="4800"/>
              <a:t>visual, auditory, olfactory&amp; gustatory systems</a:t>
            </a:r>
          </a:p>
        </p:txBody>
      </p:sp>
    </p:spTree>
    <p:extLst>
      <p:ext uri="{BB962C8B-B14F-4D97-AF65-F5344CB8AC3E}">
        <p14:creationId xmlns:p14="http://schemas.microsoft.com/office/powerpoint/2010/main" val="5925111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id="{7407B0FF-43E0-4B2E-B48B-C2A472D103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CAC6C18-4147-48ED-8B6A-19B3E0D891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4" name="Rectangle 13">
            <a:extLst>
              <a:ext uri="{FF2B5EF4-FFF2-40B4-BE49-F238E27FC236}">
                <a16:creationId xmlns:a16="http://schemas.microsoft.com/office/drawing/2014/main" id="{B8862840-A590-42DB-83BF-CCA7204B7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A15AD1-8A4F-BC40-A30C-5DC829AAE0A9}"/>
              </a:ext>
            </a:extLst>
          </p:cNvPr>
          <p:cNvSpPr>
            <a:spLocks noGrp="1"/>
          </p:cNvSpPr>
          <p:nvPr>
            <p:ph type="title"/>
          </p:nvPr>
        </p:nvSpPr>
        <p:spPr>
          <a:xfrm>
            <a:off x="8389088" y="1316665"/>
            <a:ext cx="3493774" cy="4221125"/>
          </a:xfrm>
        </p:spPr>
        <p:txBody>
          <a:bodyPr vert="horz" lIns="91440" tIns="45720" rIns="91440" bIns="45720" rtlCol="0" anchor="ctr">
            <a:normAutofit/>
          </a:bodyPr>
          <a:lstStyle/>
          <a:p>
            <a:r>
              <a:rPr lang="en-US" dirty="0"/>
              <a:t>What </a:t>
            </a:r>
            <a:r>
              <a:rPr lang="en-US" dirty="0" err="1"/>
              <a:t>behaviours</a:t>
            </a:r>
            <a:r>
              <a:rPr lang="en-US" dirty="0"/>
              <a:t> might we see when there is a problem?</a:t>
            </a:r>
          </a:p>
        </p:txBody>
      </p:sp>
      <p:sp>
        <p:nvSpPr>
          <p:cNvPr id="16" name="Rectangle: Rounded Corners 15">
            <a:extLst>
              <a:ext uri="{FF2B5EF4-FFF2-40B4-BE49-F238E27FC236}">
                <a16:creationId xmlns:a16="http://schemas.microsoft.com/office/drawing/2014/main" id="{E401D5F1-59E9-48EF-A49B-24365CE158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474" y="1316665"/>
            <a:ext cx="7330397" cy="4221125"/>
          </a:xfrm>
          <a:prstGeom prst="roundRect">
            <a:avLst>
              <a:gd name="adj" fmla="val 2158"/>
            </a:avLst>
          </a:prstGeom>
          <a:solidFill>
            <a:schemeClr val="bg1"/>
          </a:solidFill>
          <a:ln w="82550" cap="sq">
            <a:solidFill>
              <a:schemeClr val="bg1">
                <a:lumMod val="95000"/>
              </a:schemeClr>
            </a:solidFill>
            <a:miter lim="800000"/>
          </a:ln>
          <a:scene3d>
            <a:camera prst="orthographicFront"/>
            <a:lightRig rig="threePt" dir="t">
              <a:rot lat="0" lon="0" rev="2700000"/>
            </a:lightRig>
          </a:scene3d>
          <a:sp3d contourW="6350">
            <a:bevelT h="38100"/>
            <a:contourClr>
              <a:schemeClr val="bg1">
                <a:lumMod val="6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AAB6FADE-267D-439D-9449-A2124220BA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b="74546"/>
          <a:stretch/>
        </p:blipFill>
        <p:spPr>
          <a:xfrm>
            <a:off x="0" y="0"/>
            <a:ext cx="12192000" cy="1745673"/>
          </a:xfrm>
          <a:prstGeom prst="rect">
            <a:avLst/>
          </a:prstGeom>
        </p:spPr>
      </p:pic>
      <p:sp>
        <p:nvSpPr>
          <p:cNvPr id="3" name="Content Placeholder 2">
            <a:extLst>
              <a:ext uri="{FF2B5EF4-FFF2-40B4-BE49-F238E27FC236}">
                <a16:creationId xmlns:a16="http://schemas.microsoft.com/office/drawing/2014/main" id="{5EFD01C7-98E0-3669-66C8-00F4EDC6862D}"/>
              </a:ext>
            </a:extLst>
          </p:cNvPr>
          <p:cNvSpPr>
            <a:spLocks/>
          </p:cNvSpPr>
          <p:nvPr/>
        </p:nvSpPr>
        <p:spPr>
          <a:xfrm>
            <a:off x="799471" y="1316664"/>
            <a:ext cx="3434931" cy="4221124"/>
          </a:xfrm>
          <a:prstGeom prst="rect">
            <a:avLst/>
          </a:prstGeom>
        </p:spPr>
        <p:txBody>
          <a:bodyPr>
            <a:normAutofit lnSpcReduction="10000"/>
          </a:bodyPr>
          <a:lstStyle/>
          <a:p>
            <a:pPr defTabSz="297180">
              <a:lnSpc>
                <a:spcPct val="90000"/>
              </a:lnSpc>
              <a:spcAft>
                <a:spcPts val="600"/>
              </a:spcAft>
            </a:pPr>
            <a:r>
              <a:rPr lang="en-US" sz="2400" b="1" kern="1200" dirty="0">
                <a:solidFill>
                  <a:schemeClr val="tx1"/>
                </a:solidFill>
                <a:latin typeface="+mn-lt"/>
                <a:ea typeface="+mn-ea"/>
                <a:cs typeface="+mn-cs"/>
              </a:rPr>
              <a:t>Over responsive</a:t>
            </a:r>
          </a:p>
          <a:p>
            <a:pPr defTabSz="297180">
              <a:lnSpc>
                <a:spcPct val="90000"/>
              </a:lnSpc>
              <a:spcAft>
                <a:spcPts val="600"/>
              </a:spcAft>
            </a:pPr>
            <a:endParaRPr lang="en-US" sz="2000" b="1" kern="1200" dirty="0">
              <a:solidFill>
                <a:schemeClr val="tx1"/>
              </a:solidFill>
              <a:latin typeface="+mn-lt"/>
              <a:ea typeface="+mn-ea"/>
              <a:cs typeface="+mn-cs"/>
            </a:endParaRP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Dislikes bright lighting, prefers dark environment</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Covers eyes outside</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Is distracted by visual information </a:t>
            </a:r>
            <a:endParaRPr lang="en-US" kern="1200" dirty="0">
              <a:solidFill>
                <a:srgbClr val="FF0000"/>
              </a:solidFill>
              <a:latin typeface="+mn-lt"/>
              <a:ea typeface="+mn-ea"/>
              <a:cs typeface="+mn-cs"/>
            </a:endParaRP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Noise levels feel magnified </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Dislikes loud noise </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Extreme reactions to loud or unexpected noises</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Easily startled </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Notices noises others may not hear</a:t>
            </a:r>
          </a:p>
          <a:p>
            <a:pPr>
              <a:lnSpc>
                <a:spcPct val="90000"/>
              </a:lnSpc>
              <a:spcAft>
                <a:spcPts val="600"/>
              </a:spcAft>
            </a:pPr>
            <a:endParaRPr lang="en-US" sz="1400" dirty="0"/>
          </a:p>
        </p:txBody>
      </p:sp>
      <p:sp>
        <p:nvSpPr>
          <p:cNvPr id="5" name="Content Placeholder 4">
            <a:extLst>
              <a:ext uri="{FF2B5EF4-FFF2-40B4-BE49-F238E27FC236}">
                <a16:creationId xmlns:a16="http://schemas.microsoft.com/office/drawing/2014/main" id="{BEED2646-B380-23E1-43DF-F1855A3A5294}"/>
              </a:ext>
            </a:extLst>
          </p:cNvPr>
          <p:cNvSpPr>
            <a:spLocks/>
          </p:cNvSpPr>
          <p:nvPr/>
        </p:nvSpPr>
        <p:spPr>
          <a:xfrm>
            <a:off x="4570752" y="1976772"/>
            <a:ext cx="3688727" cy="4221123"/>
          </a:xfrm>
          <a:prstGeom prst="rect">
            <a:avLst/>
          </a:prstGeom>
        </p:spPr>
        <p:txBody>
          <a:bodyPr>
            <a:normAutofit/>
          </a:bodyPr>
          <a:lstStyle/>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Distracted in noisier surroundings</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Anxious before expected noise (e.g. school bell)</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Talks loudly</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Hums or makes noises to themselves</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Dislikes strong tastes/smells </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Prefers bland tastes/smells </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Anxious of new foods</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Smells people </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Over-reacts to new smells </a:t>
            </a:r>
          </a:p>
          <a:p>
            <a:pPr marL="285750" indent="-285750" defTabSz="297180">
              <a:lnSpc>
                <a:spcPct val="90000"/>
              </a:lnSpc>
              <a:spcAft>
                <a:spcPts val="600"/>
              </a:spcAft>
              <a:buFont typeface="Arial" panose="020B0604020202020204" pitchFamily="34" charset="0"/>
              <a:buChar char="•"/>
            </a:pPr>
            <a:r>
              <a:rPr lang="en-US" kern="1200" dirty="0">
                <a:solidFill>
                  <a:schemeClr val="tx1"/>
                </a:solidFill>
                <a:latin typeface="+mn-lt"/>
                <a:ea typeface="+mn-ea"/>
                <a:cs typeface="+mn-cs"/>
              </a:rPr>
              <a:t>Gags easily</a:t>
            </a:r>
          </a:p>
          <a:p>
            <a:pPr>
              <a:lnSpc>
                <a:spcPct val="90000"/>
              </a:lnSpc>
              <a:spcAft>
                <a:spcPts val="600"/>
              </a:spcAft>
            </a:pPr>
            <a:endParaRPr lang="en-US" sz="1300" dirty="0"/>
          </a:p>
        </p:txBody>
      </p:sp>
    </p:spTree>
    <p:extLst>
      <p:ext uri="{BB962C8B-B14F-4D97-AF65-F5344CB8AC3E}">
        <p14:creationId xmlns:p14="http://schemas.microsoft.com/office/powerpoint/2010/main" val="29068994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B1981535-B5AA-4E0C-ACE5-925CC19B20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F97D060-AA7E-4411-BA62-28BD1EBD55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9362E47C-E9F5-1659-4676-359E407A6695}"/>
              </a:ext>
            </a:extLst>
          </p:cNvPr>
          <p:cNvSpPr>
            <a:spLocks/>
          </p:cNvSpPr>
          <p:nvPr/>
        </p:nvSpPr>
        <p:spPr>
          <a:xfrm>
            <a:off x="1298222" y="804332"/>
            <a:ext cx="4615033" cy="5923845"/>
          </a:xfrm>
          <a:prstGeom prst="rect">
            <a:avLst/>
          </a:prstGeom>
        </p:spPr>
        <p:txBody>
          <a:bodyPr>
            <a:normAutofit/>
          </a:bodyPr>
          <a:lstStyle/>
          <a:p>
            <a:pPr defTabSz="365760">
              <a:spcAft>
                <a:spcPts val="600"/>
              </a:spcAft>
            </a:pPr>
            <a:endParaRPr lang="en-US" sz="1440" b="1" kern="1200" dirty="0">
              <a:solidFill>
                <a:schemeClr val="tx1"/>
              </a:solidFill>
              <a:latin typeface="+mn-lt"/>
              <a:ea typeface="+mn-ea"/>
              <a:cs typeface="+mn-cs"/>
            </a:endParaRPr>
          </a:p>
          <a:p>
            <a:pPr defTabSz="365760">
              <a:spcAft>
                <a:spcPts val="600"/>
              </a:spcAft>
            </a:pPr>
            <a:endParaRPr lang="en-US" sz="2080" b="1" dirty="0"/>
          </a:p>
          <a:p>
            <a:pPr defTabSz="365760">
              <a:spcAft>
                <a:spcPts val="600"/>
              </a:spcAft>
            </a:pPr>
            <a:r>
              <a:rPr lang="en-US" sz="2400" b="1" kern="1200" dirty="0">
                <a:solidFill>
                  <a:schemeClr val="tx1"/>
                </a:solidFill>
                <a:latin typeface="+mn-lt"/>
                <a:ea typeface="+mn-ea"/>
                <a:cs typeface="+mn-cs"/>
              </a:rPr>
              <a:t>Under responsive</a:t>
            </a:r>
          </a:p>
          <a:p>
            <a:pPr defTabSz="365760">
              <a:spcAft>
                <a:spcPts val="600"/>
              </a:spcAft>
            </a:pPr>
            <a:endParaRPr lang="en-US" sz="1440" b="1" kern="1200" dirty="0">
              <a:solidFill>
                <a:schemeClr val="tx1"/>
              </a:solidFill>
              <a:latin typeface="+mn-lt"/>
              <a:ea typeface="+mn-ea"/>
              <a:cs typeface="+mn-cs"/>
            </a:endParaRP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Needs more visual information to react</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Likes bright environment, reflective or spinning lights, light-up toys</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Stands very close to the TV</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Waves objects close in front of face</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Enjoys really loud noise </a:t>
            </a:r>
          </a:p>
          <a:p>
            <a:pPr defTabSz="365760">
              <a:spcAft>
                <a:spcPts val="600"/>
              </a:spcAft>
            </a:pPr>
            <a:endParaRPr lang="en-US" sz="1440" kern="1200" dirty="0">
              <a:solidFill>
                <a:schemeClr val="tx1"/>
              </a:solidFill>
              <a:latin typeface="+mn-lt"/>
              <a:ea typeface="+mn-ea"/>
              <a:cs typeface="+mn-cs"/>
            </a:endParaRPr>
          </a:p>
          <a:p>
            <a:pPr defTabSz="365760">
              <a:spcAft>
                <a:spcPts val="600"/>
              </a:spcAft>
            </a:pPr>
            <a:endParaRPr lang="en-US" sz="1440" kern="1200" dirty="0">
              <a:solidFill>
                <a:schemeClr val="accent1"/>
              </a:solidFill>
              <a:latin typeface="+mn-lt"/>
              <a:ea typeface="+mn-ea"/>
              <a:cs typeface="+mn-cs"/>
            </a:endParaRPr>
          </a:p>
          <a:p>
            <a:pPr defTabSz="365760">
              <a:spcAft>
                <a:spcPts val="600"/>
              </a:spcAft>
            </a:pPr>
            <a:endParaRPr lang="en-US" sz="1440" kern="1200" dirty="0">
              <a:solidFill>
                <a:schemeClr val="tx1"/>
              </a:solidFill>
              <a:latin typeface="+mn-lt"/>
              <a:ea typeface="+mn-ea"/>
              <a:cs typeface="+mn-cs"/>
            </a:endParaRPr>
          </a:p>
          <a:p>
            <a:pPr defTabSz="365760">
              <a:spcAft>
                <a:spcPts val="600"/>
              </a:spcAft>
            </a:pPr>
            <a:endParaRPr lang="en-US" sz="1440" kern="1200" dirty="0">
              <a:solidFill>
                <a:schemeClr val="tx1"/>
              </a:solidFill>
              <a:latin typeface="+mn-lt"/>
              <a:ea typeface="+mn-ea"/>
              <a:cs typeface="+mn-cs"/>
            </a:endParaRPr>
          </a:p>
          <a:p>
            <a:pPr marL="0" indent="0">
              <a:spcAft>
                <a:spcPts val="600"/>
              </a:spcAft>
              <a:buNone/>
            </a:pPr>
            <a:endParaRPr lang="en-US" dirty="0"/>
          </a:p>
        </p:txBody>
      </p:sp>
      <p:sp>
        <p:nvSpPr>
          <p:cNvPr id="4" name="Content Placeholder 3">
            <a:extLst>
              <a:ext uri="{FF2B5EF4-FFF2-40B4-BE49-F238E27FC236}">
                <a16:creationId xmlns:a16="http://schemas.microsoft.com/office/drawing/2014/main" id="{CFF34AF3-9163-65E7-059F-BCD71F6CB2EA}"/>
              </a:ext>
            </a:extLst>
          </p:cNvPr>
          <p:cNvSpPr>
            <a:spLocks/>
          </p:cNvSpPr>
          <p:nvPr/>
        </p:nvSpPr>
        <p:spPr>
          <a:xfrm>
            <a:off x="6027346" y="1878159"/>
            <a:ext cx="4615032" cy="5551354"/>
          </a:xfrm>
          <a:prstGeom prst="rect">
            <a:avLst/>
          </a:prstGeom>
        </p:spPr>
        <p:txBody>
          <a:bodyPr>
            <a:normAutofit/>
          </a:bodyPr>
          <a:lstStyle/>
          <a:p>
            <a:pPr defTabSz="365760">
              <a:spcAft>
                <a:spcPts val="600"/>
              </a:spcAft>
            </a:pPr>
            <a:endParaRPr lang="en-US" sz="1440" kern="1200" dirty="0">
              <a:solidFill>
                <a:schemeClr val="tx1"/>
              </a:solidFill>
              <a:latin typeface="+mn-lt"/>
              <a:ea typeface="+mn-ea"/>
              <a:cs typeface="+mn-cs"/>
            </a:endParaRP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Does not hear name being called</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Needs instructions</a:t>
            </a:r>
            <a:r>
              <a:rPr lang="en-US" sz="2000" kern="1200" dirty="0">
                <a:solidFill>
                  <a:srgbClr val="FF0000"/>
                </a:solidFill>
                <a:latin typeface="+mn-lt"/>
                <a:ea typeface="+mn-ea"/>
                <a:cs typeface="+mn-cs"/>
              </a:rPr>
              <a:t> </a:t>
            </a:r>
            <a:r>
              <a:rPr lang="en-US" sz="2000" kern="1200" dirty="0">
                <a:solidFill>
                  <a:schemeClr val="tx1"/>
                </a:solidFill>
                <a:latin typeface="+mn-lt"/>
                <a:ea typeface="+mn-ea"/>
                <a:cs typeface="+mn-cs"/>
              </a:rPr>
              <a:t>repeated several times</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Makes noise to themselves</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Eats non-food items (Pica)</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Craves strong tastes </a:t>
            </a:r>
            <a:r>
              <a:rPr lang="mr-IN" sz="2000" kern="1200" dirty="0">
                <a:solidFill>
                  <a:schemeClr val="tx1"/>
                </a:solidFill>
                <a:latin typeface="+mn-lt"/>
                <a:ea typeface="+mn-ea"/>
                <a:cs typeface="+mn-cs"/>
              </a:rPr>
              <a:t>–</a:t>
            </a:r>
            <a:r>
              <a:rPr lang="en-US" sz="2000" kern="1200" dirty="0">
                <a:solidFill>
                  <a:schemeClr val="tx1"/>
                </a:solidFill>
                <a:latin typeface="+mn-lt"/>
                <a:ea typeface="+mn-ea"/>
                <a:cs typeface="+mn-cs"/>
              </a:rPr>
              <a:t> spicy or highly seasoned food</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Licks and smells objects, people </a:t>
            </a:r>
          </a:p>
          <a:p>
            <a:pPr marL="342900" indent="-342900" defTabSz="365760">
              <a:spcAft>
                <a:spcPts val="600"/>
              </a:spcAft>
              <a:buFont typeface="Arial" panose="020B0604020202020204" pitchFamily="34" charset="0"/>
              <a:buChar char="•"/>
            </a:pPr>
            <a:r>
              <a:rPr lang="en-US" sz="2000" kern="1200" dirty="0">
                <a:solidFill>
                  <a:schemeClr val="tx1"/>
                </a:solidFill>
                <a:latin typeface="+mn-lt"/>
                <a:ea typeface="+mn-ea"/>
                <a:cs typeface="+mn-cs"/>
              </a:rPr>
              <a:t>Under-reacts to strong, bad or good smells</a:t>
            </a:r>
          </a:p>
          <a:p>
            <a:pPr>
              <a:spcAft>
                <a:spcPts val="600"/>
              </a:spcAft>
            </a:pPr>
            <a:endParaRPr lang="en-US" dirty="0"/>
          </a:p>
        </p:txBody>
      </p:sp>
    </p:spTree>
    <p:extLst>
      <p:ext uri="{BB962C8B-B14F-4D97-AF65-F5344CB8AC3E}">
        <p14:creationId xmlns:p14="http://schemas.microsoft.com/office/powerpoint/2010/main" val="38009302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25"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7" name="Rectangle 26">
            <a:extLst>
              <a:ext uri="{FF2B5EF4-FFF2-40B4-BE49-F238E27FC236}">
                <a16:creationId xmlns:a16="http://schemas.microsoft.com/office/drawing/2014/main" id="{4A391C69-E52F-4DC0-B51A-0DABC5484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048390FD-448E-4FF2-AEE8-C46960568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59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descr="Cross-section of a plant stem under a microscope">
            <a:extLst>
              <a:ext uri="{FF2B5EF4-FFF2-40B4-BE49-F238E27FC236}">
                <a16:creationId xmlns:a16="http://schemas.microsoft.com/office/drawing/2014/main" id="{F4E93EEA-6DC8-B4E9-3EB2-0E64270316C0}"/>
              </a:ext>
            </a:extLst>
          </p:cNvPr>
          <p:cNvPicPr>
            <a:picLocks noChangeAspect="1"/>
          </p:cNvPicPr>
          <p:nvPr/>
        </p:nvPicPr>
        <p:blipFill rotWithShape="1">
          <a:blip r:embed="rId5"/>
          <a:srcRect l="31082" r="21860" b="-1"/>
          <a:stretch/>
        </p:blipFill>
        <p:spPr>
          <a:xfrm>
            <a:off x="7357274" y="10"/>
            <a:ext cx="4834726" cy="6857990"/>
          </a:xfrm>
          <a:prstGeom prst="rect">
            <a:avLst/>
          </a:prstGeom>
        </p:spPr>
      </p:pic>
      <p:pic>
        <p:nvPicPr>
          <p:cNvPr id="30" name="Picture 29">
            <a:extLst>
              <a:ext uri="{FF2B5EF4-FFF2-40B4-BE49-F238E27FC236}">
                <a16:creationId xmlns:a16="http://schemas.microsoft.com/office/drawing/2014/main" id="{0BD259F2-A289-4420-B3EB-BBC6A904FC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D3B9EAB-76F8-880C-BE41-6A3B4D7F10AA}"/>
              </a:ext>
            </a:extLst>
          </p:cNvPr>
          <p:cNvSpPr>
            <a:spLocks noGrp="1"/>
          </p:cNvSpPr>
          <p:nvPr>
            <p:ph type="title"/>
          </p:nvPr>
        </p:nvSpPr>
        <p:spPr>
          <a:xfrm>
            <a:off x="981075" y="1358901"/>
            <a:ext cx="5280026" cy="2730498"/>
          </a:xfrm>
        </p:spPr>
        <p:txBody>
          <a:bodyPr vert="horz" lIns="91440" tIns="45720" rIns="91440" bIns="45720" rtlCol="0" anchor="b">
            <a:normAutofit/>
          </a:bodyPr>
          <a:lstStyle/>
          <a:p>
            <a:r>
              <a:rPr lang="en-US" sz="4800"/>
              <a:t>Vestibular system</a:t>
            </a:r>
          </a:p>
        </p:txBody>
      </p:sp>
    </p:spTree>
    <p:extLst>
      <p:ext uri="{BB962C8B-B14F-4D97-AF65-F5344CB8AC3E}">
        <p14:creationId xmlns:p14="http://schemas.microsoft.com/office/powerpoint/2010/main" val="226130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id="{7407B0FF-43E0-4B2E-B48B-C2A472D103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CAC6C18-4147-48ED-8B6A-19B3E0D891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3A9C15D4-2EE7-4D05-B87C-91D1F3B96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5" y="0"/>
            <a:ext cx="813206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4ED7B0FB-9654-4441-9545-02D458B68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935"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E579E4B0-8E4A-F9FA-C2F5-7C20D51027A4}"/>
              </a:ext>
            </a:extLst>
          </p:cNvPr>
          <p:cNvSpPr>
            <a:spLocks noGrp="1"/>
          </p:cNvSpPr>
          <p:nvPr>
            <p:ph type="title"/>
          </p:nvPr>
        </p:nvSpPr>
        <p:spPr>
          <a:xfrm>
            <a:off x="641074" y="1314450"/>
            <a:ext cx="2844002" cy="3680244"/>
          </a:xfrm>
        </p:spPr>
        <p:txBody>
          <a:bodyPr vert="horz" lIns="91440" tIns="45720" rIns="91440" bIns="45720" rtlCol="0" anchor="ctr">
            <a:normAutofit/>
          </a:bodyPr>
          <a:lstStyle/>
          <a:p>
            <a:pPr algn="l"/>
            <a:r>
              <a:rPr lang="en-US" sz="3700"/>
              <a:t>What behaviours might we see when there is a problem?</a:t>
            </a:r>
          </a:p>
        </p:txBody>
      </p:sp>
      <p:pic>
        <p:nvPicPr>
          <p:cNvPr id="18" name="Picture 17">
            <a:extLst>
              <a:ext uri="{FF2B5EF4-FFF2-40B4-BE49-F238E27FC236}">
                <a16:creationId xmlns:a16="http://schemas.microsoft.com/office/drawing/2014/main" id="{7BB94C57-FDF3-45A3-9D1F-904523D795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r="66700" b="77917"/>
          <a:stretch/>
        </p:blipFill>
        <p:spPr>
          <a:xfrm>
            <a:off x="0" y="0"/>
            <a:ext cx="4059935" cy="1514475"/>
          </a:xfrm>
          <a:prstGeom prst="rect">
            <a:avLst/>
          </a:prstGeom>
        </p:spPr>
      </p:pic>
      <p:pic>
        <p:nvPicPr>
          <p:cNvPr id="20" name="Picture 19">
            <a:extLst>
              <a:ext uri="{FF2B5EF4-FFF2-40B4-BE49-F238E27FC236}">
                <a16:creationId xmlns:a16="http://schemas.microsoft.com/office/drawing/2014/main" id="{6AEBDF1A-221A-4497-BBA9-57A70D16151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377059" y="5962903"/>
            <a:ext cx="2590800" cy="892925"/>
          </a:xfrm>
          <a:prstGeom prst="rect">
            <a:avLst/>
          </a:prstGeom>
        </p:spPr>
      </p:pic>
      <p:sp>
        <p:nvSpPr>
          <p:cNvPr id="4" name="Content Placeholder 3">
            <a:extLst>
              <a:ext uri="{FF2B5EF4-FFF2-40B4-BE49-F238E27FC236}">
                <a16:creationId xmlns:a16="http://schemas.microsoft.com/office/drawing/2014/main" id="{ADBFE477-FE41-14C3-8FA3-EE73B3CA5939}"/>
              </a:ext>
            </a:extLst>
          </p:cNvPr>
          <p:cNvSpPr>
            <a:spLocks/>
          </p:cNvSpPr>
          <p:nvPr/>
        </p:nvSpPr>
        <p:spPr>
          <a:xfrm>
            <a:off x="4146267" y="993422"/>
            <a:ext cx="3985800" cy="5746045"/>
          </a:xfrm>
          <a:prstGeom prst="rect">
            <a:avLst/>
          </a:prstGeom>
        </p:spPr>
        <p:txBody>
          <a:bodyPr>
            <a:normAutofit/>
          </a:bodyPr>
          <a:lstStyle/>
          <a:p>
            <a:pPr defTabSz="338328">
              <a:spcAft>
                <a:spcPts val="600"/>
              </a:spcAft>
            </a:pPr>
            <a:r>
              <a:rPr lang="en-US" sz="2400" b="1" kern="1200" dirty="0">
                <a:solidFill>
                  <a:schemeClr val="tx1"/>
                </a:solidFill>
                <a:latin typeface="+mn-lt"/>
                <a:ea typeface="+mn-ea"/>
                <a:cs typeface="+mn-cs"/>
              </a:rPr>
              <a:t>Over responsive</a:t>
            </a:r>
          </a:p>
          <a:p>
            <a:pPr defTabSz="338328">
              <a:spcAft>
                <a:spcPts val="600"/>
              </a:spcAft>
            </a:pPr>
            <a:endParaRPr lang="en-US" sz="2400" b="1" kern="1200" dirty="0">
              <a:solidFill>
                <a:schemeClr val="tx1"/>
              </a:solidFill>
              <a:latin typeface="+mn-lt"/>
              <a:ea typeface="+mn-ea"/>
              <a:cs typeface="+mn-cs"/>
            </a:endParaRP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Hates spinning, jumping </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Becomes dizzy easily </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Hates a busy place full of movement </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Avoids feet being off ground (e.g. avoids swings) </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Dislikes head being tipped back (e.g. for hair washing or if tilted in space in specialist seating)</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Travel sick</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Clumsy and uncoordinated</a:t>
            </a:r>
          </a:p>
          <a:p>
            <a:pPr marL="342900" indent="-342900" defTabSz="338328">
              <a:spcAft>
                <a:spcPts val="600"/>
              </a:spcAft>
              <a:buFont typeface="Arial" panose="020B0604020202020204" pitchFamily="34" charset="0"/>
              <a:buChar char="•"/>
            </a:pPr>
            <a:r>
              <a:rPr lang="en-US" sz="2000" dirty="0"/>
              <a:t>Poor posture</a:t>
            </a:r>
            <a:endParaRPr lang="en-US" sz="2000" kern="1200" dirty="0">
              <a:solidFill>
                <a:schemeClr val="tx1"/>
              </a:solidFill>
              <a:latin typeface="+mn-lt"/>
              <a:ea typeface="+mn-ea"/>
              <a:cs typeface="+mn-cs"/>
            </a:endParaRPr>
          </a:p>
          <a:p>
            <a:pPr marL="0" indent="0">
              <a:spcAft>
                <a:spcPts val="600"/>
              </a:spcAft>
              <a:buNone/>
            </a:pPr>
            <a:endParaRPr lang="en-US" b="1" dirty="0"/>
          </a:p>
        </p:txBody>
      </p:sp>
      <p:sp>
        <p:nvSpPr>
          <p:cNvPr id="5" name="Content Placeholder 4">
            <a:extLst>
              <a:ext uri="{FF2B5EF4-FFF2-40B4-BE49-F238E27FC236}">
                <a16:creationId xmlns:a16="http://schemas.microsoft.com/office/drawing/2014/main" id="{D2AE626B-38E3-9E65-9F12-0D4054609629}"/>
              </a:ext>
            </a:extLst>
          </p:cNvPr>
          <p:cNvSpPr>
            <a:spLocks/>
          </p:cNvSpPr>
          <p:nvPr/>
        </p:nvSpPr>
        <p:spPr>
          <a:xfrm>
            <a:off x="8041754" y="880533"/>
            <a:ext cx="4059935" cy="5858934"/>
          </a:xfrm>
          <a:prstGeom prst="rect">
            <a:avLst/>
          </a:prstGeom>
        </p:spPr>
        <p:txBody>
          <a:bodyPr>
            <a:normAutofit/>
          </a:bodyPr>
          <a:lstStyle/>
          <a:p>
            <a:pPr defTabSz="338328">
              <a:spcAft>
                <a:spcPts val="600"/>
              </a:spcAft>
            </a:pPr>
            <a:r>
              <a:rPr lang="en-US" sz="2400" b="1" kern="1200" dirty="0">
                <a:solidFill>
                  <a:schemeClr val="tx1"/>
                </a:solidFill>
                <a:latin typeface="+mn-lt"/>
                <a:ea typeface="+mn-ea"/>
                <a:cs typeface="+mn-cs"/>
              </a:rPr>
              <a:t>Under responsive</a:t>
            </a:r>
          </a:p>
          <a:p>
            <a:pPr defTabSz="338328">
              <a:spcAft>
                <a:spcPts val="600"/>
              </a:spcAft>
            </a:pPr>
            <a:endParaRPr lang="en-US" sz="2400" b="1" kern="1200" dirty="0">
              <a:solidFill>
                <a:schemeClr val="tx1"/>
              </a:solidFill>
              <a:latin typeface="+mn-lt"/>
              <a:ea typeface="+mn-ea"/>
              <a:cs typeface="+mn-cs"/>
            </a:endParaRPr>
          </a:p>
          <a:p>
            <a:pPr defTabSz="338328">
              <a:spcAft>
                <a:spcPts val="600"/>
              </a:spcAft>
            </a:pPr>
            <a:endParaRPr lang="en-US" sz="1480" kern="1200" dirty="0">
              <a:solidFill>
                <a:schemeClr val="tx1"/>
              </a:solidFill>
              <a:latin typeface="+mn-lt"/>
              <a:ea typeface="+mn-ea"/>
              <a:cs typeface="+mn-cs"/>
            </a:endParaRP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Always on the go </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Difficulty sitting still </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Constantly fidgeting</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Runs rather than walks </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Takes risks </a:t>
            </a:r>
            <a:r>
              <a:rPr lang="mr-IN" sz="2000" kern="1200" dirty="0">
                <a:solidFill>
                  <a:schemeClr val="tx1"/>
                </a:solidFill>
                <a:latin typeface="+mn-lt"/>
                <a:ea typeface="+mn-ea"/>
                <a:cs typeface="+mn-cs"/>
              </a:rPr>
              <a:t>–</a:t>
            </a:r>
            <a:r>
              <a:rPr lang="en-US" sz="2000" kern="1200" dirty="0">
                <a:solidFill>
                  <a:schemeClr val="tx1"/>
                </a:solidFill>
                <a:latin typeface="+mn-lt"/>
                <a:ea typeface="+mn-ea"/>
                <a:cs typeface="+mn-cs"/>
              </a:rPr>
              <a:t> no danger awareness</a:t>
            </a:r>
          </a:p>
          <a:p>
            <a:pPr marL="342900" indent="-342900" defTabSz="338328">
              <a:spcAft>
                <a:spcPts val="600"/>
              </a:spcAft>
              <a:buFont typeface="Arial" panose="020B0604020202020204" pitchFamily="34" charset="0"/>
              <a:buChar char="•"/>
            </a:pPr>
            <a:r>
              <a:rPr lang="en-US" sz="2000" kern="1200" dirty="0">
                <a:solidFill>
                  <a:schemeClr val="tx1"/>
                </a:solidFill>
                <a:latin typeface="+mn-lt"/>
                <a:ea typeface="+mn-ea"/>
                <a:cs typeface="+mn-cs"/>
              </a:rPr>
              <a:t>Fast but not always well </a:t>
            </a:r>
            <a:r>
              <a:rPr lang="en-US" sz="2000" kern="1200" dirty="0" err="1">
                <a:solidFill>
                  <a:schemeClr val="tx1"/>
                </a:solidFill>
                <a:latin typeface="+mn-lt"/>
                <a:ea typeface="+mn-ea"/>
                <a:cs typeface="+mn-cs"/>
              </a:rPr>
              <a:t>co-ordinated</a:t>
            </a:r>
            <a:r>
              <a:rPr lang="en-US" sz="2000" kern="1200" dirty="0">
                <a:solidFill>
                  <a:schemeClr val="tx1"/>
                </a:solidFill>
                <a:latin typeface="+mn-lt"/>
                <a:ea typeface="+mn-ea"/>
                <a:cs typeface="+mn-cs"/>
              </a:rPr>
              <a:t> </a:t>
            </a:r>
          </a:p>
          <a:p>
            <a:pPr defTabSz="338328">
              <a:spcAft>
                <a:spcPts val="600"/>
              </a:spcAft>
            </a:pPr>
            <a:endParaRPr lang="en-US" sz="1332" kern="1200" dirty="0">
              <a:solidFill>
                <a:schemeClr val="tx1"/>
              </a:solidFill>
              <a:latin typeface="+mn-lt"/>
              <a:ea typeface="+mn-ea"/>
              <a:cs typeface="+mn-cs"/>
            </a:endParaRPr>
          </a:p>
          <a:p>
            <a:pPr marL="0" indent="0">
              <a:spcAft>
                <a:spcPts val="600"/>
              </a:spcAft>
              <a:buNone/>
            </a:pPr>
            <a:endParaRPr lang="en-US" dirty="0"/>
          </a:p>
        </p:txBody>
      </p:sp>
    </p:spTree>
    <p:extLst>
      <p:ext uri="{BB962C8B-B14F-4D97-AF65-F5344CB8AC3E}">
        <p14:creationId xmlns:p14="http://schemas.microsoft.com/office/powerpoint/2010/main" val="1910790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36" name="Picture 2">
            <a:extLst>
              <a:ext uri="{FF2B5EF4-FFF2-40B4-BE49-F238E27FC236}">
                <a16:creationId xmlns:a16="http://schemas.microsoft.com/office/drawing/2014/main" id="{25496B42-CC46-4183-B481-887CD3E8C7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7">
            <a:extLst>
              <a:ext uri="{FF2B5EF4-FFF2-40B4-BE49-F238E27FC236}">
                <a16:creationId xmlns:a16="http://schemas.microsoft.com/office/drawing/2014/main" id="{E2758CE0-F916-4DCE-88D1-71430BE441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40" name="Rectangle 39">
            <a:extLst>
              <a:ext uri="{FF2B5EF4-FFF2-40B4-BE49-F238E27FC236}">
                <a16:creationId xmlns:a16="http://schemas.microsoft.com/office/drawing/2014/main" id="{2BFD9BBE-CACA-434E-973B-903707B176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5">
            <a:extLst>
              <a:ext uri="{FF2B5EF4-FFF2-40B4-BE49-F238E27FC236}">
                <a16:creationId xmlns:a16="http://schemas.microsoft.com/office/drawing/2014/main" id="{DA335373-4C5E-45BD-8EFF-190A1E76C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7439" y="1215213"/>
            <a:ext cx="6005039" cy="4940394"/>
          </a:xfrm>
          <a:prstGeom prst="roundRect">
            <a:avLst>
              <a:gd name="adj" fmla="val 4448"/>
            </a:avLst>
          </a:prstGeom>
          <a:solidFill>
            <a:srgbClr val="FFFFFF"/>
          </a:solid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vert="horz" lIns="91440" tIns="45720" rIns="91440" bIns="45720" rtlCol="0" anchor="t">
            <a:normAutofit/>
          </a:bodyPr>
          <a:lstStyle/>
          <a:p>
            <a:pPr algn="ctr">
              <a:lnSpc>
                <a:spcPct val="120000"/>
              </a:lnSpc>
              <a:spcBef>
                <a:spcPts val="1000"/>
              </a:spcBef>
              <a:buClr>
                <a:schemeClr val="tx1"/>
              </a:buClr>
              <a:buFont typeface="Arial" panose="020B0604020202020204" pitchFamily="34" charset="0"/>
              <a:buNone/>
            </a:pPr>
            <a:endParaRPr lang="en-US" sz="3200" cap="all">
              <a:solidFill>
                <a:schemeClr val="bg1">
                  <a:lumMod val="50000"/>
                </a:schemeClr>
              </a:solidFill>
            </a:endParaRPr>
          </a:p>
        </p:txBody>
      </p:sp>
      <p:pic>
        <p:nvPicPr>
          <p:cNvPr id="33" name="Graphic 32" descr="Brain in head">
            <a:extLst>
              <a:ext uri="{FF2B5EF4-FFF2-40B4-BE49-F238E27FC236}">
                <a16:creationId xmlns:a16="http://schemas.microsoft.com/office/drawing/2014/main" id="{1F206F23-CFE2-F134-961C-433CB02F6D6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882603" y="1678055"/>
            <a:ext cx="4014710" cy="4014710"/>
          </a:xfrm>
          <a:prstGeom prst="rect">
            <a:avLst/>
          </a:prstGeom>
        </p:spPr>
      </p:pic>
      <p:pic>
        <p:nvPicPr>
          <p:cNvPr id="44" name="Picture 43">
            <a:extLst>
              <a:ext uri="{FF2B5EF4-FFF2-40B4-BE49-F238E27FC236}">
                <a16:creationId xmlns:a16="http://schemas.microsoft.com/office/drawing/2014/main" id="{FC559A65-05EE-4AF2-8C3B-B051D7A2AE2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607" y="1"/>
            <a:ext cx="12192000" cy="6858000"/>
          </a:xfrm>
          <a:prstGeom prst="rect">
            <a:avLst/>
          </a:prstGeom>
        </p:spPr>
      </p:pic>
      <p:sp>
        <p:nvSpPr>
          <p:cNvPr id="2" name="Title 1">
            <a:extLst>
              <a:ext uri="{FF2B5EF4-FFF2-40B4-BE49-F238E27FC236}">
                <a16:creationId xmlns:a16="http://schemas.microsoft.com/office/drawing/2014/main" id="{DDD25EEF-109B-7C57-53BC-A642B5D11F31}"/>
              </a:ext>
            </a:extLst>
          </p:cNvPr>
          <p:cNvSpPr>
            <a:spLocks noGrp="1"/>
          </p:cNvSpPr>
          <p:nvPr>
            <p:ph type="title"/>
          </p:nvPr>
        </p:nvSpPr>
        <p:spPr>
          <a:xfrm>
            <a:off x="6976535" y="297086"/>
            <a:ext cx="4842932" cy="3131913"/>
          </a:xfrm>
        </p:spPr>
        <p:txBody>
          <a:bodyPr vert="horz" lIns="91440" tIns="45720" rIns="91440" bIns="45720" rtlCol="0" anchor="b">
            <a:normAutofit/>
          </a:bodyPr>
          <a:lstStyle/>
          <a:p>
            <a:r>
              <a:rPr lang="en-US" sz="4800" dirty="0"/>
              <a:t>Proprioceptive system</a:t>
            </a:r>
          </a:p>
        </p:txBody>
      </p:sp>
    </p:spTree>
    <p:extLst>
      <p:ext uri="{BB962C8B-B14F-4D97-AF65-F5344CB8AC3E}">
        <p14:creationId xmlns:p14="http://schemas.microsoft.com/office/powerpoint/2010/main" val="395923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5F86BEAF-FD24-4827-AD37-6785EBC9C2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4" name="Rectangle 13">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Room full of colourful balloons">
            <a:extLst>
              <a:ext uri="{FF2B5EF4-FFF2-40B4-BE49-F238E27FC236}">
                <a16:creationId xmlns:a16="http://schemas.microsoft.com/office/drawing/2014/main" id="{7CD7284E-10C5-D067-E63F-DD3863BE099A}"/>
              </a:ext>
            </a:extLst>
          </p:cNvPr>
          <p:cNvPicPr>
            <a:picLocks noChangeAspect="1"/>
          </p:cNvPicPr>
          <p:nvPr/>
        </p:nvPicPr>
        <p:blipFill rotWithShape="1">
          <a:blip r:embed="rId5"/>
          <a:srcRect l="16403" r="44423" b="-1"/>
          <a:stretch/>
        </p:blipFill>
        <p:spPr>
          <a:xfrm>
            <a:off x="20" y="10"/>
            <a:ext cx="4024741" cy="6857990"/>
          </a:xfrm>
          <a:prstGeom prst="rect">
            <a:avLst/>
          </a:prstGeom>
        </p:spPr>
      </p:pic>
      <p:sp>
        <p:nvSpPr>
          <p:cNvPr id="16" name="Rectangle 15">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id="{A3B6001E-44A0-154D-437F-41BBA4DA4350}"/>
              </a:ext>
            </a:extLst>
          </p:cNvPr>
          <p:cNvSpPr>
            <a:spLocks noGrp="1"/>
          </p:cNvSpPr>
          <p:nvPr>
            <p:ph type="title"/>
          </p:nvPr>
        </p:nvSpPr>
        <p:spPr>
          <a:xfrm>
            <a:off x="4384523" y="34644"/>
            <a:ext cx="6672886" cy="1596177"/>
          </a:xfrm>
        </p:spPr>
        <p:txBody>
          <a:bodyPr vert="horz" lIns="91440" tIns="45720" rIns="91440" bIns="45720" rtlCol="0" anchor="ctr">
            <a:normAutofit/>
          </a:bodyPr>
          <a:lstStyle/>
          <a:p>
            <a:r>
              <a:rPr lang="en-US" dirty="0"/>
              <a:t>What </a:t>
            </a:r>
            <a:r>
              <a:rPr lang="en-US" dirty="0" err="1"/>
              <a:t>behaviours</a:t>
            </a:r>
            <a:r>
              <a:rPr lang="en-US" dirty="0"/>
              <a:t> might we see when there is a problem?</a:t>
            </a:r>
          </a:p>
        </p:txBody>
      </p:sp>
      <p:sp>
        <p:nvSpPr>
          <p:cNvPr id="4" name="Content Placeholder 3">
            <a:extLst>
              <a:ext uri="{FF2B5EF4-FFF2-40B4-BE49-F238E27FC236}">
                <a16:creationId xmlns:a16="http://schemas.microsoft.com/office/drawing/2014/main" id="{60577CEE-AA83-6020-91F3-A34F52CD87D2}"/>
              </a:ext>
            </a:extLst>
          </p:cNvPr>
          <p:cNvSpPr>
            <a:spLocks noGrp="1"/>
          </p:cNvSpPr>
          <p:nvPr>
            <p:ph sz="half" idx="1"/>
          </p:nvPr>
        </p:nvSpPr>
        <p:spPr>
          <a:xfrm>
            <a:off x="4231943" y="1378574"/>
            <a:ext cx="7749849" cy="5369067"/>
          </a:xfrm>
        </p:spPr>
        <p:txBody>
          <a:bodyPr vert="horz" lIns="91440" tIns="45720" rIns="91440" bIns="45720" rtlCol="0">
            <a:normAutofit fontScale="85000" lnSpcReduction="20000"/>
          </a:bodyPr>
          <a:lstStyle/>
          <a:p>
            <a:pPr marL="0" indent="0">
              <a:lnSpc>
                <a:spcPct val="110000"/>
              </a:lnSpc>
              <a:buNone/>
            </a:pPr>
            <a:r>
              <a:rPr lang="en-US" sz="3100" b="1" cap="none" dirty="0"/>
              <a:t>Under responsive</a:t>
            </a:r>
          </a:p>
          <a:p>
            <a:pPr>
              <a:lnSpc>
                <a:spcPct val="110000"/>
              </a:lnSpc>
            </a:pPr>
            <a:r>
              <a:rPr lang="en-US" sz="2400" cap="none" dirty="0"/>
              <a:t>Bumps into or trips over things/people </a:t>
            </a:r>
          </a:p>
          <a:p>
            <a:pPr>
              <a:lnSpc>
                <a:spcPct val="110000"/>
              </a:lnSpc>
            </a:pPr>
            <a:r>
              <a:rPr lang="en-US" sz="2400" cap="none" dirty="0"/>
              <a:t>Poor motor planning in PE, difficulty copying movements in dance</a:t>
            </a:r>
          </a:p>
          <a:p>
            <a:pPr>
              <a:lnSpc>
                <a:spcPct val="110000"/>
              </a:lnSpc>
            </a:pPr>
            <a:r>
              <a:rPr lang="en-US" sz="2400" cap="none" dirty="0"/>
              <a:t>Poor aim and force in ball skills</a:t>
            </a:r>
          </a:p>
          <a:p>
            <a:pPr>
              <a:lnSpc>
                <a:spcPct val="110000"/>
              </a:lnSpc>
            </a:pPr>
            <a:r>
              <a:rPr lang="en-US" sz="2400" cap="none" dirty="0"/>
              <a:t>Stands too close to others </a:t>
            </a:r>
          </a:p>
          <a:p>
            <a:pPr>
              <a:lnSpc>
                <a:spcPct val="110000"/>
              </a:lnSpc>
            </a:pPr>
            <a:r>
              <a:rPr lang="en-US" sz="2400" cap="none" dirty="0"/>
              <a:t>Crams mouth when eating</a:t>
            </a:r>
          </a:p>
          <a:p>
            <a:pPr>
              <a:lnSpc>
                <a:spcPct val="110000"/>
              </a:lnSpc>
            </a:pPr>
            <a:r>
              <a:rPr lang="en-US" sz="2400" cap="none" dirty="0"/>
              <a:t>Uses excessive force – overly rough in play</a:t>
            </a:r>
          </a:p>
          <a:p>
            <a:pPr>
              <a:lnSpc>
                <a:spcPct val="110000"/>
              </a:lnSpc>
            </a:pPr>
            <a:r>
              <a:rPr lang="en-US" sz="2400" cap="none" dirty="0"/>
              <a:t>Avoids open spaces – sticks to the outskirts of the playground/room</a:t>
            </a:r>
          </a:p>
          <a:p>
            <a:pPr>
              <a:lnSpc>
                <a:spcPct val="110000"/>
              </a:lnSpc>
            </a:pPr>
            <a:r>
              <a:rPr lang="en-US" sz="2400" cap="none" dirty="0"/>
              <a:t>Scared of dark – sleeping problems</a:t>
            </a:r>
          </a:p>
          <a:p>
            <a:pPr>
              <a:lnSpc>
                <a:spcPct val="110000"/>
              </a:lnSpc>
            </a:pPr>
            <a:r>
              <a:rPr lang="en-US" sz="2400" cap="none" dirty="0"/>
              <a:t>Looks at feet when going down the stairs</a:t>
            </a:r>
          </a:p>
          <a:p>
            <a:pPr>
              <a:lnSpc>
                <a:spcPct val="110000"/>
              </a:lnSpc>
            </a:pPr>
            <a:r>
              <a:rPr lang="en-US" sz="2400" cap="none" dirty="0"/>
              <a:t>Squeezes self in too small spaces or pushes against corners of the room </a:t>
            </a:r>
          </a:p>
          <a:p>
            <a:pPr>
              <a:lnSpc>
                <a:spcPct val="110000"/>
              </a:lnSpc>
            </a:pPr>
            <a:r>
              <a:rPr lang="en-US" sz="2400" cap="none" dirty="0"/>
              <a:t>Seeks climbing and hanging </a:t>
            </a:r>
          </a:p>
          <a:p>
            <a:pPr>
              <a:lnSpc>
                <a:spcPct val="110000"/>
              </a:lnSpc>
            </a:pPr>
            <a:r>
              <a:rPr lang="en-US" sz="2400" cap="none" dirty="0"/>
              <a:t>Difficulty sitting still, fidgets, rolls around on the floor</a:t>
            </a:r>
          </a:p>
          <a:p>
            <a:pPr marL="0">
              <a:lnSpc>
                <a:spcPct val="110000"/>
              </a:lnSpc>
            </a:pPr>
            <a:endParaRPr lang="en-US" sz="800" b="1" dirty="0"/>
          </a:p>
        </p:txBody>
      </p:sp>
    </p:spTree>
    <p:extLst>
      <p:ext uri="{BB962C8B-B14F-4D97-AF65-F5344CB8AC3E}">
        <p14:creationId xmlns:p14="http://schemas.microsoft.com/office/powerpoint/2010/main" val="2266313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of an electromagnetic radiation">
            <a:extLst>
              <a:ext uri="{FF2B5EF4-FFF2-40B4-BE49-F238E27FC236}">
                <a16:creationId xmlns:a16="http://schemas.microsoft.com/office/drawing/2014/main" id="{2FB72E1F-4EE0-F73E-952B-C6F9E79DD92A}"/>
              </a:ext>
            </a:extLst>
          </p:cNvPr>
          <p:cNvPicPr>
            <a:picLocks noChangeAspect="1"/>
          </p:cNvPicPr>
          <p:nvPr/>
        </p:nvPicPr>
        <p:blipFill rotWithShape="1">
          <a:blip r:embed="rId3"/>
          <a:srcRect l="16733" r="15622" b="2"/>
          <a:stretch/>
        </p:blipFill>
        <p:spPr>
          <a:xfrm>
            <a:off x="8860" y="10"/>
            <a:ext cx="6924201" cy="6857990"/>
          </a:xfrm>
          <a:prstGeom prst="rect">
            <a:avLst/>
          </a:prstGeom>
        </p:spPr>
      </p:pic>
      <p:sp>
        <p:nvSpPr>
          <p:cNvPr id="2" name="Title 1">
            <a:extLst>
              <a:ext uri="{FF2B5EF4-FFF2-40B4-BE49-F238E27FC236}">
                <a16:creationId xmlns:a16="http://schemas.microsoft.com/office/drawing/2014/main" id="{DDD25EEF-109B-7C57-53BC-A642B5D11F31}"/>
              </a:ext>
            </a:extLst>
          </p:cNvPr>
          <p:cNvSpPr>
            <a:spLocks noGrp="1"/>
          </p:cNvSpPr>
          <p:nvPr>
            <p:ph type="title"/>
          </p:nvPr>
        </p:nvSpPr>
        <p:spPr>
          <a:xfrm>
            <a:off x="7570382" y="1358901"/>
            <a:ext cx="3707844" cy="2730498"/>
          </a:xfrm>
        </p:spPr>
        <p:txBody>
          <a:bodyPr vert="horz" lIns="91440" tIns="45720" rIns="91440" bIns="45720" rtlCol="0" anchor="b">
            <a:normAutofit/>
          </a:bodyPr>
          <a:lstStyle/>
          <a:p>
            <a:r>
              <a:rPr lang="en-US" sz="4000" dirty="0"/>
              <a:t>INTEROCEPTIVE system</a:t>
            </a:r>
          </a:p>
        </p:txBody>
      </p:sp>
    </p:spTree>
    <p:extLst>
      <p:ext uri="{BB962C8B-B14F-4D97-AF65-F5344CB8AC3E}">
        <p14:creationId xmlns:p14="http://schemas.microsoft.com/office/powerpoint/2010/main" val="167658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id="{7407B0FF-43E0-4B2E-B48B-C2A472D103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CAC6C18-4147-48ED-8B6A-19B3E0D891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id="{A0AEC5BC-BF61-146A-E421-51688B375050}"/>
              </a:ext>
            </a:extLst>
          </p:cNvPr>
          <p:cNvSpPr>
            <a:spLocks noGrp="1"/>
          </p:cNvSpPr>
          <p:nvPr>
            <p:ph type="title"/>
          </p:nvPr>
        </p:nvSpPr>
        <p:spPr>
          <a:xfrm>
            <a:off x="913774" y="390449"/>
            <a:ext cx="10364451" cy="1300594"/>
          </a:xfrm>
        </p:spPr>
        <p:txBody>
          <a:bodyPr vert="horz" lIns="91440" tIns="45720" rIns="91440" bIns="45720" rtlCol="0" anchor="ctr">
            <a:normAutofit/>
          </a:bodyPr>
          <a:lstStyle/>
          <a:p>
            <a:r>
              <a:rPr lang="en-US" dirty="0"/>
              <a:t>What </a:t>
            </a:r>
            <a:r>
              <a:rPr lang="en-US" dirty="0" err="1"/>
              <a:t>behaviours</a:t>
            </a:r>
            <a:r>
              <a:rPr lang="en-US" dirty="0"/>
              <a:t> might we see when there is a problem?</a:t>
            </a:r>
          </a:p>
        </p:txBody>
      </p:sp>
      <p:sp>
        <p:nvSpPr>
          <p:cNvPr id="4" name="Content Placeholder 3">
            <a:extLst>
              <a:ext uri="{FF2B5EF4-FFF2-40B4-BE49-F238E27FC236}">
                <a16:creationId xmlns:a16="http://schemas.microsoft.com/office/drawing/2014/main" id="{054F112E-D296-02EC-1237-811F95CEBDC9}"/>
              </a:ext>
            </a:extLst>
          </p:cNvPr>
          <p:cNvSpPr>
            <a:spLocks/>
          </p:cNvSpPr>
          <p:nvPr/>
        </p:nvSpPr>
        <p:spPr>
          <a:xfrm>
            <a:off x="71021" y="1704622"/>
            <a:ext cx="5632577" cy="5153378"/>
          </a:xfrm>
          <a:prstGeom prst="rect">
            <a:avLst/>
          </a:prstGeom>
        </p:spPr>
        <p:txBody>
          <a:bodyPr>
            <a:noAutofit/>
          </a:bodyPr>
          <a:lstStyle/>
          <a:p>
            <a:pPr defTabSz="265176">
              <a:spcAft>
                <a:spcPts val="600"/>
              </a:spcAft>
            </a:pPr>
            <a:r>
              <a:rPr lang="en-US" sz="2000" b="1" kern="1200" dirty="0">
                <a:solidFill>
                  <a:schemeClr val="tx1"/>
                </a:solidFill>
                <a:latin typeface="+mn-lt"/>
                <a:ea typeface="+mn-ea"/>
                <a:cs typeface="+mn-cs"/>
              </a:rPr>
              <a:t>Over responsive</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Negative responses to internal bodily functions e.g. tummy rumbling, a full bladder, increased heart beat and temperature when exercising etc. </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Due to a fear of feeling these bodily sensations, the child may avoid them by:</a:t>
            </a:r>
          </a:p>
          <a:p>
            <a:pPr marL="800100" lvl="1" indent="-342900" defTabSz="265176">
              <a:spcAft>
                <a:spcPts val="600"/>
              </a:spcAft>
              <a:buFont typeface="Arial" panose="020B0604020202020204" pitchFamily="34" charset="0"/>
              <a:buChar char="•"/>
            </a:pPr>
            <a:r>
              <a:rPr lang="en-GB" sz="2000" kern="1200" dirty="0">
                <a:solidFill>
                  <a:srgbClr val="002938"/>
                </a:solidFill>
                <a:latin typeface="+mn-lt"/>
                <a:ea typeface="+mn-ea"/>
                <a:cs typeface="Calibri" panose="020F0502020204030204" pitchFamily="34" charset="0"/>
              </a:rPr>
              <a:t>Overeating to avoid feeling hunger pangs</a:t>
            </a:r>
            <a:endParaRPr lang="en-GB" sz="2000" dirty="0">
              <a:cs typeface="Times New Roman" panose="02020603050405020304" pitchFamily="18" charset="0"/>
            </a:endParaRPr>
          </a:p>
          <a:p>
            <a:pPr marL="800100" lvl="1" indent="-342900" defTabSz="265176">
              <a:spcAft>
                <a:spcPts val="600"/>
              </a:spcAft>
              <a:buFont typeface="Arial" panose="020B0604020202020204" pitchFamily="34" charset="0"/>
              <a:buChar char="•"/>
            </a:pPr>
            <a:r>
              <a:rPr lang="en-GB" sz="2000" kern="1200" dirty="0">
                <a:solidFill>
                  <a:srgbClr val="002938"/>
                </a:solidFill>
                <a:latin typeface="+mn-lt"/>
                <a:ea typeface="+mn-ea"/>
                <a:cs typeface="Calibri" panose="020F0502020204030204" pitchFamily="34" charset="0"/>
              </a:rPr>
              <a:t>Needing to always have a drink near them</a:t>
            </a:r>
            <a:endParaRPr lang="en-GB" sz="2000" dirty="0">
              <a:cs typeface="Times New Roman" panose="02020603050405020304" pitchFamily="18" charset="0"/>
            </a:endParaRPr>
          </a:p>
          <a:p>
            <a:pPr marL="800100" lvl="1" indent="-342900" defTabSz="265176">
              <a:spcAft>
                <a:spcPts val="600"/>
              </a:spcAft>
              <a:buFont typeface="Arial" panose="020B0604020202020204" pitchFamily="34" charset="0"/>
              <a:buChar char="•"/>
            </a:pPr>
            <a:r>
              <a:rPr lang="en-GB" sz="2000" kern="1200" dirty="0">
                <a:solidFill>
                  <a:srgbClr val="002938"/>
                </a:solidFill>
                <a:latin typeface="+mn-lt"/>
                <a:ea typeface="+mn-ea"/>
                <a:cs typeface="+mn-cs"/>
              </a:rPr>
              <a:t>Going to the toilet more often than necessary and needing to know where the toilet is at all times </a:t>
            </a:r>
          </a:p>
          <a:p>
            <a:pPr marL="342900" indent="-342900" defTabSz="265176">
              <a:spcAft>
                <a:spcPts val="600"/>
              </a:spcAft>
              <a:buFont typeface="Arial" panose="020B0604020202020204" pitchFamily="34" charset="0"/>
              <a:buChar char="•"/>
            </a:pPr>
            <a:r>
              <a:rPr lang="en-US" sz="2000" kern="1200" dirty="0">
                <a:solidFill>
                  <a:schemeClr val="tx1"/>
                </a:solidFill>
                <a:latin typeface="+mn-lt"/>
                <a:ea typeface="+mn-ea"/>
                <a:cs typeface="+mn-cs"/>
              </a:rPr>
              <a:t>May be distracted by own heartbeat</a:t>
            </a:r>
            <a:endParaRPr lang="en-US" sz="2000" dirty="0"/>
          </a:p>
        </p:txBody>
      </p:sp>
      <p:sp>
        <p:nvSpPr>
          <p:cNvPr id="5" name="Content Placeholder 4">
            <a:extLst>
              <a:ext uri="{FF2B5EF4-FFF2-40B4-BE49-F238E27FC236}">
                <a16:creationId xmlns:a16="http://schemas.microsoft.com/office/drawing/2014/main" id="{90DCF8DA-E594-3C90-0628-728C93D99151}"/>
              </a:ext>
            </a:extLst>
          </p:cNvPr>
          <p:cNvSpPr>
            <a:spLocks/>
          </p:cNvSpPr>
          <p:nvPr/>
        </p:nvSpPr>
        <p:spPr>
          <a:xfrm>
            <a:off x="5774270" y="1657728"/>
            <a:ext cx="6000040" cy="5000523"/>
          </a:xfrm>
          <a:prstGeom prst="rect">
            <a:avLst/>
          </a:prstGeom>
        </p:spPr>
        <p:txBody>
          <a:bodyPr>
            <a:noAutofit/>
          </a:bodyPr>
          <a:lstStyle/>
          <a:p>
            <a:pPr defTabSz="265176">
              <a:spcAft>
                <a:spcPts val="600"/>
              </a:spcAft>
            </a:pPr>
            <a:r>
              <a:rPr lang="en-US" sz="2000" b="1" kern="1200" dirty="0">
                <a:solidFill>
                  <a:schemeClr val="tx1"/>
                </a:solidFill>
                <a:latin typeface="+mn-lt"/>
                <a:ea typeface="+mn-ea"/>
                <a:cs typeface="+mn-cs"/>
              </a:rPr>
              <a:t>Under responsive</a:t>
            </a:r>
          </a:p>
          <a:p>
            <a:pPr marL="342900" indent="-342900" defTabSz="265176">
              <a:spcAft>
                <a:spcPts val="600"/>
              </a:spcAft>
              <a:buFont typeface="Arial" panose="020B0604020202020204" pitchFamily="34" charset="0"/>
              <a:buChar char="•"/>
            </a:pPr>
            <a:r>
              <a:rPr lang="en-US" sz="2000" kern="1200" dirty="0">
                <a:solidFill>
                  <a:schemeClr val="tx1"/>
                </a:solidFill>
                <a:latin typeface="+mn-lt"/>
                <a:ea typeface="+mn-ea"/>
                <a:cs typeface="+mn-cs"/>
              </a:rPr>
              <a:t>Toileting accidents</a:t>
            </a:r>
          </a:p>
          <a:p>
            <a:pPr marL="342900" indent="-342900" defTabSz="265176">
              <a:spcAft>
                <a:spcPts val="600"/>
              </a:spcAft>
              <a:buFont typeface="Arial" panose="020B0604020202020204" pitchFamily="34" charset="0"/>
              <a:buChar char="•"/>
            </a:pPr>
            <a:r>
              <a:rPr lang="en-US" sz="2000" kern="1200" dirty="0">
                <a:solidFill>
                  <a:schemeClr val="tx1"/>
                </a:solidFill>
                <a:latin typeface="+mn-lt"/>
                <a:ea typeface="+mn-ea"/>
                <a:cs typeface="+mn-cs"/>
              </a:rPr>
              <a:t>Need reminding to eat and drink</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May have more frequent bouts of constipation or get easily dehydrated from not eating or drinking enough</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May dress inappropriately for the weather   </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Difficulty </a:t>
            </a:r>
            <a:r>
              <a:rPr lang="en-GB" sz="2000" dirty="0">
                <a:cs typeface="Times New Roman" panose="02020603050405020304" pitchFamily="18" charset="0"/>
              </a:rPr>
              <a:t>identifying</a:t>
            </a:r>
            <a:r>
              <a:rPr lang="en-GB" sz="2000" kern="1200" dirty="0">
                <a:solidFill>
                  <a:schemeClr val="tx1"/>
                </a:solidFill>
                <a:latin typeface="+mn-lt"/>
                <a:ea typeface="+mn-ea"/>
                <a:cs typeface="Times New Roman" panose="02020603050405020304" pitchFamily="18" charset="0"/>
              </a:rPr>
              <a:t> feelings, coping with big feelings</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Confuse one feeling for another e.g. they may say they have a tummy ache when it is actually hunger or needing the toilet</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May seek out fast movement as they like the feel of breathing fast and an increased heart rate and body temperature </a:t>
            </a:r>
          </a:p>
          <a:p>
            <a:pPr marL="342900" indent="-342900" defTabSz="265176">
              <a:spcAft>
                <a:spcPts val="600"/>
              </a:spcAft>
              <a:buFont typeface="Arial" panose="020B0604020202020204" pitchFamily="34" charset="0"/>
              <a:buChar char="•"/>
            </a:pPr>
            <a:r>
              <a:rPr lang="en-GB" sz="2000" kern="1200" dirty="0">
                <a:solidFill>
                  <a:schemeClr val="tx1"/>
                </a:solidFill>
                <a:latin typeface="+mn-lt"/>
                <a:ea typeface="+mn-ea"/>
                <a:cs typeface="Times New Roman" panose="02020603050405020304" pitchFamily="18" charset="0"/>
              </a:rPr>
              <a:t>May overeat or drink to gain the feeling of being full</a:t>
            </a:r>
            <a:endParaRPr lang="en-GB"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6845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5" name="Rectangle 14">
            <a:extLst>
              <a:ext uri="{FF2B5EF4-FFF2-40B4-BE49-F238E27FC236}">
                <a16:creationId xmlns:a16="http://schemas.microsoft.com/office/drawing/2014/main" id="{B40FCD49-2060-48B9-8212-8A5F1DF47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Magnifying glass and question mark">
            <a:extLst>
              <a:ext uri="{FF2B5EF4-FFF2-40B4-BE49-F238E27FC236}">
                <a16:creationId xmlns:a16="http://schemas.microsoft.com/office/drawing/2014/main" id="{CD89CC12-CACA-05E1-7B22-9C63D7591519}"/>
              </a:ext>
            </a:extLst>
          </p:cNvPr>
          <p:cNvPicPr>
            <a:picLocks noChangeAspect="1"/>
          </p:cNvPicPr>
          <p:nvPr/>
        </p:nvPicPr>
        <p:blipFill rotWithShape="1">
          <a:blip r:embed="rId5">
            <a:alphaModFix amt="35000"/>
          </a:blip>
          <a:srcRect/>
          <a:stretch/>
        </p:blipFill>
        <p:spPr>
          <a:xfrm>
            <a:off x="20" y="10"/>
            <a:ext cx="12191980" cy="6857990"/>
          </a:xfrm>
          <a:prstGeom prst="rect">
            <a:avLst/>
          </a:prstGeom>
        </p:spPr>
      </p:pic>
      <p:pic>
        <p:nvPicPr>
          <p:cNvPr id="17" name="Picture 16">
            <a:extLst>
              <a:ext uri="{FF2B5EF4-FFF2-40B4-BE49-F238E27FC236}">
                <a16:creationId xmlns:a16="http://schemas.microsoft.com/office/drawing/2014/main" id="{83A45DCD-B5FB-4A86-88D2-91088C7FFC5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4">
            <a:extLst>
              <a:ext uri="{FF2B5EF4-FFF2-40B4-BE49-F238E27FC236}">
                <a16:creationId xmlns:a16="http://schemas.microsoft.com/office/drawing/2014/main" id="{FB372BEC-D712-4BBC-5600-33AA1913BF52}"/>
              </a:ext>
            </a:extLst>
          </p:cNvPr>
          <p:cNvSpPr>
            <a:spLocks noGrp="1"/>
          </p:cNvSpPr>
          <p:nvPr>
            <p:ph type="title"/>
          </p:nvPr>
        </p:nvSpPr>
        <p:spPr>
          <a:xfrm>
            <a:off x="1751012" y="1300785"/>
            <a:ext cx="8689976" cy="2509213"/>
          </a:xfrm>
        </p:spPr>
        <p:txBody>
          <a:bodyPr vert="horz" lIns="91440" tIns="45720" rIns="91440" bIns="45720" rtlCol="0" anchor="b">
            <a:normAutofit/>
          </a:bodyPr>
          <a:lstStyle/>
          <a:p>
            <a:r>
              <a:rPr lang="en-US" sz="4800" b="1"/>
              <a:t>SO WHAT WE CAN WE DO TO HELP?</a:t>
            </a:r>
          </a:p>
        </p:txBody>
      </p:sp>
    </p:spTree>
    <p:extLst>
      <p:ext uri="{BB962C8B-B14F-4D97-AF65-F5344CB8AC3E}">
        <p14:creationId xmlns:p14="http://schemas.microsoft.com/office/powerpoint/2010/main" val="71099972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EEB192A-8443-482C-AFF6-77DB793E2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Artificial hands reaching out">
            <a:extLst>
              <a:ext uri="{FF2B5EF4-FFF2-40B4-BE49-F238E27FC236}">
                <a16:creationId xmlns:a16="http://schemas.microsoft.com/office/drawing/2014/main" id="{3DB58D0E-465D-AF23-8F9F-DA9AE3CB36E8}"/>
              </a:ext>
            </a:extLst>
          </p:cNvPr>
          <p:cNvPicPr>
            <a:picLocks noChangeAspect="1"/>
          </p:cNvPicPr>
          <p:nvPr/>
        </p:nvPicPr>
        <p:blipFill rotWithShape="1">
          <a:blip r:embed="rId3">
            <a:alphaModFix amt="25000"/>
          </a:blip>
          <a:srcRect l="14315" r="17718"/>
          <a:stretch/>
        </p:blipFill>
        <p:spPr>
          <a:xfrm>
            <a:off x="-90291" y="177344"/>
            <a:ext cx="12191980" cy="6861278"/>
          </a:xfrm>
          <a:prstGeom prst="rect">
            <a:avLst/>
          </a:prstGeom>
        </p:spPr>
      </p:pic>
      <p:pic>
        <p:nvPicPr>
          <p:cNvPr id="19" name="Picture 18">
            <a:extLst>
              <a:ext uri="{FF2B5EF4-FFF2-40B4-BE49-F238E27FC236}">
                <a16:creationId xmlns:a16="http://schemas.microsoft.com/office/drawing/2014/main" id="{77CE03F7-0B3E-496D-9B90-C00E185FB3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823473" y="177344"/>
            <a:ext cx="10364451" cy="1596177"/>
          </a:xfrm>
        </p:spPr>
        <p:txBody>
          <a:bodyPr>
            <a:normAutofit/>
          </a:bodyPr>
          <a:lstStyle/>
          <a:p>
            <a:r>
              <a:rPr lang="en-GB" b="1" dirty="0"/>
              <a:t>HEAVY WORK </a:t>
            </a:r>
            <a:r>
              <a:rPr lang="mr-IN" b="1" dirty="0"/>
              <a:t>–</a:t>
            </a:r>
            <a:r>
              <a:rPr lang="en-GB" b="1" dirty="0"/>
              <a:t> PUSH, PULL, LIFT</a:t>
            </a:r>
            <a:endParaRPr lang="en-US" b="1" dirty="0"/>
          </a:p>
        </p:txBody>
      </p:sp>
      <p:sp>
        <p:nvSpPr>
          <p:cNvPr id="3" name="Content Placeholder 2"/>
          <p:cNvSpPr>
            <a:spLocks noGrp="1"/>
          </p:cNvSpPr>
          <p:nvPr>
            <p:ph idx="1"/>
          </p:nvPr>
        </p:nvSpPr>
        <p:spPr>
          <a:xfrm>
            <a:off x="564444" y="1275643"/>
            <a:ext cx="11198578" cy="5249443"/>
          </a:xfrm>
        </p:spPr>
        <p:txBody>
          <a:bodyPr numCol="2">
            <a:normAutofit/>
          </a:bodyPr>
          <a:lstStyle/>
          <a:p>
            <a:pPr>
              <a:lnSpc>
                <a:spcPct val="110000"/>
              </a:lnSpc>
            </a:pPr>
            <a:r>
              <a:rPr lang="en-US" sz="2400" cap="none" dirty="0"/>
              <a:t>Hanging and climbing!</a:t>
            </a:r>
          </a:p>
          <a:p>
            <a:pPr>
              <a:lnSpc>
                <a:spcPct val="110000"/>
              </a:lnSpc>
            </a:pPr>
            <a:r>
              <a:rPr lang="en-US" sz="2400" cap="none" dirty="0"/>
              <a:t>Chair pulls and pushes</a:t>
            </a:r>
          </a:p>
          <a:p>
            <a:pPr>
              <a:lnSpc>
                <a:spcPct val="110000"/>
              </a:lnSpc>
            </a:pPr>
            <a:r>
              <a:rPr lang="en-US" sz="2400" cap="none" dirty="0"/>
              <a:t>Hands on head and pressing down</a:t>
            </a:r>
          </a:p>
          <a:p>
            <a:pPr>
              <a:lnSpc>
                <a:spcPct val="110000"/>
              </a:lnSpc>
            </a:pPr>
            <a:r>
              <a:rPr lang="en-US" sz="2400" cap="none" dirty="0"/>
              <a:t>Push palms together</a:t>
            </a:r>
          </a:p>
          <a:p>
            <a:pPr>
              <a:lnSpc>
                <a:spcPct val="110000"/>
              </a:lnSpc>
            </a:pPr>
            <a:r>
              <a:rPr lang="en-US" sz="2400" cap="none" dirty="0"/>
              <a:t>PUSH HERE station</a:t>
            </a:r>
          </a:p>
          <a:p>
            <a:pPr>
              <a:lnSpc>
                <a:spcPct val="110000"/>
              </a:lnSpc>
            </a:pPr>
            <a:r>
              <a:rPr lang="en-US" sz="2400" cap="none" dirty="0"/>
              <a:t>Hugging knees to chest</a:t>
            </a:r>
          </a:p>
          <a:p>
            <a:pPr>
              <a:lnSpc>
                <a:spcPct val="110000"/>
              </a:lnSpc>
            </a:pPr>
            <a:r>
              <a:rPr lang="en-US" sz="2400" cap="none" dirty="0"/>
              <a:t>Giving yourself a hug </a:t>
            </a:r>
          </a:p>
          <a:p>
            <a:pPr>
              <a:lnSpc>
                <a:spcPct val="110000"/>
              </a:lnSpc>
            </a:pPr>
            <a:r>
              <a:rPr lang="en-US" sz="2400" cap="none" dirty="0"/>
              <a:t>Moving furniture, carrying books</a:t>
            </a:r>
          </a:p>
          <a:p>
            <a:pPr>
              <a:lnSpc>
                <a:spcPct val="110000"/>
              </a:lnSpc>
            </a:pPr>
            <a:r>
              <a:rPr lang="en-US" sz="2400" cap="none" dirty="0"/>
              <a:t>Weighted bag/backpack</a:t>
            </a:r>
          </a:p>
          <a:p>
            <a:pPr>
              <a:lnSpc>
                <a:spcPct val="110000"/>
              </a:lnSpc>
            </a:pPr>
            <a:r>
              <a:rPr lang="en-US" sz="2400" cap="none" dirty="0"/>
              <a:t>Squeezing a small fidget toy</a:t>
            </a:r>
          </a:p>
          <a:p>
            <a:pPr>
              <a:lnSpc>
                <a:spcPct val="110000"/>
              </a:lnSpc>
            </a:pPr>
            <a:r>
              <a:rPr lang="en-US" sz="2400" cap="none" dirty="0"/>
              <a:t>Squeezing and relaxing jaw and/or hands</a:t>
            </a:r>
          </a:p>
          <a:p>
            <a:pPr>
              <a:lnSpc>
                <a:spcPct val="110000"/>
              </a:lnSpc>
            </a:pPr>
            <a:r>
              <a:rPr lang="en-US" sz="2400" cap="none" dirty="0"/>
              <a:t>Squeezing into a small space/den </a:t>
            </a:r>
          </a:p>
          <a:p>
            <a:pPr>
              <a:lnSpc>
                <a:spcPct val="110000"/>
              </a:lnSpc>
            </a:pPr>
            <a:r>
              <a:rPr lang="en-US" sz="2400" cap="none" dirty="0"/>
              <a:t>Sucking a sweet or mint</a:t>
            </a:r>
          </a:p>
          <a:p>
            <a:pPr>
              <a:lnSpc>
                <a:spcPct val="110000"/>
              </a:lnSpc>
            </a:pPr>
            <a:r>
              <a:rPr lang="en-US" sz="2400" cap="none" dirty="0"/>
              <a:t>Drinking through a straw, sports bottle</a:t>
            </a:r>
          </a:p>
          <a:p>
            <a:pPr>
              <a:lnSpc>
                <a:spcPct val="110000"/>
              </a:lnSpc>
            </a:pPr>
            <a:r>
              <a:rPr lang="en-US" sz="2400" cap="none" dirty="0"/>
              <a:t>Blowing, bubbles, ping pong football </a:t>
            </a:r>
          </a:p>
          <a:p>
            <a:pPr>
              <a:lnSpc>
                <a:spcPct val="110000"/>
              </a:lnSpc>
            </a:pPr>
            <a:r>
              <a:rPr lang="en-US" sz="2400" cap="none" dirty="0"/>
              <a:t>Chewing chewy tube/</a:t>
            </a:r>
            <a:r>
              <a:rPr lang="en-US" sz="2400" cap="none" dirty="0" err="1"/>
              <a:t>chewigem</a:t>
            </a:r>
            <a:endParaRPr lang="en-US" sz="2400" cap="none" dirty="0"/>
          </a:p>
          <a:p>
            <a:pPr>
              <a:lnSpc>
                <a:spcPct val="110000"/>
              </a:lnSpc>
            </a:pPr>
            <a:r>
              <a:rPr lang="en-US" sz="2400" cap="none" dirty="0"/>
              <a:t>Chewy snacks – dried mango, bagel </a:t>
            </a:r>
          </a:p>
          <a:p>
            <a:pPr>
              <a:lnSpc>
                <a:spcPct val="110000"/>
              </a:lnSpc>
            </a:pPr>
            <a:r>
              <a:rPr lang="en-US" sz="2400" cap="none" dirty="0"/>
              <a:t>Therapy band</a:t>
            </a:r>
          </a:p>
        </p:txBody>
      </p:sp>
    </p:spTree>
    <p:extLst>
      <p:ext uri="{BB962C8B-B14F-4D97-AF65-F5344CB8AC3E}">
        <p14:creationId xmlns:p14="http://schemas.microsoft.com/office/powerpoint/2010/main" val="507159228"/>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D58954F-C5AC-4BE0-811D-8DFE18E350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359E835-CE77-4DCC-8EC3-1924094D3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60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mmock in a garden">
            <a:extLst>
              <a:ext uri="{FF2B5EF4-FFF2-40B4-BE49-F238E27FC236}">
                <a16:creationId xmlns:a16="http://schemas.microsoft.com/office/drawing/2014/main" id="{37D4CAB6-CA0E-6AFC-2BBC-E042CF44D3A5}"/>
              </a:ext>
            </a:extLst>
          </p:cNvPr>
          <p:cNvPicPr>
            <a:picLocks noChangeAspect="1"/>
          </p:cNvPicPr>
          <p:nvPr/>
        </p:nvPicPr>
        <p:blipFill rotWithShape="1">
          <a:blip r:embed="rId3"/>
          <a:srcRect l="47868" r="13157" b="-1"/>
          <a:stretch/>
        </p:blipFill>
        <p:spPr>
          <a:xfrm>
            <a:off x="8157374" y="10"/>
            <a:ext cx="4034626" cy="6857990"/>
          </a:xfrm>
          <a:prstGeom prst="rect">
            <a:avLst/>
          </a:prstGeom>
        </p:spPr>
      </p:pic>
      <p:pic>
        <p:nvPicPr>
          <p:cNvPr id="13" name="Picture 12">
            <a:extLst>
              <a:ext uri="{FF2B5EF4-FFF2-40B4-BE49-F238E27FC236}">
                <a16:creationId xmlns:a16="http://schemas.microsoft.com/office/drawing/2014/main" id="{B03B59B5-123A-4DC5-87BD-6D3E22FA65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779497" y="268711"/>
            <a:ext cx="6672886" cy="1596177"/>
          </a:xfrm>
        </p:spPr>
        <p:txBody>
          <a:bodyPr>
            <a:normAutofit/>
          </a:bodyPr>
          <a:lstStyle/>
          <a:p>
            <a:r>
              <a:rPr lang="en-US" b="1" dirty="0"/>
              <a:t>CALMING TIPS</a:t>
            </a:r>
          </a:p>
        </p:txBody>
      </p:sp>
      <p:sp>
        <p:nvSpPr>
          <p:cNvPr id="3" name="Content Placeholder 2"/>
          <p:cNvSpPr>
            <a:spLocks noGrp="1"/>
          </p:cNvSpPr>
          <p:nvPr>
            <p:ph idx="1"/>
          </p:nvPr>
        </p:nvSpPr>
        <p:spPr>
          <a:xfrm>
            <a:off x="505692" y="1636889"/>
            <a:ext cx="7080970" cy="4843809"/>
          </a:xfrm>
        </p:spPr>
        <p:txBody>
          <a:bodyPr>
            <a:normAutofit/>
          </a:bodyPr>
          <a:lstStyle/>
          <a:p>
            <a:pPr marL="0" indent="0">
              <a:lnSpc>
                <a:spcPct val="110000"/>
              </a:lnSpc>
              <a:buNone/>
            </a:pPr>
            <a:endParaRPr lang="en-US" sz="1400" dirty="0"/>
          </a:p>
          <a:p>
            <a:pPr>
              <a:lnSpc>
                <a:spcPct val="110000"/>
              </a:lnSpc>
            </a:pPr>
            <a:r>
              <a:rPr lang="en-US" sz="2400" cap="none" dirty="0"/>
              <a:t>Environmental adaptations</a:t>
            </a:r>
          </a:p>
          <a:p>
            <a:pPr>
              <a:lnSpc>
                <a:spcPct val="110000"/>
              </a:lnSpc>
            </a:pPr>
            <a:r>
              <a:rPr lang="en-US" sz="2400" cap="none" dirty="0"/>
              <a:t>Deep pressure massage</a:t>
            </a:r>
          </a:p>
          <a:p>
            <a:pPr>
              <a:lnSpc>
                <a:spcPct val="110000"/>
              </a:lnSpc>
            </a:pPr>
            <a:r>
              <a:rPr lang="en-US" sz="2400" cap="none" dirty="0"/>
              <a:t>Slow rocking e.g. Rocking chair, hammock swing</a:t>
            </a:r>
          </a:p>
          <a:p>
            <a:pPr>
              <a:lnSpc>
                <a:spcPct val="110000"/>
              </a:lnSpc>
            </a:pPr>
            <a:r>
              <a:rPr lang="en-US" sz="2400" cap="none" dirty="0"/>
              <a:t>Allow chill out time in a den or quiet space at regular times (mid-morning, mid-afternoon, after school)</a:t>
            </a:r>
          </a:p>
          <a:p>
            <a:pPr>
              <a:lnSpc>
                <a:spcPct val="110000"/>
              </a:lnSpc>
            </a:pPr>
            <a:r>
              <a:rPr lang="en-US" sz="2400" cap="none" dirty="0"/>
              <a:t>Have a corner with </a:t>
            </a:r>
            <a:r>
              <a:rPr lang="en-US" sz="2400" cap="none" dirty="0" err="1"/>
              <a:t>favourite</a:t>
            </a:r>
            <a:r>
              <a:rPr lang="en-US" sz="2400" cap="none" dirty="0"/>
              <a:t> sensory activities to go to when needed </a:t>
            </a:r>
          </a:p>
          <a:p>
            <a:pPr>
              <a:lnSpc>
                <a:spcPct val="110000"/>
              </a:lnSpc>
            </a:pPr>
            <a:r>
              <a:rPr lang="en-US" sz="2400" cap="none" dirty="0"/>
              <a:t>Soft classical music</a:t>
            </a:r>
          </a:p>
          <a:p>
            <a:pPr>
              <a:lnSpc>
                <a:spcPct val="110000"/>
              </a:lnSpc>
            </a:pPr>
            <a:r>
              <a:rPr lang="en-US" sz="2400" cap="none" dirty="0"/>
              <a:t>Lavender scents</a:t>
            </a:r>
          </a:p>
          <a:p>
            <a:pPr>
              <a:lnSpc>
                <a:spcPct val="110000"/>
              </a:lnSpc>
            </a:pPr>
            <a:endParaRPr lang="en-US" sz="1400" dirty="0"/>
          </a:p>
        </p:txBody>
      </p:sp>
    </p:spTree>
    <p:extLst>
      <p:ext uri="{BB962C8B-B14F-4D97-AF65-F5344CB8AC3E}">
        <p14:creationId xmlns:p14="http://schemas.microsoft.com/office/powerpoint/2010/main" val="1409063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6" name="Picture 5" descr="Adhesive bandages">
            <a:extLst>
              <a:ext uri="{FF2B5EF4-FFF2-40B4-BE49-F238E27FC236}">
                <a16:creationId xmlns:a16="http://schemas.microsoft.com/office/drawing/2014/main" id="{49792610-B7F0-38E9-E581-CE50539BC225}"/>
              </a:ext>
            </a:extLst>
          </p:cNvPr>
          <p:cNvPicPr>
            <a:picLocks noChangeAspect="1"/>
          </p:cNvPicPr>
          <p:nvPr/>
        </p:nvPicPr>
        <p:blipFill rotWithShape="1">
          <a:blip r:embed="rId3"/>
          <a:srcRect l="15695" r="45035" b="-1"/>
          <a:stretch/>
        </p:blipFill>
        <p:spPr>
          <a:xfrm>
            <a:off x="8157374" y="10"/>
            <a:ext cx="4034626" cy="6857990"/>
          </a:xfrm>
          <a:prstGeom prst="rect">
            <a:avLst/>
          </a:prstGeom>
        </p:spPr>
      </p:pic>
      <p:sp>
        <p:nvSpPr>
          <p:cNvPr id="2" name="Title 1"/>
          <p:cNvSpPr>
            <a:spLocks noGrp="1"/>
          </p:cNvSpPr>
          <p:nvPr>
            <p:ph type="title"/>
          </p:nvPr>
        </p:nvSpPr>
        <p:spPr>
          <a:xfrm>
            <a:off x="-189764" y="0"/>
            <a:ext cx="8242963" cy="1596177"/>
          </a:xfrm>
        </p:spPr>
        <p:txBody>
          <a:bodyPr>
            <a:normAutofit/>
          </a:bodyPr>
          <a:lstStyle/>
          <a:p>
            <a:r>
              <a:rPr lang="en-US" b="1" dirty="0"/>
              <a:t>TOUCH </a:t>
            </a:r>
          </a:p>
        </p:txBody>
      </p:sp>
      <p:sp>
        <p:nvSpPr>
          <p:cNvPr id="3" name="Content Placeholder 2"/>
          <p:cNvSpPr>
            <a:spLocks noGrp="1"/>
          </p:cNvSpPr>
          <p:nvPr>
            <p:ph sz="quarter" idx="13"/>
          </p:nvPr>
        </p:nvSpPr>
        <p:spPr>
          <a:xfrm>
            <a:off x="112012" y="1468737"/>
            <a:ext cx="3944315" cy="5549530"/>
          </a:xfrm>
        </p:spPr>
        <p:txBody>
          <a:bodyPr numCol="2">
            <a:normAutofit/>
          </a:bodyPr>
          <a:lstStyle/>
          <a:p>
            <a:pPr marL="0" indent="0">
              <a:lnSpc>
                <a:spcPct val="110000"/>
              </a:lnSpc>
              <a:spcBef>
                <a:spcPts val="0"/>
              </a:spcBef>
              <a:spcAft>
                <a:spcPts val="600"/>
              </a:spcAft>
              <a:buNone/>
            </a:pPr>
            <a:r>
              <a:rPr lang="en-US" b="1" cap="none" dirty="0"/>
              <a:t>Over responsive</a:t>
            </a:r>
            <a:endParaRPr lang="en-US" cap="none" dirty="0"/>
          </a:p>
          <a:p>
            <a:pPr>
              <a:lnSpc>
                <a:spcPct val="110000"/>
              </a:lnSpc>
              <a:spcBef>
                <a:spcPts val="0"/>
              </a:spcBef>
              <a:spcAft>
                <a:spcPts val="600"/>
              </a:spcAft>
            </a:pPr>
            <a:r>
              <a:rPr lang="en-US" cap="none" dirty="0"/>
              <a:t>Deep pressure not light touch</a:t>
            </a:r>
          </a:p>
          <a:p>
            <a:pPr>
              <a:lnSpc>
                <a:spcPct val="110000"/>
              </a:lnSpc>
              <a:spcBef>
                <a:spcPts val="0"/>
              </a:spcBef>
              <a:spcAft>
                <a:spcPts val="600"/>
              </a:spcAft>
            </a:pPr>
            <a:r>
              <a:rPr lang="en-US" cap="none" dirty="0"/>
              <a:t>Hand massage before messy play</a:t>
            </a:r>
          </a:p>
          <a:p>
            <a:pPr>
              <a:lnSpc>
                <a:spcPct val="110000"/>
              </a:lnSpc>
              <a:spcBef>
                <a:spcPts val="0"/>
              </a:spcBef>
              <a:spcAft>
                <a:spcPts val="600"/>
              </a:spcAft>
            </a:pPr>
            <a:r>
              <a:rPr lang="en-US" cap="none" dirty="0"/>
              <a:t>Start with dry textures and gradually introduce wet, use dry materials that have liquid quality</a:t>
            </a:r>
          </a:p>
          <a:p>
            <a:pPr>
              <a:lnSpc>
                <a:spcPct val="110000"/>
              </a:lnSpc>
              <a:spcBef>
                <a:spcPts val="0"/>
              </a:spcBef>
              <a:spcAft>
                <a:spcPts val="600"/>
              </a:spcAft>
            </a:pPr>
            <a:endParaRPr lang="en-US" cap="none" dirty="0"/>
          </a:p>
          <a:p>
            <a:pPr>
              <a:lnSpc>
                <a:spcPct val="110000"/>
              </a:lnSpc>
              <a:spcBef>
                <a:spcPts val="0"/>
              </a:spcBef>
              <a:spcAft>
                <a:spcPts val="600"/>
              </a:spcAft>
            </a:pPr>
            <a:endParaRPr lang="en-US" cap="none" dirty="0"/>
          </a:p>
          <a:p>
            <a:pPr>
              <a:lnSpc>
                <a:spcPct val="110000"/>
              </a:lnSpc>
              <a:spcBef>
                <a:spcPts val="0"/>
              </a:spcBef>
              <a:spcAft>
                <a:spcPts val="600"/>
              </a:spcAft>
            </a:pPr>
            <a:r>
              <a:rPr lang="en-US" cap="none" dirty="0"/>
              <a:t>Head/face massage before hair brushing</a:t>
            </a:r>
          </a:p>
          <a:p>
            <a:pPr>
              <a:lnSpc>
                <a:spcPct val="110000"/>
              </a:lnSpc>
              <a:spcBef>
                <a:spcPts val="0"/>
              </a:spcBef>
              <a:spcAft>
                <a:spcPts val="600"/>
              </a:spcAft>
            </a:pPr>
            <a:r>
              <a:rPr lang="en-US" cap="none" dirty="0"/>
              <a:t>Blowing and sucking games </a:t>
            </a:r>
          </a:p>
          <a:p>
            <a:pPr>
              <a:lnSpc>
                <a:spcPct val="110000"/>
              </a:lnSpc>
              <a:spcBef>
                <a:spcPts val="0"/>
              </a:spcBef>
              <a:spcAft>
                <a:spcPts val="600"/>
              </a:spcAft>
            </a:pPr>
            <a:r>
              <a:rPr lang="en-US" cap="none" dirty="0"/>
              <a:t>Chewy foods</a:t>
            </a:r>
          </a:p>
          <a:p>
            <a:pPr>
              <a:lnSpc>
                <a:spcPct val="110000"/>
              </a:lnSpc>
              <a:spcBef>
                <a:spcPts val="0"/>
              </a:spcBef>
              <a:spcAft>
                <a:spcPts val="600"/>
              </a:spcAft>
            </a:pPr>
            <a:r>
              <a:rPr lang="en-US" cap="none" dirty="0"/>
              <a:t>Seamless pants and socks</a:t>
            </a:r>
          </a:p>
          <a:p>
            <a:pPr>
              <a:lnSpc>
                <a:spcPct val="110000"/>
              </a:lnSpc>
              <a:spcBef>
                <a:spcPts val="0"/>
              </a:spcBef>
              <a:spcAft>
                <a:spcPts val="600"/>
              </a:spcAft>
            </a:pPr>
            <a:r>
              <a:rPr lang="en-US" cap="none" dirty="0"/>
              <a:t>Vibration</a:t>
            </a:r>
          </a:p>
          <a:p>
            <a:pPr marL="0" indent="0">
              <a:lnSpc>
                <a:spcPct val="110000"/>
              </a:lnSpc>
              <a:spcBef>
                <a:spcPts val="0"/>
              </a:spcBef>
              <a:spcAft>
                <a:spcPts val="600"/>
              </a:spcAft>
              <a:buNone/>
            </a:pPr>
            <a:endParaRPr lang="en-US" cap="none" dirty="0"/>
          </a:p>
          <a:p>
            <a:pPr marL="0" indent="0">
              <a:lnSpc>
                <a:spcPct val="110000"/>
              </a:lnSpc>
              <a:spcBef>
                <a:spcPts val="0"/>
              </a:spcBef>
              <a:spcAft>
                <a:spcPts val="600"/>
              </a:spcAft>
              <a:buNone/>
            </a:pPr>
            <a:endParaRPr lang="en-US" b="1" cap="none" dirty="0"/>
          </a:p>
        </p:txBody>
      </p:sp>
      <p:sp>
        <p:nvSpPr>
          <p:cNvPr id="4" name="Content Placeholder 3">
            <a:extLst>
              <a:ext uri="{FF2B5EF4-FFF2-40B4-BE49-F238E27FC236}">
                <a16:creationId xmlns:a16="http://schemas.microsoft.com/office/drawing/2014/main" id="{106E5321-D8FF-77F6-0B5C-EC49326224A8}"/>
              </a:ext>
            </a:extLst>
          </p:cNvPr>
          <p:cNvSpPr>
            <a:spLocks noGrp="1"/>
          </p:cNvSpPr>
          <p:nvPr>
            <p:ph sz="quarter" idx="14"/>
          </p:nvPr>
        </p:nvSpPr>
        <p:spPr>
          <a:xfrm>
            <a:off x="4226923" y="1467391"/>
            <a:ext cx="3826276" cy="5390609"/>
          </a:xfrm>
        </p:spPr>
        <p:txBody>
          <a:bodyPr>
            <a:normAutofit/>
          </a:bodyPr>
          <a:lstStyle/>
          <a:p>
            <a:pPr marL="0" indent="0">
              <a:lnSpc>
                <a:spcPct val="110000"/>
              </a:lnSpc>
              <a:spcBef>
                <a:spcPts val="0"/>
              </a:spcBef>
              <a:spcAft>
                <a:spcPts val="600"/>
              </a:spcAft>
              <a:buNone/>
            </a:pPr>
            <a:r>
              <a:rPr lang="en-US" b="1" cap="none" dirty="0"/>
              <a:t>Under responsive</a:t>
            </a:r>
            <a:endParaRPr lang="en-US" cap="none" dirty="0"/>
          </a:p>
          <a:p>
            <a:pPr>
              <a:lnSpc>
                <a:spcPct val="110000"/>
              </a:lnSpc>
              <a:spcBef>
                <a:spcPts val="0"/>
              </a:spcBef>
              <a:spcAft>
                <a:spcPts val="600"/>
              </a:spcAft>
            </a:pPr>
            <a:r>
              <a:rPr lang="en-US" cap="none" dirty="0"/>
              <a:t>Deep pressure and massage</a:t>
            </a:r>
          </a:p>
          <a:p>
            <a:pPr>
              <a:lnSpc>
                <a:spcPct val="110000"/>
              </a:lnSpc>
              <a:spcBef>
                <a:spcPts val="0"/>
              </a:spcBef>
              <a:spcAft>
                <a:spcPts val="600"/>
              </a:spcAft>
            </a:pPr>
            <a:r>
              <a:rPr lang="en-US" cap="none" dirty="0"/>
              <a:t>Lots of messy play</a:t>
            </a:r>
          </a:p>
          <a:p>
            <a:pPr>
              <a:lnSpc>
                <a:spcPct val="110000"/>
              </a:lnSpc>
              <a:spcBef>
                <a:spcPts val="0"/>
              </a:spcBef>
              <a:spcAft>
                <a:spcPts val="600"/>
              </a:spcAft>
            </a:pPr>
            <a:r>
              <a:rPr lang="en-US" cap="none" dirty="0"/>
              <a:t>Tactile toys </a:t>
            </a:r>
            <a:r>
              <a:rPr lang="mr-IN" cap="none" dirty="0"/>
              <a:t>–</a:t>
            </a:r>
            <a:r>
              <a:rPr lang="en-US" cap="none" dirty="0"/>
              <a:t> spiky balls, </a:t>
            </a:r>
            <a:r>
              <a:rPr lang="en-US" cap="none" dirty="0" err="1"/>
              <a:t>nobbly</a:t>
            </a:r>
            <a:r>
              <a:rPr lang="en-US" cap="none" dirty="0"/>
              <a:t> balls, brushes, massage tools, vibrating toys</a:t>
            </a:r>
          </a:p>
          <a:p>
            <a:pPr>
              <a:lnSpc>
                <a:spcPct val="110000"/>
              </a:lnSpc>
              <a:spcBef>
                <a:spcPts val="0"/>
              </a:spcBef>
              <a:spcAft>
                <a:spcPts val="600"/>
              </a:spcAft>
            </a:pPr>
            <a:r>
              <a:rPr lang="en-US" cap="none" dirty="0"/>
              <a:t>Fidget toys </a:t>
            </a:r>
          </a:p>
          <a:p>
            <a:pPr>
              <a:lnSpc>
                <a:spcPct val="110000"/>
              </a:lnSpc>
              <a:spcBef>
                <a:spcPts val="0"/>
              </a:spcBef>
              <a:spcAft>
                <a:spcPts val="600"/>
              </a:spcAft>
            </a:pPr>
            <a:r>
              <a:rPr lang="en-US" cap="none" dirty="0"/>
              <a:t>Chewy tube/</a:t>
            </a:r>
            <a:r>
              <a:rPr lang="en-US" cap="none" dirty="0" err="1"/>
              <a:t>chewigem</a:t>
            </a:r>
            <a:endParaRPr lang="en-US" cap="none" dirty="0"/>
          </a:p>
          <a:p>
            <a:pPr>
              <a:lnSpc>
                <a:spcPct val="110000"/>
              </a:lnSpc>
              <a:spcBef>
                <a:spcPts val="0"/>
              </a:spcBef>
              <a:spcAft>
                <a:spcPts val="600"/>
              </a:spcAft>
            </a:pPr>
            <a:r>
              <a:rPr lang="en-US" cap="none" dirty="0"/>
              <a:t>Blowing and sucking games</a:t>
            </a:r>
          </a:p>
          <a:p>
            <a:pPr>
              <a:lnSpc>
                <a:spcPct val="110000"/>
              </a:lnSpc>
              <a:spcBef>
                <a:spcPts val="0"/>
              </a:spcBef>
              <a:spcAft>
                <a:spcPts val="600"/>
              </a:spcAft>
            </a:pPr>
            <a:r>
              <a:rPr lang="en-US" cap="none" dirty="0"/>
              <a:t>Crunchy and chewy foods</a:t>
            </a:r>
          </a:p>
          <a:p>
            <a:pPr>
              <a:lnSpc>
                <a:spcPct val="110000"/>
              </a:lnSpc>
              <a:spcBef>
                <a:spcPts val="0"/>
              </a:spcBef>
              <a:spcAft>
                <a:spcPts val="600"/>
              </a:spcAft>
            </a:pPr>
            <a:r>
              <a:rPr lang="en-US" cap="none" dirty="0"/>
              <a:t>Very cold foods e.g. Ice </a:t>
            </a:r>
            <a:r>
              <a:rPr lang="en-US" cap="none" dirty="0" err="1"/>
              <a:t>lollies</a:t>
            </a:r>
            <a:r>
              <a:rPr lang="en-US" cap="none" dirty="0"/>
              <a:t>, ice cubes</a:t>
            </a:r>
          </a:p>
        </p:txBody>
      </p:sp>
    </p:spTree>
    <p:extLst>
      <p:ext uri="{BB962C8B-B14F-4D97-AF65-F5344CB8AC3E}">
        <p14:creationId xmlns:p14="http://schemas.microsoft.com/office/powerpoint/2010/main" val="17268296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4DD4CF-9732-4771-98FE-77886DC91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glowing cube among white dim cubes">
            <a:extLst>
              <a:ext uri="{FF2B5EF4-FFF2-40B4-BE49-F238E27FC236}">
                <a16:creationId xmlns:a16="http://schemas.microsoft.com/office/drawing/2014/main" id="{B4334174-28E2-CC75-964C-4F5016AE84F7}"/>
              </a:ext>
            </a:extLst>
          </p:cNvPr>
          <p:cNvPicPr>
            <a:picLocks noChangeAspect="1"/>
          </p:cNvPicPr>
          <p:nvPr/>
        </p:nvPicPr>
        <p:blipFill rotWithShape="1">
          <a:blip r:embed="rId3"/>
          <a:srcRect l="18207"/>
          <a:stretch/>
        </p:blipFill>
        <p:spPr>
          <a:xfrm>
            <a:off x="1" y="10"/>
            <a:ext cx="7479160" cy="6857990"/>
          </a:xfrm>
          <a:prstGeom prst="rect">
            <a:avLst/>
          </a:prstGeom>
        </p:spPr>
      </p:pic>
      <p:sp>
        <p:nvSpPr>
          <p:cNvPr id="11" name="Rectangle 10">
            <a:extLst>
              <a:ext uri="{FF2B5EF4-FFF2-40B4-BE49-F238E27FC236}">
                <a16:creationId xmlns:a16="http://schemas.microsoft.com/office/drawing/2014/main" id="{A2861A9C-C970-4FFE-B67C-222B6F573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791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D2FDF82E-EBD8-4EC5-AD10-CD9E70EE8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8557652" y="-203089"/>
            <a:ext cx="3352128" cy="1573863"/>
          </a:xfrm>
        </p:spPr>
        <p:txBody>
          <a:bodyPr>
            <a:normAutofit/>
          </a:bodyPr>
          <a:lstStyle/>
          <a:p>
            <a:pPr algn="l"/>
            <a:r>
              <a:rPr lang="en-US" b="1" dirty="0"/>
              <a:t>VISION</a:t>
            </a:r>
          </a:p>
        </p:txBody>
      </p:sp>
      <p:sp>
        <p:nvSpPr>
          <p:cNvPr id="3" name="Content Placeholder 2"/>
          <p:cNvSpPr>
            <a:spLocks noGrp="1"/>
          </p:cNvSpPr>
          <p:nvPr>
            <p:ph idx="1"/>
          </p:nvPr>
        </p:nvSpPr>
        <p:spPr>
          <a:xfrm>
            <a:off x="7560473" y="1061156"/>
            <a:ext cx="4631525" cy="5796844"/>
          </a:xfrm>
        </p:spPr>
        <p:txBody>
          <a:bodyPr numCol="2">
            <a:normAutofit lnSpcReduction="10000"/>
          </a:bodyPr>
          <a:lstStyle/>
          <a:p>
            <a:pPr marL="0" indent="0">
              <a:lnSpc>
                <a:spcPct val="110000"/>
              </a:lnSpc>
              <a:buNone/>
            </a:pPr>
            <a:r>
              <a:rPr lang="en-US" b="1" cap="none" dirty="0"/>
              <a:t>Over responsive </a:t>
            </a:r>
          </a:p>
          <a:p>
            <a:pPr marL="0" indent="0">
              <a:lnSpc>
                <a:spcPct val="110000"/>
              </a:lnSpc>
              <a:buNone/>
            </a:pPr>
            <a:endParaRPr lang="en-US" b="1" cap="none" dirty="0"/>
          </a:p>
          <a:p>
            <a:pPr>
              <a:lnSpc>
                <a:spcPct val="110000"/>
              </a:lnSpc>
            </a:pPr>
            <a:r>
              <a:rPr lang="en-US" cap="none" dirty="0"/>
              <a:t>Sit away from windows, doors, noticeboards</a:t>
            </a:r>
          </a:p>
          <a:p>
            <a:pPr>
              <a:lnSpc>
                <a:spcPct val="110000"/>
              </a:lnSpc>
            </a:pPr>
            <a:r>
              <a:rPr lang="en-US" cap="none" dirty="0"/>
              <a:t>Limit wall art</a:t>
            </a:r>
          </a:p>
          <a:p>
            <a:pPr>
              <a:lnSpc>
                <a:spcPct val="110000"/>
              </a:lnSpc>
            </a:pPr>
            <a:r>
              <a:rPr lang="en-US" cap="none" dirty="0"/>
              <a:t>Desk divider or individual workspace</a:t>
            </a:r>
          </a:p>
          <a:p>
            <a:pPr>
              <a:lnSpc>
                <a:spcPct val="110000"/>
              </a:lnSpc>
            </a:pPr>
            <a:r>
              <a:rPr lang="en-US" cap="none" dirty="0"/>
              <a:t>Dim lighting</a:t>
            </a:r>
          </a:p>
          <a:p>
            <a:pPr>
              <a:lnSpc>
                <a:spcPct val="110000"/>
              </a:lnSpc>
            </a:pPr>
            <a:r>
              <a:rPr lang="en-US" cap="none" dirty="0"/>
              <a:t>Sunglasses outdoors	</a:t>
            </a:r>
            <a:r>
              <a:rPr lang="en-US" dirty="0"/>
              <a:t>                 </a:t>
            </a:r>
          </a:p>
          <a:p>
            <a:pPr marL="0" indent="0">
              <a:lnSpc>
                <a:spcPct val="110000"/>
              </a:lnSpc>
              <a:buNone/>
            </a:pPr>
            <a:endParaRPr lang="en-US" b="1" dirty="0"/>
          </a:p>
          <a:p>
            <a:pPr marL="0" indent="0">
              <a:lnSpc>
                <a:spcPct val="110000"/>
              </a:lnSpc>
              <a:buNone/>
            </a:pPr>
            <a:endParaRPr lang="en-US" b="1" dirty="0"/>
          </a:p>
          <a:p>
            <a:pPr marL="0" indent="0">
              <a:lnSpc>
                <a:spcPct val="110000"/>
              </a:lnSpc>
              <a:buNone/>
            </a:pPr>
            <a:r>
              <a:rPr lang="en-US" b="1" cap="none" dirty="0"/>
              <a:t>Under responsive</a:t>
            </a:r>
          </a:p>
          <a:p>
            <a:pPr marL="0" indent="0">
              <a:lnSpc>
                <a:spcPct val="110000"/>
              </a:lnSpc>
              <a:buNone/>
            </a:pPr>
            <a:endParaRPr lang="en-US" b="1" cap="none" dirty="0"/>
          </a:p>
          <a:p>
            <a:pPr>
              <a:lnSpc>
                <a:spcPct val="110000"/>
              </a:lnSpc>
            </a:pPr>
            <a:r>
              <a:rPr lang="en-US" cap="none" dirty="0"/>
              <a:t>Light up sensory toys</a:t>
            </a:r>
          </a:p>
          <a:p>
            <a:pPr>
              <a:lnSpc>
                <a:spcPct val="110000"/>
              </a:lnSpc>
            </a:pPr>
            <a:r>
              <a:rPr lang="en-US" cap="none" dirty="0"/>
              <a:t>Interactive whiteboard</a:t>
            </a:r>
          </a:p>
          <a:p>
            <a:pPr>
              <a:lnSpc>
                <a:spcPct val="110000"/>
              </a:lnSpc>
            </a:pPr>
            <a:r>
              <a:rPr lang="en-US" cap="none" dirty="0"/>
              <a:t>Visual workspace </a:t>
            </a:r>
          </a:p>
          <a:p>
            <a:pPr>
              <a:lnSpc>
                <a:spcPct val="110000"/>
              </a:lnSpc>
            </a:pPr>
            <a:endParaRPr lang="en-US" sz="1300" dirty="0"/>
          </a:p>
          <a:p>
            <a:pPr marL="0" indent="0">
              <a:lnSpc>
                <a:spcPct val="110000"/>
              </a:lnSpc>
              <a:buNone/>
            </a:pPr>
            <a:r>
              <a:rPr lang="en-US" sz="1300" dirty="0"/>
              <a:t>		</a:t>
            </a:r>
          </a:p>
          <a:p>
            <a:pPr marL="0" indent="0">
              <a:lnSpc>
                <a:spcPct val="110000"/>
              </a:lnSpc>
              <a:buNone/>
            </a:pPr>
            <a:endParaRPr lang="en-US" sz="1300" dirty="0"/>
          </a:p>
        </p:txBody>
      </p:sp>
    </p:spTree>
    <p:extLst>
      <p:ext uri="{BB962C8B-B14F-4D97-AF65-F5344CB8AC3E}">
        <p14:creationId xmlns:p14="http://schemas.microsoft.com/office/powerpoint/2010/main" val="575028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D4DD4CF-9732-4771-98FE-77886DC91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Piano keys">
            <a:extLst>
              <a:ext uri="{FF2B5EF4-FFF2-40B4-BE49-F238E27FC236}">
                <a16:creationId xmlns:a16="http://schemas.microsoft.com/office/drawing/2014/main" id="{DF680B89-71BE-BDC2-7830-73A11E6A7412}"/>
              </a:ext>
            </a:extLst>
          </p:cNvPr>
          <p:cNvPicPr>
            <a:picLocks noChangeAspect="1"/>
          </p:cNvPicPr>
          <p:nvPr/>
        </p:nvPicPr>
        <p:blipFill rotWithShape="1">
          <a:blip r:embed="rId3"/>
          <a:srcRect l="19548" r="7655" b="-1"/>
          <a:stretch/>
        </p:blipFill>
        <p:spPr>
          <a:xfrm>
            <a:off x="1" y="10"/>
            <a:ext cx="7479157" cy="6857990"/>
          </a:xfrm>
          <a:prstGeom prst="rect">
            <a:avLst/>
          </a:prstGeom>
        </p:spPr>
      </p:pic>
      <p:sp>
        <p:nvSpPr>
          <p:cNvPr id="22" name="Rectangle 21">
            <a:extLst>
              <a:ext uri="{FF2B5EF4-FFF2-40B4-BE49-F238E27FC236}">
                <a16:creationId xmlns:a16="http://schemas.microsoft.com/office/drawing/2014/main" id="{A2861A9C-C970-4FFE-B67C-222B6F573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791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D2FDF82E-EBD8-4EC5-AD10-CD9E70EE8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8196408" y="-177333"/>
            <a:ext cx="3352128" cy="1573863"/>
          </a:xfrm>
        </p:spPr>
        <p:txBody>
          <a:bodyPr>
            <a:normAutofit/>
          </a:bodyPr>
          <a:lstStyle/>
          <a:p>
            <a:pPr algn="l"/>
            <a:r>
              <a:rPr lang="en-US" sz="2500" b="1" dirty="0"/>
              <a:t>HEARING/AUDITORY </a:t>
            </a:r>
            <a:r>
              <a:rPr lang="en-US" sz="2500" dirty="0"/>
              <a:t> </a:t>
            </a:r>
          </a:p>
        </p:txBody>
      </p:sp>
      <p:sp>
        <p:nvSpPr>
          <p:cNvPr id="3" name="Content Placeholder 2"/>
          <p:cNvSpPr>
            <a:spLocks noGrp="1"/>
          </p:cNvSpPr>
          <p:nvPr>
            <p:ph idx="1"/>
          </p:nvPr>
        </p:nvSpPr>
        <p:spPr>
          <a:xfrm>
            <a:off x="7560475" y="1159029"/>
            <a:ext cx="4631524" cy="5588000"/>
          </a:xfrm>
        </p:spPr>
        <p:txBody>
          <a:bodyPr numCol="2">
            <a:normAutofit fontScale="85000" lnSpcReduction="20000"/>
          </a:bodyPr>
          <a:lstStyle/>
          <a:p>
            <a:pPr marL="0" indent="0">
              <a:lnSpc>
                <a:spcPct val="110000"/>
              </a:lnSpc>
              <a:buNone/>
            </a:pPr>
            <a:r>
              <a:rPr lang="en-US" sz="2600" b="1" cap="none" dirty="0"/>
              <a:t>Over responsive</a:t>
            </a:r>
          </a:p>
          <a:p>
            <a:pPr marL="0" indent="0">
              <a:lnSpc>
                <a:spcPct val="110000"/>
              </a:lnSpc>
              <a:buNone/>
            </a:pPr>
            <a:endParaRPr lang="en-US" cap="none" dirty="0"/>
          </a:p>
          <a:p>
            <a:pPr>
              <a:lnSpc>
                <a:spcPct val="110000"/>
              </a:lnSpc>
            </a:pPr>
            <a:r>
              <a:rPr lang="en-US" cap="none" dirty="0"/>
              <a:t>Ear defenders in noisier surroundings (e.g. Lunch hall, public places)</a:t>
            </a:r>
          </a:p>
          <a:p>
            <a:pPr>
              <a:lnSpc>
                <a:spcPct val="110000"/>
              </a:lnSpc>
            </a:pPr>
            <a:r>
              <a:rPr lang="en-US" cap="none" dirty="0"/>
              <a:t>Sit away from windows, doors and close to teacher</a:t>
            </a:r>
          </a:p>
          <a:p>
            <a:pPr>
              <a:lnSpc>
                <a:spcPct val="110000"/>
              </a:lnSpc>
            </a:pPr>
            <a:r>
              <a:rPr lang="en-US" cap="none" dirty="0"/>
              <a:t>Access to a quiet space for chill out</a:t>
            </a:r>
          </a:p>
          <a:p>
            <a:pPr>
              <a:lnSpc>
                <a:spcPct val="110000"/>
              </a:lnSpc>
            </a:pPr>
            <a:r>
              <a:rPr lang="en-US" cap="none" dirty="0"/>
              <a:t>Soft classical music</a:t>
            </a:r>
          </a:p>
          <a:p>
            <a:pPr>
              <a:lnSpc>
                <a:spcPct val="110000"/>
              </a:lnSpc>
            </a:pPr>
            <a:r>
              <a:rPr lang="en-US" cap="none" dirty="0"/>
              <a:t>Separate lunch area</a:t>
            </a:r>
          </a:p>
          <a:p>
            <a:pPr>
              <a:lnSpc>
                <a:spcPct val="110000"/>
              </a:lnSpc>
            </a:pPr>
            <a:r>
              <a:rPr lang="en-US" cap="none" dirty="0"/>
              <a:t>Warning before fire alarms</a:t>
            </a:r>
          </a:p>
          <a:p>
            <a:pPr marL="0" indent="0">
              <a:lnSpc>
                <a:spcPct val="110000"/>
              </a:lnSpc>
              <a:buNone/>
            </a:pPr>
            <a:endParaRPr lang="en-US" cap="none" dirty="0"/>
          </a:p>
          <a:p>
            <a:pPr marL="0" indent="0">
              <a:lnSpc>
                <a:spcPct val="110000"/>
              </a:lnSpc>
              <a:buNone/>
            </a:pPr>
            <a:endParaRPr lang="en-US" cap="none" dirty="0"/>
          </a:p>
          <a:p>
            <a:pPr marL="0" indent="0">
              <a:lnSpc>
                <a:spcPct val="110000"/>
              </a:lnSpc>
              <a:buNone/>
            </a:pPr>
            <a:r>
              <a:rPr lang="en-US" sz="2600" b="1" cap="none" dirty="0"/>
              <a:t>Under responsive</a:t>
            </a:r>
          </a:p>
          <a:p>
            <a:pPr marL="0" indent="0">
              <a:lnSpc>
                <a:spcPct val="110000"/>
              </a:lnSpc>
              <a:buNone/>
            </a:pPr>
            <a:endParaRPr lang="en-US" cap="none" dirty="0"/>
          </a:p>
          <a:p>
            <a:pPr>
              <a:lnSpc>
                <a:spcPct val="110000"/>
              </a:lnSpc>
            </a:pPr>
            <a:r>
              <a:rPr lang="en-US" cap="none" dirty="0"/>
              <a:t>Noisy sensory toys</a:t>
            </a:r>
          </a:p>
          <a:p>
            <a:pPr>
              <a:lnSpc>
                <a:spcPct val="110000"/>
              </a:lnSpc>
            </a:pPr>
            <a:r>
              <a:rPr lang="en-US" cap="none" dirty="0"/>
              <a:t>Upbeat music</a:t>
            </a:r>
          </a:p>
          <a:p>
            <a:pPr>
              <a:lnSpc>
                <a:spcPct val="110000"/>
              </a:lnSpc>
            </a:pPr>
            <a:r>
              <a:rPr lang="en-US" cap="none" dirty="0"/>
              <a:t>Sit close to the teacher</a:t>
            </a:r>
          </a:p>
          <a:p>
            <a:pPr>
              <a:lnSpc>
                <a:spcPct val="110000"/>
              </a:lnSpc>
            </a:pPr>
            <a:r>
              <a:rPr lang="en-US" cap="none" dirty="0"/>
              <a:t>Make sure you have the child’s full attention before giving instruction	</a:t>
            </a:r>
            <a:r>
              <a:rPr lang="en-US" dirty="0"/>
              <a:t>									</a:t>
            </a:r>
            <a:r>
              <a:rPr lang="en-US" sz="500" dirty="0"/>
              <a:t>																															</a:t>
            </a:r>
          </a:p>
          <a:p>
            <a:pPr>
              <a:lnSpc>
                <a:spcPct val="110000"/>
              </a:lnSpc>
            </a:pPr>
            <a:endParaRPr lang="en-US" sz="500" dirty="0"/>
          </a:p>
        </p:txBody>
      </p:sp>
    </p:spTree>
    <p:extLst>
      <p:ext uri="{BB962C8B-B14F-4D97-AF65-F5344CB8AC3E}">
        <p14:creationId xmlns:p14="http://schemas.microsoft.com/office/powerpoint/2010/main" val="2005763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4D4DD4CF-9732-4771-98FE-77886DC91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
            <a:extLst>
              <a:ext uri="{FF2B5EF4-FFF2-40B4-BE49-F238E27FC236}">
                <a16:creationId xmlns:a16="http://schemas.microsoft.com/office/drawing/2014/main" id="{0917E639-5738-4605-929E-1222198314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3"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39697" y="-149763"/>
            <a:ext cx="3352128" cy="1573863"/>
          </a:xfrm>
        </p:spPr>
        <p:txBody>
          <a:bodyPr>
            <a:normAutofit/>
          </a:bodyPr>
          <a:lstStyle/>
          <a:p>
            <a:pPr algn="l"/>
            <a:r>
              <a:rPr lang="en-US" b="1" dirty="0"/>
              <a:t>TASTE &amp; SMELL  </a:t>
            </a:r>
          </a:p>
        </p:txBody>
      </p:sp>
      <p:sp>
        <p:nvSpPr>
          <p:cNvPr id="3" name="Content Placeholder 2"/>
          <p:cNvSpPr>
            <a:spLocks noGrp="1"/>
          </p:cNvSpPr>
          <p:nvPr>
            <p:ph idx="1"/>
          </p:nvPr>
        </p:nvSpPr>
        <p:spPr>
          <a:xfrm>
            <a:off x="0" y="1242874"/>
            <a:ext cx="4631521" cy="5764888"/>
          </a:xfrm>
        </p:spPr>
        <p:txBody>
          <a:bodyPr numCol="2">
            <a:normAutofit lnSpcReduction="10000"/>
          </a:bodyPr>
          <a:lstStyle/>
          <a:p>
            <a:pPr marL="0" indent="0">
              <a:lnSpc>
                <a:spcPct val="110000"/>
              </a:lnSpc>
              <a:buNone/>
            </a:pPr>
            <a:r>
              <a:rPr lang="en-US" sz="2400" b="1" cap="none" dirty="0"/>
              <a:t>Over responsive</a:t>
            </a:r>
          </a:p>
          <a:p>
            <a:pPr marL="0" indent="0">
              <a:lnSpc>
                <a:spcPct val="110000"/>
              </a:lnSpc>
              <a:buNone/>
            </a:pPr>
            <a:endParaRPr lang="en-US" cap="none" dirty="0"/>
          </a:p>
          <a:p>
            <a:pPr>
              <a:lnSpc>
                <a:spcPct val="110000"/>
              </a:lnSpc>
            </a:pPr>
            <a:r>
              <a:rPr lang="en-US" cap="none" dirty="0"/>
              <a:t>Food play</a:t>
            </a:r>
          </a:p>
          <a:p>
            <a:pPr>
              <a:lnSpc>
                <a:spcPct val="110000"/>
              </a:lnSpc>
            </a:pPr>
            <a:r>
              <a:rPr lang="en-US" cap="none" dirty="0"/>
              <a:t>Sucking and blowing games</a:t>
            </a:r>
          </a:p>
          <a:p>
            <a:pPr>
              <a:lnSpc>
                <a:spcPct val="110000"/>
              </a:lnSpc>
            </a:pPr>
            <a:r>
              <a:rPr lang="en-US" cap="none" dirty="0"/>
              <a:t>Drink thick liquids through a straw</a:t>
            </a:r>
          </a:p>
          <a:p>
            <a:pPr>
              <a:lnSpc>
                <a:spcPct val="110000"/>
              </a:lnSpc>
            </a:pPr>
            <a:r>
              <a:rPr lang="en-US" cap="none" dirty="0"/>
              <a:t>Chewy foods</a:t>
            </a:r>
          </a:p>
          <a:p>
            <a:pPr>
              <a:lnSpc>
                <a:spcPct val="110000"/>
              </a:lnSpc>
            </a:pPr>
            <a:r>
              <a:rPr lang="en-US" cap="none" dirty="0"/>
              <a:t>Preferred smell on hankie</a:t>
            </a:r>
          </a:p>
          <a:p>
            <a:pPr>
              <a:lnSpc>
                <a:spcPct val="110000"/>
              </a:lnSpc>
            </a:pPr>
            <a:endParaRPr lang="en-US" cap="none" dirty="0"/>
          </a:p>
          <a:p>
            <a:pPr>
              <a:lnSpc>
                <a:spcPct val="110000"/>
              </a:lnSpc>
            </a:pPr>
            <a:endParaRPr lang="en-US" cap="none" dirty="0"/>
          </a:p>
          <a:p>
            <a:pPr marL="0" indent="0">
              <a:lnSpc>
                <a:spcPct val="110000"/>
              </a:lnSpc>
              <a:buNone/>
            </a:pPr>
            <a:endParaRPr lang="en-US" cap="none" dirty="0"/>
          </a:p>
          <a:p>
            <a:pPr marL="0" indent="0">
              <a:lnSpc>
                <a:spcPct val="110000"/>
              </a:lnSpc>
              <a:buNone/>
            </a:pPr>
            <a:endParaRPr lang="en-US" b="1" cap="none" dirty="0"/>
          </a:p>
          <a:p>
            <a:pPr marL="0" indent="0">
              <a:lnSpc>
                <a:spcPct val="110000"/>
              </a:lnSpc>
              <a:buNone/>
            </a:pPr>
            <a:r>
              <a:rPr lang="en-US" sz="2400" b="1" cap="none" dirty="0"/>
              <a:t>Under responsive</a:t>
            </a:r>
          </a:p>
          <a:p>
            <a:pPr marL="0" indent="0">
              <a:lnSpc>
                <a:spcPct val="110000"/>
              </a:lnSpc>
              <a:buNone/>
            </a:pPr>
            <a:endParaRPr lang="en-US" cap="none" dirty="0"/>
          </a:p>
          <a:p>
            <a:pPr>
              <a:lnSpc>
                <a:spcPct val="110000"/>
              </a:lnSpc>
            </a:pPr>
            <a:r>
              <a:rPr lang="en-US" cap="none" dirty="0"/>
              <a:t>Highly spiced and </a:t>
            </a:r>
            <a:r>
              <a:rPr lang="en-US" cap="none" dirty="0" err="1"/>
              <a:t>flavoured</a:t>
            </a:r>
            <a:r>
              <a:rPr lang="en-US" cap="none" dirty="0"/>
              <a:t> foods</a:t>
            </a:r>
          </a:p>
          <a:p>
            <a:pPr>
              <a:lnSpc>
                <a:spcPct val="110000"/>
              </a:lnSpc>
            </a:pPr>
            <a:r>
              <a:rPr lang="en-US" cap="none" dirty="0"/>
              <a:t>Very cold foods e.g. Ice cubes and </a:t>
            </a:r>
            <a:r>
              <a:rPr lang="en-US" cap="none" dirty="0" err="1"/>
              <a:t>lollies</a:t>
            </a:r>
            <a:endParaRPr lang="en-US" cap="none" dirty="0"/>
          </a:p>
          <a:p>
            <a:pPr>
              <a:lnSpc>
                <a:spcPct val="110000"/>
              </a:lnSpc>
            </a:pPr>
            <a:r>
              <a:rPr lang="en-US" cap="none" dirty="0"/>
              <a:t>Crunchy and chewy foods</a:t>
            </a:r>
          </a:p>
          <a:p>
            <a:pPr>
              <a:lnSpc>
                <a:spcPct val="110000"/>
              </a:lnSpc>
            </a:pPr>
            <a:r>
              <a:rPr lang="en-US" cap="none" dirty="0"/>
              <a:t>Scented play dough, </a:t>
            </a:r>
            <a:r>
              <a:rPr lang="en-US" cap="none" dirty="0" err="1"/>
              <a:t>moisturisers</a:t>
            </a:r>
            <a:r>
              <a:rPr lang="en-US" cap="none" dirty="0"/>
              <a:t> etc.</a:t>
            </a:r>
          </a:p>
          <a:p>
            <a:pPr>
              <a:lnSpc>
                <a:spcPct val="110000"/>
              </a:lnSpc>
            </a:pPr>
            <a:endParaRPr lang="en-US" sz="1000" dirty="0"/>
          </a:p>
          <a:p>
            <a:pPr marL="0" indent="0">
              <a:lnSpc>
                <a:spcPct val="110000"/>
              </a:lnSpc>
              <a:buNone/>
            </a:pPr>
            <a:r>
              <a:rPr lang="en-US" sz="1000" dirty="0"/>
              <a:t> </a:t>
            </a:r>
          </a:p>
          <a:p>
            <a:pPr marL="0" indent="0">
              <a:lnSpc>
                <a:spcPct val="110000"/>
              </a:lnSpc>
              <a:buNone/>
            </a:pPr>
            <a:endParaRPr lang="en-US" sz="1000" dirty="0"/>
          </a:p>
          <a:p>
            <a:pPr>
              <a:lnSpc>
                <a:spcPct val="110000"/>
              </a:lnSpc>
            </a:pPr>
            <a:endParaRPr lang="en-US" sz="1000" dirty="0"/>
          </a:p>
        </p:txBody>
      </p:sp>
      <p:sp>
        <p:nvSpPr>
          <p:cNvPr id="27" name="Rectangle 26">
            <a:extLst>
              <a:ext uri="{FF2B5EF4-FFF2-40B4-BE49-F238E27FC236}">
                <a16:creationId xmlns:a16="http://schemas.microsoft.com/office/drawing/2014/main" id="{A2861A9C-C970-4FFE-B67C-222B6F573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1525"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descr="Bowl of cereal">
            <a:extLst>
              <a:ext uri="{FF2B5EF4-FFF2-40B4-BE49-F238E27FC236}">
                <a16:creationId xmlns:a16="http://schemas.microsoft.com/office/drawing/2014/main" id="{C8A08BC4-06C4-1115-03A9-6A95A59B4567}"/>
              </a:ext>
            </a:extLst>
          </p:cNvPr>
          <p:cNvPicPr>
            <a:picLocks noChangeAspect="1"/>
          </p:cNvPicPr>
          <p:nvPr/>
        </p:nvPicPr>
        <p:blipFill rotWithShape="1">
          <a:blip r:embed="rId4"/>
          <a:srcRect l="8629" r="13395"/>
          <a:stretch/>
        </p:blipFill>
        <p:spPr>
          <a:xfrm>
            <a:off x="4712842" y="10"/>
            <a:ext cx="7479157" cy="6857990"/>
          </a:xfrm>
          <a:prstGeom prst="rect">
            <a:avLst/>
          </a:prstGeom>
        </p:spPr>
      </p:pic>
      <p:pic>
        <p:nvPicPr>
          <p:cNvPr id="29" name="Picture 28">
            <a:extLst>
              <a:ext uri="{FF2B5EF4-FFF2-40B4-BE49-F238E27FC236}">
                <a16:creationId xmlns:a16="http://schemas.microsoft.com/office/drawing/2014/main" id="{D2FDF82E-EBD8-4EC5-AD10-CD9E70EE8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8150"/>
          <a:stretch/>
        </p:blipFill>
        <p:spPr>
          <a:xfrm>
            <a:off x="4651242" y="0"/>
            <a:ext cx="7540758" cy="6858000"/>
          </a:xfrm>
          <a:prstGeom prst="rect">
            <a:avLst/>
          </a:prstGeom>
        </p:spPr>
      </p:pic>
    </p:spTree>
    <p:extLst>
      <p:ext uri="{BB962C8B-B14F-4D97-AF65-F5344CB8AC3E}">
        <p14:creationId xmlns:p14="http://schemas.microsoft.com/office/powerpoint/2010/main" val="11569159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3D box skeletons">
            <a:extLst>
              <a:ext uri="{FF2B5EF4-FFF2-40B4-BE49-F238E27FC236}">
                <a16:creationId xmlns:a16="http://schemas.microsoft.com/office/drawing/2014/main" id="{D99E81E6-D0A7-6B0D-0FAE-49A6151B6D26}"/>
              </a:ext>
            </a:extLst>
          </p:cNvPr>
          <p:cNvPicPr>
            <a:picLocks noChangeAspect="1"/>
          </p:cNvPicPr>
          <p:nvPr/>
        </p:nvPicPr>
        <p:blipFill rotWithShape="1">
          <a:blip r:embed="rId3"/>
          <a:srcRect l="32129" r="28697" b="-1"/>
          <a:stretch/>
        </p:blipFill>
        <p:spPr>
          <a:xfrm>
            <a:off x="20" y="10"/>
            <a:ext cx="4024741" cy="6857990"/>
          </a:xfrm>
          <a:prstGeom prst="rect">
            <a:avLst/>
          </a:prstGeom>
        </p:spPr>
      </p:pic>
      <p:sp>
        <p:nvSpPr>
          <p:cNvPr id="17" name="Rectangle 16">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4465049" y="-27174"/>
            <a:ext cx="6672886" cy="1596177"/>
          </a:xfrm>
        </p:spPr>
        <p:txBody>
          <a:bodyPr>
            <a:normAutofit/>
          </a:bodyPr>
          <a:lstStyle/>
          <a:p>
            <a:r>
              <a:rPr lang="en-US" b="1" dirty="0"/>
              <a:t>MOVEMENT </a:t>
            </a:r>
          </a:p>
        </p:txBody>
      </p:sp>
      <p:sp>
        <p:nvSpPr>
          <p:cNvPr id="3" name="Content Placeholder 2"/>
          <p:cNvSpPr>
            <a:spLocks noGrp="1"/>
          </p:cNvSpPr>
          <p:nvPr>
            <p:ph idx="1"/>
          </p:nvPr>
        </p:nvSpPr>
        <p:spPr>
          <a:xfrm>
            <a:off x="4198061" y="1567199"/>
            <a:ext cx="7775733" cy="5203301"/>
          </a:xfrm>
        </p:spPr>
        <p:txBody>
          <a:bodyPr numCol="2">
            <a:normAutofit/>
          </a:bodyPr>
          <a:lstStyle/>
          <a:p>
            <a:pPr marL="0" indent="0">
              <a:lnSpc>
                <a:spcPct val="110000"/>
              </a:lnSpc>
              <a:buNone/>
            </a:pPr>
            <a:r>
              <a:rPr lang="en-US" sz="2400" b="1" cap="none" dirty="0"/>
              <a:t>  Over responsive</a:t>
            </a:r>
            <a:endParaRPr lang="en-US" sz="2400" cap="none" dirty="0"/>
          </a:p>
          <a:p>
            <a:pPr>
              <a:lnSpc>
                <a:spcPct val="110000"/>
              </a:lnSpc>
            </a:pPr>
            <a:r>
              <a:rPr lang="en-US" cap="none" dirty="0"/>
              <a:t>Slow, linear movement e.g. Rocking in a hammock, rocking chair</a:t>
            </a:r>
          </a:p>
          <a:p>
            <a:pPr>
              <a:lnSpc>
                <a:spcPct val="110000"/>
              </a:lnSpc>
            </a:pPr>
            <a:r>
              <a:rPr lang="en-US" cap="none" dirty="0"/>
              <a:t>Avoid spinning activity in </a:t>
            </a:r>
            <a:r>
              <a:rPr lang="en-US" cap="none" dirty="0" err="1"/>
              <a:t>favour</a:t>
            </a:r>
            <a:r>
              <a:rPr lang="en-US" cap="none" dirty="0"/>
              <a:t> of resistive activity </a:t>
            </a:r>
            <a:r>
              <a:rPr lang="mr-IN" cap="none" dirty="0"/>
              <a:t>–</a:t>
            </a:r>
            <a:r>
              <a:rPr lang="en-US" cap="none" dirty="0"/>
              <a:t> push, pull, lift</a:t>
            </a:r>
          </a:p>
          <a:p>
            <a:pPr>
              <a:lnSpc>
                <a:spcPct val="110000"/>
              </a:lnSpc>
            </a:pPr>
            <a:r>
              <a:rPr lang="en-US" cap="none" dirty="0"/>
              <a:t>Swimming</a:t>
            </a:r>
          </a:p>
          <a:p>
            <a:pPr>
              <a:lnSpc>
                <a:spcPct val="110000"/>
              </a:lnSpc>
            </a:pPr>
            <a:r>
              <a:rPr lang="en-US" cap="none" dirty="0"/>
              <a:t>Lie on tummy for fine motor activities, watching TV</a:t>
            </a:r>
          </a:p>
          <a:p>
            <a:pPr marL="0" indent="0">
              <a:lnSpc>
                <a:spcPct val="110000"/>
              </a:lnSpc>
              <a:buNone/>
            </a:pPr>
            <a:endParaRPr lang="en-US" sz="1400" b="1" cap="none" dirty="0"/>
          </a:p>
          <a:p>
            <a:pPr marL="0" indent="0">
              <a:lnSpc>
                <a:spcPct val="110000"/>
              </a:lnSpc>
              <a:buNone/>
            </a:pPr>
            <a:endParaRPr lang="en-US" sz="1400" b="1" cap="none" dirty="0"/>
          </a:p>
          <a:p>
            <a:pPr marL="0" indent="0">
              <a:lnSpc>
                <a:spcPct val="110000"/>
              </a:lnSpc>
              <a:buNone/>
            </a:pPr>
            <a:endParaRPr lang="en-US" sz="1400" b="1" cap="none" dirty="0"/>
          </a:p>
          <a:p>
            <a:pPr marL="0" indent="0">
              <a:lnSpc>
                <a:spcPct val="110000"/>
              </a:lnSpc>
              <a:buNone/>
            </a:pPr>
            <a:endParaRPr lang="en-US" sz="1400" b="1" cap="none" dirty="0"/>
          </a:p>
          <a:p>
            <a:pPr marL="0" indent="0">
              <a:lnSpc>
                <a:spcPct val="110000"/>
              </a:lnSpc>
              <a:buNone/>
            </a:pPr>
            <a:endParaRPr lang="en-US" sz="1400" b="1" cap="none" dirty="0"/>
          </a:p>
          <a:p>
            <a:pPr marL="0" indent="0">
              <a:lnSpc>
                <a:spcPct val="110000"/>
              </a:lnSpc>
              <a:buNone/>
            </a:pPr>
            <a:endParaRPr lang="en-US" sz="2400" b="1" cap="none" dirty="0"/>
          </a:p>
          <a:p>
            <a:pPr marL="0" indent="0">
              <a:lnSpc>
                <a:spcPct val="110000"/>
              </a:lnSpc>
              <a:buNone/>
            </a:pPr>
            <a:r>
              <a:rPr lang="en-US" sz="2400" b="1" cap="none" dirty="0"/>
              <a:t>   Under responsive</a:t>
            </a:r>
          </a:p>
          <a:p>
            <a:pPr>
              <a:lnSpc>
                <a:spcPct val="110000"/>
              </a:lnSpc>
            </a:pPr>
            <a:r>
              <a:rPr lang="en-US" cap="none" dirty="0"/>
              <a:t>Lots of climbing and hanging activities </a:t>
            </a:r>
            <a:r>
              <a:rPr lang="mr-IN" cap="none" dirty="0"/>
              <a:t>–</a:t>
            </a:r>
            <a:r>
              <a:rPr lang="en-US" cap="none" dirty="0"/>
              <a:t> hang upside down</a:t>
            </a:r>
          </a:p>
          <a:p>
            <a:pPr>
              <a:lnSpc>
                <a:spcPct val="110000"/>
              </a:lnSpc>
            </a:pPr>
            <a:r>
              <a:rPr lang="en-US" cap="none" dirty="0"/>
              <a:t>Jumping</a:t>
            </a:r>
          </a:p>
          <a:p>
            <a:pPr>
              <a:lnSpc>
                <a:spcPct val="110000"/>
              </a:lnSpc>
            </a:pPr>
            <a:r>
              <a:rPr lang="en-US" cap="none" dirty="0"/>
              <a:t>Regular movement breaks</a:t>
            </a:r>
          </a:p>
          <a:p>
            <a:pPr>
              <a:lnSpc>
                <a:spcPct val="110000"/>
              </a:lnSpc>
            </a:pPr>
            <a:r>
              <a:rPr lang="en-US" cap="none" dirty="0"/>
              <a:t>Fidget toys</a:t>
            </a:r>
          </a:p>
          <a:p>
            <a:pPr>
              <a:lnSpc>
                <a:spcPct val="110000"/>
              </a:lnSpc>
            </a:pPr>
            <a:endParaRPr lang="en-US" sz="1400" dirty="0"/>
          </a:p>
        </p:txBody>
      </p:sp>
    </p:spTree>
    <p:extLst>
      <p:ext uri="{BB962C8B-B14F-4D97-AF65-F5344CB8AC3E}">
        <p14:creationId xmlns:p14="http://schemas.microsoft.com/office/powerpoint/2010/main" val="1284243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D58954F-C5AC-4BE0-811D-8DFE18E350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359E835-CE77-4DCC-8EC3-1924094D3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60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umbbells on a gym floor">
            <a:extLst>
              <a:ext uri="{FF2B5EF4-FFF2-40B4-BE49-F238E27FC236}">
                <a16:creationId xmlns:a16="http://schemas.microsoft.com/office/drawing/2014/main" id="{04F0A076-6C5B-BD8A-9B2A-EA737BC8490B}"/>
              </a:ext>
            </a:extLst>
          </p:cNvPr>
          <p:cNvPicPr>
            <a:picLocks noChangeAspect="1"/>
          </p:cNvPicPr>
          <p:nvPr/>
        </p:nvPicPr>
        <p:blipFill rotWithShape="1">
          <a:blip r:embed="rId3"/>
          <a:srcRect l="61025" r="-1" b="-1"/>
          <a:stretch/>
        </p:blipFill>
        <p:spPr>
          <a:xfrm>
            <a:off x="8157374" y="10"/>
            <a:ext cx="4034626" cy="6857990"/>
          </a:xfrm>
          <a:prstGeom prst="rect">
            <a:avLst/>
          </a:prstGeom>
        </p:spPr>
      </p:pic>
      <p:pic>
        <p:nvPicPr>
          <p:cNvPr id="13" name="Picture 12">
            <a:extLst>
              <a:ext uri="{FF2B5EF4-FFF2-40B4-BE49-F238E27FC236}">
                <a16:creationId xmlns:a16="http://schemas.microsoft.com/office/drawing/2014/main" id="{B03B59B5-123A-4DC5-87BD-6D3E22FA65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015376" y="0"/>
            <a:ext cx="6672886" cy="1596177"/>
          </a:xfrm>
        </p:spPr>
        <p:txBody>
          <a:bodyPr>
            <a:normAutofit/>
          </a:bodyPr>
          <a:lstStyle/>
          <a:p>
            <a:r>
              <a:rPr lang="en-US" b="1" dirty="0"/>
              <a:t>PROPRIOCEPTION </a:t>
            </a:r>
          </a:p>
        </p:txBody>
      </p:sp>
      <p:sp>
        <p:nvSpPr>
          <p:cNvPr id="3" name="Content Placeholder 2"/>
          <p:cNvSpPr>
            <a:spLocks noGrp="1"/>
          </p:cNvSpPr>
          <p:nvPr>
            <p:ph idx="1"/>
          </p:nvPr>
        </p:nvSpPr>
        <p:spPr>
          <a:xfrm>
            <a:off x="304800" y="1596178"/>
            <a:ext cx="7771261" cy="5030400"/>
          </a:xfrm>
        </p:spPr>
        <p:txBody>
          <a:bodyPr>
            <a:normAutofit/>
          </a:bodyPr>
          <a:lstStyle/>
          <a:p>
            <a:pPr marL="0" indent="0">
              <a:lnSpc>
                <a:spcPct val="110000"/>
              </a:lnSpc>
              <a:buNone/>
            </a:pPr>
            <a:r>
              <a:rPr lang="en-US" sz="2400" b="1" cap="none" dirty="0"/>
              <a:t>Under responsive</a:t>
            </a:r>
          </a:p>
          <a:p>
            <a:pPr marL="0" indent="0">
              <a:lnSpc>
                <a:spcPct val="110000"/>
              </a:lnSpc>
              <a:buNone/>
            </a:pPr>
            <a:endParaRPr lang="en-US" sz="1300" b="1" cap="none" dirty="0"/>
          </a:p>
          <a:p>
            <a:pPr>
              <a:lnSpc>
                <a:spcPct val="110000"/>
              </a:lnSpc>
            </a:pPr>
            <a:r>
              <a:rPr lang="en-US" cap="none" dirty="0"/>
              <a:t>Climbing, hanging</a:t>
            </a:r>
          </a:p>
          <a:p>
            <a:pPr>
              <a:lnSpc>
                <a:spcPct val="110000"/>
              </a:lnSpc>
            </a:pPr>
            <a:r>
              <a:rPr lang="en-US" cap="none" dirty="0"/>
              <a:t>Beanbag chair</a:t>
            </a:r>
          </a:p>
          <a:p>
            <a:pPr>
              <a:lnSpc>
                <a:spcPct val="110000"/>
              </a:lnSpc>
            </a:pPr>
            <a:r>
              <a:rPr lang="en-US" cap="none" dirty="0"/>
              <a:t>Sit with back supported when on the floor</a:t>
            </a:r>
          </a:p>
          <a:p>
            <a:pPr>
              <a:lnSpc>
                <a:spcPct val="110000"/>
              </a:lnSpc>
            </a:pPr>
            <a:r>
              <a:rPr lang="en-US" cap="none" dirty="0"/>
              <a:t>Fidget toys, chewy tube/</a:t>
            </a:r>
            <a:r>
              <a:rPr lang="en-US" cap="none" dirty="0" err="1"/>
              <a:t>chewigem</a:t>
            </a:r>
            <a:endParaRPr lang="en-US" cap="none" dirty="0"/>
          </a:p>
          <a:p>
            <a:pPr>
              <a:lnSpc>
                <a:spcPct val="110000"/>
              </a:lnSpc>
            </a:pPr>
            <a:r>
              <a:rPr lang="en-US" cap="none" dirty="0"/>
              <a:t>Chewy snacks, drink through straw</a:t>
            </a:r>
          </a:p>
          <a:p>
            <a:pPr>
              <a:lnSpc>
                <a:spcPct val="110000"/>
              </a:lnSpc>
            </a:pPr>
            <a:r>
              <a:rPr lang="en-US" cap="none" dirty="0"/>
              <a:t>Regular movement breaks, incorporating heavy work</a:t>
            </a:r>
          </a:p>
          <a:p>
            <a:pPr>
              <a:lnSpc>
                <a:spcPct val="110000"/>
              </a:lnSpc>
            </a:pPr>
            <a:r>
              <a:rPr lang="en-US" cap="none" dirty="0"/>
              <a:t>Small den </a:t>
            </a:r>
            <a:r>
              <a:rPr lang="mr-IN" cap="none" dirty="0"/>
              <a:t>–</a:t>
            </a:r>
            <a:r>
              <a:rPr lang="en-US" cap="none" dirty="0"/>
              <a:t> confined space to squeeze into (</a:t>
            </a:r>
            <a:r>
              <a:rPr lang="en-US" cap="none" dirty="0" err="1"/>
              <a:t>lycra</a:t>
            </a:r>
            <a:r>
              <a:rPr lang="en-US" cap="none" dirty="0"/>
              <a:t> tunnel)</a:t>
            </a:r>
          </a:p>
          <a:p>
            <a:pPr>
              <a:lnSpc>
                <a:spcPct val="110000"/>
              </a:lnSpc>
            </a:pPr>
            <a:r>
              <a:rPr lang="en-US" cap="none" dirty="0"/>
              <a:t>Tuck in tightly/wrap up tightly</a:t>
            </a:r>
          </a:p>
          <a:p>
            <a:pPr marL="0" indent="0">
              <a:lnSpc>
                <a:spcPct val="110000"/>
              </a:lnSpc>
              <a:buNone/>
            </a:pPr>
            <a:endParaRPr lang="en-US" sz="1300" dirty="0"/>
          </a:p>
          <a:p>
            <a:pPr>
              <a:lnSpc>
                <a:spcPct val="110000"/>
              </a:lnSpc>
            </a:pPr>
            <a:endParaRPr lang="en-US" sz="1300" dirty="0"/>
          </a:p>
        </p:txBody>
      </p:sp>
    </p:spTree>
    <p:extLst>
      <p:ext uri="{BB962C8B-B14F-4D97-AF65-F5344CB8AC3E}">
        <p14:creationId xmlns:p14="http://schemas.microsoft.com/office/powerpoint/2010/main" val="12642155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5F86BEAF-FD24-4827-AD37-6785EBC9C2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5" name="Rectangle 14">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Yoga mats in a room">
            <a:extLst>
              <a:ext uri="{FF2B5EF4-FFF2-40B4-BE49-F238E27FC236}">
                <a16:creationId xmlns:a16="http://schemas.microsoft.com/office/drawing/2014/main" id="{50C55542-7FA9-9FE1-D845-1FDB417F7A63}"/>
              </a:ext>
            </a:extLst>
          </p:cNvPr>
          <p:cNvPicPr>
            <a:picLocks noChangeAspect="1"/>
          </p:cNvPicPr>
          <p:nvPr/>
        </p:nvPicPr>
        <p:blipFill rotWithShape="1">
          <a:blip r:embed="rId5"/>
          <a:srcRect l="29209" r="31617" b="-1"/>
          <a:stretch/>
        </p:blipFill>
        <p:spPr>
          <a:xfrm>
            <a:off x="20" y="10"/>
            <a:ext cx="4024741" cy="6857990"/>
          </a:xfrm>
          <a:prstGeom prst="rect">
            <a:avLst/>
          </a:prstGeom>
        </p:spPr>
      </p:pic>
      <p:sp>
        <p:nvSpPr>
          <p:cNvPr id="17" name="Rectangle 16">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a:extLst>
              <a:ext uri="{FF2B5EF4-FFF2-40B4-BE49-F238E27FC236}">
                <a16:creationId xmlns:a16="http://schemas.microsoft.com/office/drawing/2014/main" id="{EFD5C269-D5BE-C7F5-E194-268939C423C5}"/>
              </a:ext>
            </a:extLst>
          </p:cNvPr>
          <p:cNvSpPr>
            <a:spLocks noGrp="1"/>
          </p:cNvSpPr>
          <p:nvPr>
            <p:ph type="title"/>
          </p:nvPr>
        </p:nvSpPr>
        <p:spPr>
          <a:xfrm>
            <a:off x="4465049" y="-216861"/>
            <a:ext cx="6672886" cy="1596177"/>
          </a:xfrm>
        </p:spPr>
        <p:txBody>
          <a:bodyPr vert="horz" lIns="91440" tIns="45720" rIns="91440" bIns="45720" rtlCol="0" anchor="ctr">
            <a:normAutofit/>
          </a:bodyPr>
          <a:lstStyle/>
          <a:p>
            <a:r>
              <a:rPr lang="en-US" b="1" dirty="0"/>
              <a:t>INTEROCEPTION</a:t>
            </a:r>
          </a:p>
        </p:txBody>
      </p:sp>
      <p:sp>
        <p:nvSpPr>
          <p:cNvPr id="5" name="Content Placeholder 4">
            <a:extLst>
              <a:ext uri="{FF2B5EF4-FFF2-40B4-BE49-F238E27FC236}">
                <a16:creationId xmlns:a16="http://schemas.microsoft.com/office/drawing/2014/main" id="{EA09842D-8F66-32F2-9562-6F0D5070B4DB}"/>
              </a:ext>
            </a:extLst>
          </p:cNvPr>
          <p:cNvSpPr>
            <a:spLocks noGrp="1"/>
          </p:cNvSpPr>
          <p:nvPr>
            <p:ph sz="half" idx="1"/>
          </p:nvPr>
        </p:nvSpPr>
        <p:spPr>
          <a:xfrm>
            <a:off x="4312356" y="857956"/>
            <a:ext cx="7662864" cy="6000044"/>
          </a:xfrm>
        </p:spPr>
        <p:txBody>
          <a:bodyPr vert="horz" lIns="91440" tIns="45720" rIns="91440" bIns="45720" rtlCol="0">
            <a:normAutofit/>
          </a:bodyPr>
          <a:lstStyle/>
          <a:p>
            <a:pPr marL="342900" lvl="0">
              <a:lnSpc>
                <a:spcPct val="110000"/>
              </a:lnSpc>
              <a:spcAft>
                <a:spcPts val="0"/>
              </a:spcAft>
            </a:pPr>
            <a:endParaRPr lang="en-US" sz="1300" dirty="0"/>
          </a:p>
          <a:p>
            <a:pPr marL="342900" lvl="0">
              <a:lnSpc>
                <a:spcPct val="110000"/>
              </a:lnSpc>
              <a:spcAft>
                <a:spcPts val="0"/>
              </a:spcAft>
            </a:pPr>
            <a:r>
              <a:rPr lang="en-US" cap="none" dirty="0"/>
              <a:t>Get curious about how different sensations, activities and situations make your body feel. Concentrate on different body parts and guide your child to think about how these parts feel at different times e.g. outdoors vs indoors, during physical activity, when eating or drinking a cold drink</a:t>
            </a:r>
          </a:p>
          <a:p>
            <a:pPr marL="342900" lvl="0">
              <a:lnSpc>
                <a:spcPct val="110000"/>
              </a:lnSpc>
              <a:spcAft>
                <a:spcPts val="0"/>
              </a:spcAft>
            </a:pPr>
            <a:r>
              <a:rPr lang="en-US" cap="none" dirty="0"/>
              <a:t>Try simple breathing techniques</a:t>
            </a:r>
          </a:p>
          <a:p>
            <a:pPr marL="342900" lvl="0">
              <a:lnSpc>
                <a:spcPct val="110000"/>
              </a:lnSpc>
              <a:spcAft>
                <a:spcPts val="0"/>
              </a:spcAft>
            </a:pPr>
            <a:r>
              <a:rPr lang="en-US" cap="none" dirty="0"/>
              <a:t>Yoga – hold simple yoga poses, concentrating on which parts of your body are stretched, which are relaxed and which are touching the floor</a:t>
            </a:r>
          </a:p>
          <a:p>
            <a:pPr marL="342900" lvl="0">
              <a:lnSpc>
                <a:spcPct val="110000"/>
              </a:lnSpc>
              <a:spcAft>
                <a:spcPts val="0"/>
              </a:spcAft>
            </a:pPr>
            <a:r>
              <a:rPr lang="en-US" cap="none" dirty="0"/>
              <a:t>Guided meditations – body scan </a:t>
            </a:r>
          </a:p>
          <a:p>
            <a:pPr marL="342900" lvl="0">
              <a:lnSpc>
                <a:spcPct val="110000"/>
              </a:lnSpc>
              <a:spcAft>
                <a:spcPts val="0"/>
              </a:spcAft>
            </a:pPr>
            <a:r>
              <a:rPr lang="en-US" cap="none" dirty="0"/>
              <a:t>Adult modelling and </a:t>
            </a:r>
            <a:r>
              <a:rPr lang="en-US" cap="none" dirty="0" err="1"/>
              <a:t>normalising</a:t>
            </a:r>
            <a:r>
              <a:rPr lang="en-US" cap="none" dirty="0"/>
              <a:t> feelings</a:t>
            </a:r>
          </a:p>
          <a:p>
            <a:pPr marL="342900" lvl="0">
              <a:lnSpc>
                <a:spcPct val="110000"/>
              </a:lnSpc>
              <a:spcAft>
                <a:spcPts val="0"/>
              </a:spcAft>
            </a:pPr>
            <a:r>
              <a:rPr lang="en-US" cap="none" dirty="0"/>
              <a:t>Individual emotional supports e.g. Feelings scale</a:t>
            </a:r>
          </a:p>
          <a:p>
            <a:pPr>
              <a:lnSpc>
                <a:spcPct val="110000"/>
              </a:lnSpc>
            </a:pPr>
            <a:endParaRPr lang="en-US" sz="1300" b="1" dirty="0"/>
          </a:p>
        </p:txBody>
      </p:sp>
    </p:spTree>
    <p:extLst>
      <p:ext uri="{BB962C8B-B14F-4D97-AF65-F5344CB8AC3E}">
        <p14:creationId xmlns:p14="http://schemas.microsoft.com/office/powerpoint/2010/main" val="17189792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3" name="Picture 2">
            <a:extLst>
              <a:ext uri="{FF2B5EF4-FFF2-40B4-BE49-F238E27FC236}">
                <a16:creationId xmlns:a16="http://schemas.microsoft.com/office/drawing/2014/main" id="{B1981535-B5AA-4E0C-ACE5-925CC19B20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F97D060-AA7E-4411-BA62-28BD1EBD55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7" name="Freeform: Shape 16">
            <a:extLst>
              <a:ext uri="{FF2B5EF4-FFF2-40B4-BE49-F238E27FC236}">
                <a16:creationId xmlns:a16="http://schemas.microsoft.com/office/drawing/2014/main" id="{DDDE267B-E820-4910-868D-BA40CFB93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9523"/>
            <a:ext cx="10058400" cy="6867522"/>
          </a:xfrm>
          <a:custGeom>
            <a:avLst/>
            <a:gdLst>
              <a:gd name="connsiteX0" fmla="*/ 1263465 w 10058400"/>
              <a:gd name="connsiteY0" fmla="*/ 0 h 6867522"/>
              <a:gd name="connsiteX1" fmla="*/ 8794935 w 10058400"/>
              <a:gd name="connsiteY1" fmla="*/ 0 h 6867522"/>
              <a:gd name="connsiteX2" fmla="*/ 8909975 w 10058400"/>
              <a:gd name="connsiteY2" fmla="*/ 132807 h 6867522"/>
              <a:gd name="connsiteX3" fmla="*/ 10058400 w 10058400"/>
              <a:gd name="connsiteY3" fmla="*/ 3331845 h 6867522"/>
              <a:gd name="connsiteX4" fmla="*/ 8751905 w 10058400"/>
              <a:gd name="connsiteY4" fmla="*/ 6713366 h 6867522"/>
              <a:gd name="connsiteX5" fmla="*/ 8604930 w 10058400"/>
              <a:gd name="connsiteY5" fmla="*/ 6867522 h 6867522"/>
              <a:gd name="connsiteX6" fmla="*/ 1453470 w 10058400"/>
              <a:gd name="connsiteY6" fmla="*/ 6867522 h 6867522"/>
              <a:gd name="connsiteX7" fmla="*/ 1306495 w 10058400"/>
              <a:gd name="connsiteY7" fmla="*/ 6713366 h 6867522"/>
              <a:gd name="connsiteX8" fmla="*/ 0 w 10058400"/>
              <a:gd name="connsiteY8" fmla="*/ 3331845 h 6867522"/>
              <a:gd name="connsiteX9" fmla="*/ 1148425 w 10058400"/>
              <a:gd name="connsiteY9" fmla="*/ 132807 h 6867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58400" h="6867522">
                <a:moveTo>
                  <a:pt x="1263465" y="0"/>
                </a:moveTo>
                <a:lnTo>
                  <a:pt x="8794935" y="0"/>
                </a:lnTo>
                <a:lnTo>
                  <a:pt x="8909975" y="132807"/>
                </a:lnTo>
                <a:cubicBezTo>
                  <a:pt x="9627420" y="1002149"/>
                  <a:pt x="10058400" y="2116667"/>
                  <a:pt x="10058400" y="3331845"/>
                </a:cubicBezTo>
                <a:cubicBezTo>
                  <a:pt x="10058400" y="4633822"/>
                  <a:pt x="9563653" y="5820244"/>
                  <a:pt x="8751905" y="6713366"/>
                </a:cubicBezTo>
                <a:lnTo>
                  <a:pt x="8604930" y="6867522"/>
                </a:lnTo>
                <a:lnTo>
                  <a:pt x="1453470" y="6867522"/>
                </a:lnTo>
                <a:lnTo>
                  <a:pt x="1306495" y="6713366"/>
                </a:lnTo>
                <a:cubicBezTo>
                  <a:pt x="494747" y="5820244"/>
                  <a:pt x="0" y="4633822"/>
                  <a:pt x="0" y="3331845"/>
                </a:cubicBezTo>
                <a:cubicBezTo>
                  <a:pt x="0" y="2116667"/>
                  <a:pt x="430980" y="1002149"/>
                  <a:pt x="1148425" y="132807"/>
                </a:cubicBezTo>
                <a:close/>
              </a:path>
            </a:pathLst>
          </a:custGeom>
          <a:solidFill>
            <a:srgbClr val="FFFFFF"/>
          </a:solidFill>
          <a:ln>
            <a:noFill/>
          </a:ln>
          <a:scene3d>
            <a:camera prst="orthographicFront"/>
            <a:lightRig rig="threePt" dir="t">
              <a:rot lat="0" lon="0" rev="2700000"/>
            </a:lightRig>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9" name="Picture 18">
            <a:extLst>
              <a:ext uri="{FF2B5EF4-FFF2-40B4-BE49-F238E27FC236}">
                <a16:creationId xmlns:a16="http://schemas.microsoft.com/office/drawing/2014/main" id="{FF3E25D7-C2F8-445D-AA42-C1163028DA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Content Placeholder 7">
            <a:extLst>
              <a:ext uri="{FF2B5EF4-FFF2-40B4-BE49-F238E27FC236}">
                <a16:creationId xmlns:a16="http://schemas.microsoft.com/office/drawing/2014/main" id="{831CF40B-AECA-F003-6EA7-86D596F67E82}"/>
              </a:ext>
            </a:extLst>
          </p:cNvPr>
          <p:cNvPicPr>
            <a:picLocks noGrp="1" noChangeAspect="1"/>
          </p:cNvPicPr>
          <p:nvPr>
            <p:ph sz="half" idx="1"/>
          </p:nvPr>
        </p:nvPicPr>
        <p:blipFill>
          <a:blip r:embed="rId5"/>
          <a:stretch>
            <a:fillRect/>
          </a:stretch>
        </p:blipFill>
        <p:spPr>
          <a:xfrm>
            <a:off x="3217332" y="-644882"/>
            <a:ext cx="6231467" cy="8808447"/>
          </a:xfrm>
          <a:prstGeom prst="rect">
            <a:avLst/>
          </a:prstGeom>
        </p:spPr>
      </p:pic>
    </p:spTree>
    <p:extLst>
      <p:ext uri="{BB962C8B-B14F-4D97-AF65-F5344CB8AC3E}">
        <p14:creationId xmlns:p14="http://schemas.microsoft.com/office/powerpoint/2010/main" val="10275445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46" name="Picture 2">
            <a:extLst>
              <a:ext uri="{FF2B5EF4-FFF2-40B4-BE49-F238E27FC236}">
                <a16:creationId xmlns:a16="http://schemas.microsoft.com/office/drawing/2014/main" id="{ED331677-26DE-4EC1-9413-2FBC100AD51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69D593A5-D0AD-443F-AA6A-E7453C4213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48" name="Rectangle 47">
            <a:extLst>
              <a:ext uri="{FF2B5EF4-FFF2-40B4-BE49-F238E27FC236}">
                <a16:creationId xmlns:a16="http://schemas.microsoft.com/office/drawing/2014/main" id="{92B69085-5244-444B-97BA-997111674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9" name="Picture 2">
            <a:extLst>
              <a:ext uri="{FF2B5EF4-FFF2-40B4-BE49-F238E27FC236}">
                <a16:creationId xmlns:a16="http://schemas.microsoft.com/office/drawing/2014/main" id="{3D836DC0-C5F4-4BAB-B7B2-8BC7239A55A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92388FB-7FAE-8544-4146-B6A46F874024}"/>
              </a:ext>
            </a:extLst>
          </p:cNvPr>
          <p:cNvPicPr>
            <a:picLocks noChangeAspect="1"/>
          </p:cNvPicPr>
          <p:nvPr/>
        </p:nvPicPr>
        <p:blipFill>
          <a:blip r:embed="rId5"/>
          <a:stretch>
            <a:fillRect/>
          </a:stretch>
        </p:blipFill>
        <p:spPr>
          <a:xfrm>
            <a:off x="6347088" y="218019"/>
            <a:ext cx="4304085" cy="4325714"/>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9" name="Content Placeholder 8">
            <a:extLst>
              <a:ext uri="{FF2B5EF4-FFF2-40B4-BE49-F238E27FC236}">
                <a16:creationId xmlns:a16="http://schemas.microsoft.com/office/drawing/2014/main" id="{BEC4510A-C253-605B-B1A3-839EBC0DCF05}"/>
              </a:ext>
            </a:extLst>
          </p:cNvPr>
          <p:cNvPicPr>
            <a:picLocks noGrp="1" noChangeAspect="1"/>
          </p:cNvPicPr>
          <p:nvPr>
            <p:ph idx="1"/>
          </p:nvPr>
        </p:nvPicPr>
        <p:blipFill>
          <a:blip r:embed="rId6"/>
          <a:stretch>
            <a:fillRect/>
          </a:stretch>
        </p:blipFill>
        <p:spPr>
          <a:xfrm>
            <a:off x="2607765" y="4809877"/>
            <a:ext cx="5271879" cy="1766078"/>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50" name="Picture 49">
            <a:extLst>
              <a:ext uri="{FF2B5EF4-FFF2-40B4-BE49-F238E27FC236}">
                <a16:creationId xmlns:a16="http://schemas.microsoft.com/office/drawing/2014/main" id="{A314985F-1E5B-4C5F-82BA-2F6F75D464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b="55478"/>
          <a:stretch/>
        </p:blipFill>
        <p:spPr>
          <a:xfrm>
            <a:off x="-2607" y="0"/>
            <a:ext cx="12192000" cy="3053351"/>
          </a:xfrm>
          <a:prstGeom prst="rect">
            <a:avLst/>
          </a:prstGeom>
        </p:spPr>
      </p:pic>
      <p:pic>
        <p:nvPicPr>
          <p:cNvPr id="7" name="Picture 6">
            <a:extLst>
              <a:ext uri="{FF2B5EF4-FFF2-40B4-BE49-F238E27FC236}">
                <a16:creationId xmlns:a16="http://schemas.microsoft.com/office/drawing/2014/main" id="{70BE5ABB-82C1-06D5-FD74-747A8226F720}"/>
              </a:ext>
            </a:extLst>
          </p:cNvPr>
          <p:cNvPicPr>
            <a:picLocks noChangeAspect="1"/>
          </p:cNvPicPr>
          <p:nvPr/>
        </p:nvPicPr>
        <p:blipFill>
          <a:blip r:embed="rId7"/>
          <a:stretch>
            <a:fillRect/>
          </a:stretch>
        </p:blipFill>
        <p:spPr>
          <a:xfrm>
            <a:off x="638108" y="1526675"/>
            <a:ext cx="4396735" cy="2945812"/>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51" name="Picture 50">
            <a:extLst>
              <a:ext uri="{FF2B5EF4-FFF2-40B4-BE49-F238E27FC236}">
                <a16:creationId xmlns:a16="http://schemas.microsoft.com/office/drawing/2014/main" id="{B571F0A0-74B6-4F8C-9480-19098721EA4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69764" t="46543"/>
          <a:stretch/>
        </p:blipFill>
        <p:spPr>
          <a:xfrm>
            <a:off x="8500434" y="3191932"/>
            <a:ext cx="3686351" cy="3666067"/>
          </a:xfrm>
          <a:prstGeom prst="rect">
            <a:avLst/>
          </a:prstGeom>
        </p:spPr>
      </p:pic>
    </p:spTree>
    <p:extLst>
      <p:ext uri="{BB962C8B-B14F-4D97-AF65-F5344CB8AC3E}">
        <p14:creationId xmlns:p14="http://schemas.microsoft.com/office/powerpoint/2010/main" val="34846556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descr="Drawings on colourful paper">
            <a:extLst>
              <a:ext uri="{FF2B5EF4-FFF2-40B4-BE49-F238E27FC236}">
                <a16:creationId xmlns:a16="http://schemas.microsoft.com/office/drawing/2014/main" id="{F0957AF0-C6D5-CCB2-4FB3-6453FB89497C}"/>
              </a:ext>
            </a:extLst>
          </p:cNvPr>
          <p:cNvPicPr>
            <a:picLocks noChangeAspect="1"/>
          </p:cNvPicPr>
          <p:nvPr/>
        </p:nvPicPr>
        <p:blipFill rotWithShape="1">
          <a:blip r:embed="rId3"/>
          <a:srcRect l="20285" r="40541" b="-1"/>
          <a:stretch/>
        </p:blipFill>
        <p:spPr>
          <a:xfrm>
            <a:off x="20" y="10"/>
            <a:ext cx="4024741" cy="6857990"/>
          </a:xfrm>
          <a:prstGeom prst="rect">
            <a:avLst/>
          </a:prstGeom>
        </p:spPr>
      </p:pic>
      <p:sp>
        <p:nvSpPr>
          <p:cNvPr id="27" name="Rectangle 26">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49A747C-4672-FE18-A96B-9F6FE390CC4F}"/>
              </a:ext>
            </a:extLst>
          </p:cNvPr>
          <p:cNvSpPr>
            <a:spLocks noGrp="1"/>
          </p:cNvSpPr>
          <p:nvPr>
            <p:ph type="title"/>
          </p:nvPr>
        </p:nvSpPr>
        <p:spPr>
          <a:xfrm>
            <a:off x="4465050" y="280445"/>
            <a:ext cx="6672886" cy="1596177"/>
          </a:xfrm>
        </p:spPr>
        <p:txBody>
          <a:bodyPr>
            <a:normAutofit/>
          </a:bodyPr>
          <a:lstStyle/>
          <a:p>
            <a:r>
              <a:rPr lang="en-US" dirty="0"/>
              <a:t>Useful information</a:t>
            </a:r>
          </a:p>
        </p:txBody>
      </p:sp>
      <p:sp>
        <p:nvSpPr>
          <p:cNvPr id="3" name="Content Placeholder 2">
            <a:extLst>
              <a:ext uri="{FF2B5EF4-FFF2-40B4-BE49-F238E27FC236}">
                <a16:creationId xmlns:a16="http://schemas.microsoft.com/office/drawing/2014/main" id="{12978466-21AF-DB7B-5372-36068570AE9D}"/>
              </a:ext>
            </a:extLst>
          </p:cNvPr>
          <p:cNvSpPr>
            <a:spLocks noGrp="1"/>
          </p:cNvSpPr>
          <p:nvPr>
            <p:ph idx="1"/>
          </p:nvPr>
        </p:nvSpPr>
        <p:spPr>
          <a:xfrm>
            <a:off x="4465050" y="2157067"/>
            <a:ext cx="7568454" cy="4791456"/>
          </a:xfrm>
        </p:spPr>
        <p:txBody>
          <a:bodyPr>
            <a:normAutofit/>
          </a:bodyPr>
          <a:lstStyle/>
          <a:p>
            <a:r>
              <a:rPr lang="en-US" sz="2400" cap="none" dirty="0"/>
              <a:t>Making sense of sensory processing by </a:t>
            </a:r>
            <a:r>
              <a:rPr lang="en-US" sz="2400" cap="none" dirty="0" err="1"/>
              <a:t>rosie</a:t>
            </a:r>
            <a:r>
              <a:rPr lang="en-US" sz="2400" cap="none" dirty="0"/>
              <a:t> </a:t>
            </a:r>
            <a:r>
              <a:rPr lang="en-US" sz="2400" cap="none" dirty="0" err="1"/>
              <a:t>holliday</a:t>
            </a:r>
            <a:r>
              <a:rPr lang="en-US" sz="2400" cap="none" dirty="0"/>
              <a:t> – available at amazon (kindle also available)</a:t>
            </a:r>
          </a:p>
          <a:p>
            <a:r>
              <a:rPr lang="en-US" sz="2400" cap="none" dirty="0"/>
              <a:t>The out of sync child by carol </a:t>
            </a:r>
            <a:r>
              <a:rPr lang="en-US" sz="2400" cap="none" dirty="0" err="1"/>
              <a:t>kranowitz</a:t>
            </a:r>
            <a:endParaRPr lang="en-US" sz="2400" cap="none" dirty="0"/>
          </a:p>
          <a:p>
            <a:r>
              <a:rPr lang="en-US" sz="2400" cap="none" dirty="0"/>
              <a:t>The </a:t>
            </a:r>
            <a:r>
              <a:rPr lang="en-US" sz="2400" cap="none" dirty="0" err="1"/>
              <a:t>interoception</a:t>
            </a:r>
            <a:r>
              <a:rPr lang="en-US" sz="2400" cap="none" dirty="0"/>
              <a:t> curriculum by </a:t>
            </a:r>
            <a:r>
              <a:rPr lang="en-US" sz="2400" cap="none" dirty="0" err="1"/>
              <a:t>kelly</a:t>
            </a:r>
            <a:r>
              <a:rPr lang="en-US" sz="2400" cap="none" dirty="0"/>
              <a:t> </a:t>
            </a:r>
            <a:r>
              <a:rPr lang="en-US" sz="2400" cap="none" dirty="0" err="1"/>
              <a:t>mahler</a:t>
            </a:r>
            <a:endParaRPr lang="en-US" sz="2400" cap="none" dirty="0"/>
          </a:p>
          <a:p>
            <a:r>
              <a:rPr lang="en-US" sz="2400" cap="none" dirty="0">
                <a:hlinkClick r:id="rId5"/>
              </a:rPr>
              <a:t>Www.Therapyspot.Uk</a:t>
            </a:r>
            <a:r>
              <a:rPr lang="en-US" sz="2400" cap="none" dirty="0"/>
              <a:t> – </a:t>
            </a:r>
            <a:r>
              <a:rPr lang="en-US" sz="2400" cap="none" dirty="0">
                <a:hlinkClick r:id="rId6"/>
              </a:rPr>
              <a:t>rosie@therapyspot.Co.Uk</a:t>
            </a:r>
            <a:r>
              <a:rPr lang="en-US" sz="2400" cap="none" dirty="0"/>
              <a:t> </a:t>
            </a:r>
          </a:p>
        </p:txBody>
      </p:sp>
    </p:spTree>
    <p:extLst>
      <p:ext uri="{BB962C8B-B14F-4D97-AF65-F5344CB8AC3E}">
        <p14:creationId xmlns:p14="http://schemas.microsoft.com/office/powerpoint/2010/main" val="276979329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bfdbe44-353d-444b-9cd5-896519ffd7fb" xsi:nil="true"/>
    <lcf76f155ced4ddcb4097134ff3c332f xmlns="b3a0d3d4-428c-40ea-920a-4e4ae14bc01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942D18410E021489048510FEBB3122C" ma:contentTypeVersion="18" ma:contentTypeDescription="Create a new document." ma:contentTypeScope="" ma:versionID="78af7c9222a2f4c457b70409832650db">
  <xsd:schema xmlns:xsd="http://www.w3.org/2001/XMLSchema" xmlns:xs="http://www.w3.org/2001/XMLSchema" xmlns:p="http://schemas.microsoft.com/office/2006/metadata/properties" xmlns:ns2="b3a0d3d4-428c-40ea-920a-4e4ae14bc015" xmlns:ns3="7bfdbe44-353d-444b-9cd5-896519ffd7fb" targetNamespace="http://schemas.microsoft.com/office/2006/metadata/properties" ma:root="true" ma:fieldsID="6baddb8424083077b2b532770e842cf3" ns2:_="" ns3:_="">
    <xsd:import namespace="b3a0d3d4-428c-40ea-920a-4e4ae14bc015"/>
    <xsd:import namespace="7bfdbe44-353d-444b-9cd5-896519ffd7f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a0d3d4-428c-40ea-920a-4e4ae14bc0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bc10d45-c93c-4ada-95ed-1392a9115ac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bfdbe44-353d-444b-9cd5-896519ffd7fb"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969dcfb-64e5-433d-a909-71dab01024e6}" ma:internalName="TaxCatchAll" ma:showField="CatchAllData" ma:web="7bfdbe44-353d-444b-9cd5-896519ffd7f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089208-6980-4A2B-851B-DA27D1835C43}">
  <ds:schemaRefs>
    <ds:schemaRef ds:uri="http://schemas.microsoft.com/office/2006/metadata/properties"/>
    <ds:schemaRef ds:uri="http://purl.org/dc/terms/"/>
    <ds:schemaRef ds:uri="http://www.w3.org/XML/1998/namespace"/>
    <ds:schemaRef ds:uri="http://purl.org/dc/elements/1.1/"/>
    <ds:schemaRef ds:uri="7bfdbe44-353d-444b-9cd5-896519ffd7fb"/>
    <ds:schemaRef ds:uri="b3a0d3d4-428c-40ea-920a-4e4ae14bc015"/>
    <ds:schemaRef ds:uri="http://purl.org/dc/dcmitype/"/>
    <ds:schemaRef ds:uri="http://schemas.microsoft.com/office/2006/documentManagement/type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65E1C73B-7E02-4091-9469-402D3D16E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a0d3d4-428c-40ea-920a-4e4ae14bc015"/>
    <ds:schemaRef ds:uri="7bfdbe44-353d-444b-9cd5-896519ffd7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8FF869-8DB3-4809-B90D-12841E4584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{6A40057A-B540-AA4E-93AD-EB0034BDFDCC}tf10001073_mac</Template>
  <TotalTime>38123</TotalTime>
  <Words>1537</Words>
  <Application>Microsoft Macintosh PowerPoint</Application>
  <PresentationFormat>Widescreen</PresentationFormat>
  <Paragraphs>318</Paragraphs>
  <Slides>31</Slides>
  <Notes>31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Google Sans</vt:lpstr>
      <vt:lpstr>Secondary Font</vt:lpstr>
      <vt:lpstr>Times New Roman</vt:lpstr>
      <vt:lpstr>Tw Cen MT</vt:lpstr>
      <vt:lpstr>Droplet</vt:lpstr>
      <vt:lpstr>MAKING SENSE OF SENSORY BEHAVIOURS</vt:lpstr>
      <vt:lpstr>PowerPoint Presentation</vt:lpstr>
      <vt:lpstr>PowerPoint Presentation</vt:lpstr>
      <vt:lpstr>PowerPoint Presentation</vt:lpstr>
      <vt:lpstr>PowerPoint Presentation</vt:lpstr>
      <vt:lpstr>PowerPoint Presentation</vt:lpstr>
      <vt:lpstr>THE SENSES</vt:lpstr>
      <vt:lpstr>THE TACTILE SYSTEM</vt:lpstr>
      <vt:lpstr>What behaviours might we see when there is a problem?</vt:lpstr>
      <vt:lpstr>visual, auditory, olfactory&amp; gustatory systems</vt:lpstr>
      <vt:lpstr>What behaviours might we see when there is a problem?</vt:lpstr>
      <vt:lpstr>PowerPoint Presentation</vt:lpstr>
      <vt:lpstr>Vestibular system</vt:lpstr>
      <vt:lpstr>What behaviours might we see when there is a problem?</vt:lpstr>
      <vt:lpstr>Proprioceptive system</vt:lpstr>
      <vt:lpstr>What behaviours might we see when there is a problem?</vt:lpstr>
      <vt:lpstr>INTEROCEPTIVE system</vt:lpstr>
      <vt:lpstr>What behaviours might we see when there is a problem?</vt:lpstr>
      <vt:lpstr>SO WHAT WE CAN WE DO TO HELP?</vt:lpstr>
      <vt:lpstr>HEAVY WORK – PUSH, PULL, LIFT</vt:lpstr>
      <vt:lpstr>CALMING TIPS</vt:lpstr>
      <vt:lpstr>TOUCH </vt:lpstr>
      <vt:lpstr>VISION</vt:lpstr>
      <vt:lpstr>HEARING/AUDITORY  </vt:lpstr>
      <vt:lpstr>TASTE &amp; SMELL  </vt:lpstr>
      <vt:lpstr>MOVEMENT </vt:lpstr>
      <vt:lpstr>PROPRIOCEPTION </vt:lpstr>
      <vt:lpstr>INTEROCEPTION</vt:lpstr>
      <vt:lpstr>PowerPoint Presentation</vt:lpstr>
      <vt:lpstr>PowerPoint Presentation</vt:lpstr>
      <vt:lpstr>Useful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SENSE OF SENSORY BEHAVIOURS</dc:title>
  <dc:creator>Rosie</dc:creator>
  <cp:lastModifiedBy>Rosie</cp:lastModifiedBy>
  <cp:revision>62</cp:revision>
  <dcterms:created xsi:type="dcterms:W3CDTF">2017-10-25T10:03:37Z</dcterms:created>
  <dcterms:modified xsi:type="dcterms:W3CDTF">2024-03-21T12:19:48Z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0x010100B942D18410E021489048510FEBB3122C</vt:lpwstr>
  </property>
  <property fmtid="{D5CDD505-2E9C-101B-9397-08002B2CF9AE}" pid="3" name="MediaServiceImageTags">
    <vt:lpwstr/>
  </property>
</Properties>
</file>