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9"/>
  </p:notesMasterIdLst>
  <p:sldIdLst>
    <p:sldId id="258" r:id="rId2"/>
    <p:sldId id="259" r:id="rId3"/>
    <p:sldId id="260" r:id="rId4"/>
    <p:sldId id="261" r:id="rId5"/>
    <p:sldId id="262" r:id="rId6"/>
    <p:sldId id="263" r:id="rId7"/>
    <p:sldId id="271" r:id="rId8"/>
    <p:sldId id="269" r:id="rId9"/>
    <p:sldId id="270" r:id="rId10"/>
    <p:sldId id="272" r:id="rId11"/>
    <p:sldId id="273" r:id="rId12"/>
    <p:sldId id="274" r:id="rId13"/>
    <p:sldId id="275" r:id="rId14"/>
    <p:sldId id="276" r:id="rId15"/>
    <p:sldId id="277" r:id="rId16"/>
    <p:sldId id="279" r:id="rId17"/>
    <p:sldId id="278"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4" d="100"/>
          <a:sy n="94" d="100"/>
        </p:scale>
        <p:origin x="-1278" y="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E38717-35D3-4698-8ACD-B025B0D6F877}" type="datetimeFigureOut">
              <a:rPr lang="en-GB" smtClean="0"/>
              <a:pPr/>
              <a:t>11/01/2017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1023B0-8FEE-4D5D-A8CC-45A95B37676D}" type="slidenum">
              <a:rPr lang="en-GB" smtClean="0"/>
              <a:pPr/>
              <a:t>‹#›</a:t>
            </a:fld>
            <a:endParaRPr lang="en-GB"/>
          </a:p>
        </p:txBody>
      </p:sp>
    </p:spTree>
    <p:extLst>
      <p:ext uri="{BB962C8B-B14F-4D97-AF65-F5344CB8AC3E}">
        <p14:creationId xmlns:p14="http://schemas.microsoft.com/office/powerpoint/2010/main" val="19647700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1023B0-8FEE-4D5D-A8CC-45A95B37676D}" type="slidenum">
              <a:rPr lang="en-GB" smtClean="0"/>
              <a:pPr/>
              <a:t>1</a:t>
            </a:fld>
            <a:endParaRPr lang="en-GB"/>
          </a:p>
        </p:txBody>
      </p:sp>
    </p:spTree>
    <p:extLst>
      <p:ext uri="{BB962C8B-B14F-4D97-AF65-F5344CB8AC3E}">
        <p14:creationId xmlns:p14="http://schemas.microsoft.com/office/powerpoint/2010/main" val="20964404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TextEdit="1"/>
          </p:cNvSpPr>
          <p:nvPr>
            <p:ph type="sldImg"/>
          </p:nvPr>
        </p:nvSpPr>
        <p:spPr bwMode="auto">
          <a:xfrm>
            <a:off x="1143000" y="685800"/>
            <a:ext cx="4573588" cy="3430588"/>
          </a:xfrm>
          <a:noFill/>
          <a:ln>
            <a:solidFill>
              <a:srgbClr val="000000"/>
            </a:solidFill>
            <a:miter lim="800000"/>
            <a:headEnd/>
            <a:tailEnd/>
          </a:ln>
        </p:spPr>
      </p:sp>
      <p:sp>
        <p:nvSpPr>
          <p:cNvPr id="41987" name="Rectangle 3"/>
          <p:cNvSpPr>
            <a:spLocks noGrp="1"/>
          </p:cNvSpPr>
          <p:nvPr>
            <p:ph type="body" idx="1"/>
          </p:nvPr>
        </p:nvSpPr>
        <p:spPr bwMode="auto">
          <a:xfrm>
            <a:off x="914400" y="4343400"/>
            <a:ext cx="5029200" cy="4114800"/>
          </a:xfrm>
          <a:noFill/>
        </p:spPr>
        <p:txBody>
          <a:bodyPr wrap="square" numCol="1" anchor="t" anchorCtr="0" compatLnSpc="1">
            <a:prstTxWarp prst="textNoShape">
              <a:avLst/>
            </a:prstTxWarp>
          </a:bodyPr>
          <a:lstStyle/>
          <a:p>
            <a:r>
              <a:rPr lang="en-GB" dirty="0" smtClean="0"/>
              <a:t>Reading is complex, but has two essential components that can be represented in a simple way - decoding (word recognition) and comprehension</a:t>
            </a:r>
          </a:p>
          <a:p>
            <a:endParaRPr lang="en-GB" dirty="0" smtClean="0"/>
          </a:p>
          <a:p>
            <a:r>
              <a:rPr lang="en-GB" dirty="0" smtClean="0"/>
              <a:t>Word recognition is necessary, but not sufficient for reading.  The ability to pronounce printed words does not guarantee understanding of the text – try reading your computer manual out loud!</a:t>
            </a:r>
          </a:p>
          <a:p>
            <a:r>
              <a:rPr lang="en-GB" dirty="0" smtClean="0"/>
              <a:t>Likewise, language comprehension is also necessary, but not sufficient.  If you cannot recognise the words you cannot recover the lexical information you need to apply the linguistic processes that lead to comprehension.</a:t>
            </a:r>
          </a:p>
          <a:p>
            <a:endParaRPr lang="en-GB" dirty="0" smtClean="0"/>
          </a:p>
          <a:p>
            <a:r>
              <a:rPr lang="en-GB" dirty="0" smtClean="0"/>
              <a:t>Both components are necessary, both are insufficient on their own.  That is why Rose stresses decoding </a:t>
            </a:r>
            <a:r>
              <a:rPr lang="en-GB" b="1" i="1" dirty="0" smtClean="0"/>
              <a:t>and</a:t>
            </a:r>
            <a:r>
              <a:rPr lang="en-GB" dirty="0" smtClean="0"/>
              <a:t> speaking and listening.  </a:t>
            </a:r>
          </a:p>
          <a:p>
            <a:r>
              <a:rPr lang="en-GB" b="1" dirty="0" smtClean="0"/>
              <a:t>Reading comprehension</a:t>
            </a:r>
            <a:r>
              <a:rPr lang="en-GB" dirty="0" smtClean="0"/>
              <a:t> is a combination of both word recognition </a:t>
            </a:r>
            <a:r>
              <a:rPr lang="en-GB" b="1" i="1" dirty="0" smtClean="0"/>
              <a:t>and</a:t>
            </a:r>
            <a:r>
              <a:rPr lang="en-GB" dirty="0" smtClean="0">
                <a:solidFill>
                  <a:schemeClr val="accent2"/>
                </a:solidFill>
              </a:rPr>
              <a:t> </a:t>
            </a:r>
            <a:r>
              <a:rPr lang="en-GB" dirty="0" smtClean="0"/>
              <a:t>language comprehension</a:t>
            </a:r>
          </a:p>
          <a:p>
            <a:endParaRPr lang="en-GB" dirty="0" smtClean="0"/>
          </a:p>
          <a:p>
            <a:endParaRPr lang="en-GB" sz="1000" dirty="0" smtClean="0"/>
          </a:p>
        </p:txBody>
      </p:sp>
    </p:spTree>
    <p:extLst>
      <p:ext uri="{BB962C8B-B14F-4D97-AF65-F5344CB8AC3E}">
        <p14:creationId xmlns:p14="http://schemas.microsoft.com/office/powerpoint/2010/main" val="1371921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1023B0-8FEE-4D5D-A8CC-45A95B37676D}" type="slidenum">
              <a:rPr lang="en-GB" smtClean="0"/>
              <a:pPr/>
              <a:t>3</a:t>
            </a:fld>
            <a:endParaRPr lang="en-GB"/>
          </a:p>
        </p:txBody>
      </p:sp>
    </p:spTree>
    <p:extLst>
      <p:ext uri="{BB962C8B-B14F-4D97-AF65-F5344CB8AC3E}">
        <p14:creationId xmlns:p14="http://schemas.microsoft.com/office/powerpoint/2010/main" val="2089930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Fu – f   bu-b   remoke?</a:t>
            </a:r>
          </a:p>
        </p:txBody>
      </p:sp>
      <p:sp>
        <p:nvSpPr>
          <p:cNvPr id="184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EF0A596-22E1-489F-B4A5-EC579A8B45BC}" type="slidenum">
              <a:rPr lang="en-GB"/>
              <a:pPr fontAlgn="base">
                <a:spcBef>
                  <a:spcPct val="0"/>
                </a:spcBef>
                <a:spcAft>
                  <a:spcPct val="0"/>
                </a:spcAft>
              </a:pPr>
              <a:t>4</a:t>
            </a:fld>
            <a:endParaRPr lang="en-GB"/>
          </a:p>
        </p:txBody>
      </p:sp>
    </p:spTree>
    <p:extLst>
      <p:ext uri="{BB962C8B-B14F-4D97-AF65-F5344CB8AC3E}">
        <p14:creationId xmlns:p14="http://schemas.microsoft.com/office/powerpoint/2010/main" val="21557640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1023B0-8FEE-4D5D-A8CC-45A95B37676D}" type="slidenum">
              <a:rPr lang="en-GB" smtClean="0"/>
              <a:pPr/>
              <a:t>5</a:t>
            </a:fld>
            <a:endParaRPr lang="en-GB"/>
          </a:p>
        </p:txBody>
      </p:sp>
    </p:spTree>
    <p:extLst>
      <p:ext uri="{BB962C8B-B14F-4D97-AF65-F5344CB8AC3E}">
        <p14:creationId xmlns:p14="http://schemas.microsoft.com/office/powerpoint/2010/main" val="2177865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1023B0-8FEE-4D5D-A8CC-45A95B37676D}" type="slidenum">
              <a:rPr lang="en-GB" smtClean="0"/>
              <a:pPr/>
              <a:t>6</a:t>
            </a:fld>
            <a:endParaRPr lang="en-GB"/>
          </a:p>
        </p:txBody>
      </p:sp>
    </p:spTree>
    <p:extLst>
      <p:ext uri="{BB962C8B-B14F-4D97-AF65-F5344CB8AC3E}">
        <p14:creationId xmlns:p14="http://schemas.microsoft.com/office/powerpoint/2010/main" val="2675840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pPr eaLnBrk="1" hangingPunct="1"/>
            <a:fld id="{D88A4C05-6B5E-421C-8630-71822A6A44DC}" type="slidenum">
              <a:rPr lang="en-US" smtClean="0">
                <a:latin typeface="Calibri" pitchFamily="34" charset="0"/>
                <a:ea typeface="ＭＳ Ｐゴシック" pitchFamily="34" charset="-128"/>
              </a:rPr>
              <a:pPr eaLnBrk="1" hangingPunct="1"/>
              <a:t>7</a:t>
            </a:fld>
            <a:endParaRPr lang="en-US" smtClean="0">
              <a:latin typeface="Calibri" pitchFamily="34" charset="0"/>
              <a:ea typeface="ＭＳ Ｐゴシック" pitchFamily="34" charset="-128"/>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marL="171450" indent="-171450">
              <a:buFontTx/>
              <a:buChar char="•"/>
            </a:pPr>
            <a:r>
              <a:rPr lang="en-US" smtClean="0">
                <a:latin typeface="Arial" charset="0"/>
                <a:ea typeface="ＭＳ Ｐゴシック" pitchFamily="34" charset="-128"/>
              </a:rPr>
              <a:t>Give a brief overview of the function of each of the above aspects of treading in school.</a:t>
            </a:r>
          </a:p>
          <a:p>
            <a:pPr marL="171450" indent="-171450">
              <a:buFontTx/>
              <a:buChar char="•"/>
            </a:pPr>
            <a:r>
              <a:rPr lang="en-US" smtClean="0">
                <a:latin typeface="Arial" charset="0"/>
                <a:ea typeface="ＭＳ Ｐゴシック" pitchFamily="34" charset="-128"/>
              </a:rPr>
              <a:t>Explain that all of these are part of the </a:t>
            </a:r>
            <a:r>
              <a:rPr lang="en-US" b="1" u="sng" smtClean="0">
                <a:latin typeface="Arial" charset="0"/>
                <a:ea typeface="ＭＳ Ｐゴシック" pitchFamily="34" charset="-128"/>
              </a:rPr>
              <a:t>teaching</a:t>
            </a:r>
            <a:r>
              <a:rPr lang="en-US" smtClean="0">
                <a:latin typeface="Arial" charset="0"/>
                <a:ea typeface="ＭＳ Ｐゴシック" pitchFamily="34" charset="-128"/>
              </a:rPr>
              <a:t> of reading. </a:t>
            </a:r>
          </a:p>
          <a:p>
            <a:pPr marL="171450" indent="-171450">
              <a:buFontTx/>
              <a:buChar char="•"/>
            </a:pPr>
            <a:r>
              <a:rPr lang="en-US" smtClean="0">
                <a:latin typeface="Arial" charset="0"/>
                <a:ea typeface="ＭＳ Ｐゴシック" pitchFamily="34" charset="-128"/>
              </a:rPr>
              <a:t>Explain that sometimes, as parents, there is an expectation that children are heard reading often. This may be the case for some, but not all children. The hearing of reading is not the same as the teaching of reading.</a:t>
            </a:r>
          </a:p>
          <a:p>
            <a:pPr marL="171450" indent="-171450">
              <a:buFontTx/>
              <a:buChar char="•"/>
            </a:pPr>
            <a:r>
              <a:rPr lang="en-US" smtClean="0">
                <a:latin typeface="Arial" charset="0"/>
                <a:ea typeface="ＭＳ Ｐゴシック" pitchFamily="34" charset="-128"/>
              </a:rPr>
              <a:t>Explain the school policy and expectations about home reading – in general. Details to follow,</a:t>
            </a:r>
          </a:p>
          <a:p>
            <a:pPr marL="171450" indent="-171450">
              <a:buFontTx/>
              <a:buChar char="•"/>
            </a:pPr>
            <a:endParaRPr lang="en-US" smtClean="0">
              <a:latin typeface="Arial" charset="0"/>
              <a:ea typeface="ＭＳ Ｐゴシック" pitchFamily="34" charset="-128"/>
            </a:endParaRPr>
          </a:p>
        </p:txBody>
      </p:sp>
    </p:spTree>
    <p:extLst>
      <p:ext uri="{BB962C8B-B14F-4D97-AF65-F5344CB8AC3E}">
        <p14:creationId xmlns:p14="http://schemas.microsoft.com/office/powerpoint/2010/main" val="12421820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pPr eaLnBrk="1" hangingPunct="1"/>
            <a:fld id="{E9103854-0902-4702-B6F0-B3B944F8A2AE}" type="slidenum">
              <a:rPr lang="en-US" smtClean="0">
                <a:latin typeface="Calibri" pitchFamily="34" charset="0"/>
                <a:ea typeface="ＭＳ Ｐゴシック" pitchFamily="34" charset="-128"/>
              </a:rPr>
              <a:pPr eaLnBrk="1" hangingPunct="1"/>
              <a:t>8</a:t>
            </a:fld>
            <a:endParaRPr lang="en-US" smtClean="0">
              <a:latin typeface="Calibri" pitchFamily="34" charset="0"/>
              <a:ea typeface="ＭＳ Ｐゴシック" pitchFamily="34" charset="-128"/>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marL="171450" indent="-171450">
              <a:buFontTx/>
              <a:buChar char="•"/>
            </a:pPr>
            <a:r>
              <a:rPr lang="en-US" smtClean="0">
                <a:latin typeface="Arial" charset="0"/>
                <a:ea typeface="ＭＳ Ｐゴシック" pitchFamily="34" charset="-128"/>
              </a:rPr>
              <a:t>Most aspects of the curriculum rely upon reading to some extent;</a:t>
            </a:r>
          </a:p>
          <a:p>
            <a:pPr marL="171450" indent="-171450">
              <a:buFontTx/>
              <a:buChar char="•"/>
            </a:pPr>
            <a:endParaRPr lang="en-US" smtClean="0">
              <a:latin typeface="Arial" charset="0"/>
              <a:ea typeface="ＭＳ Ｐゴシック" pitchFamily="34" charset="-128"/>
            </a:endParaRPr>
          </a:p>
        </p:txBody>
      </p:sp>
    </p:spTree>
    <p:extLst>
      <p:ext uri="{BB962C8B-B14F-4D97-AF65-F5344CB8AC3E}">
        <p14:creationId xmlns:p14="http://schemas.microsoft.com/office/powerpoint/2010/main" val="9209689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1023B0-8FEE-4D5D-A8CC-45A95B37676D}" type="slidenum">
              <a:rPr lang="en-GB" smtClean="0"/>
              <a:pPr/>
              <a:t>9</a:t>
            </a:fld>
            <a:endParaRPr lang="en-GB"/>
          </a:p>
        </p:txBody>
      </p:sp>
    </p:spTree>
    <p:extLst>
      <p:ext uri="{BB962C8B-B14F-4D97-AF65-F5344CB8AC3E}">
        <p14:creationId xmlns:p14="http://schemas.microsoft.com/office/powerpoint/2010/main" val="37046751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eaLnBrk="1" hangingPunct="1"/>
            <a:fld id="{524F4979-AF8C-45F1-9C7C-1CA0DF992F5F}" type="slidenum">
              <a:rPr lang="en-US" smtClean="0">
                <a:latin typeface="Calibri" pitchFamily="34" charset="0"/>
                <a:ea typeface="ＭＳ Ｐゴシック" pitchFamily="34" charset="-128"/>
              </a:rPr>
              <a:pPr eaLnBrk="1" hangingPunct="1"/>
              <a:t>10</a:t>
            </a:fld>
            <a:endParaRPr lang="en-US" smtClean="0">
              <a:latin typeface="Calibri" pitchFamily="34" charset="0"/>
              <a:ea typeface="ＭＳ Ｐゴシック" pitchFamily="34" charset="-128"/>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marL="171450" indent="-171450">
              <a:buFontTx/>
              <a:buChar char="•"/>
            </a:pPr>
            <a:r>
              <a:rPr lang="en-US" smtClean="0">
                <a:latin typeface="Arial" charset="0"/>
                <a:ea typeface="ＭＳ Ｐゴシック" pitchFamily="34" charset="-128"/>
              </a:rPr>
              <a:t>Respect choices – reading the computer or comics or sports magazines is still reading.</a:t>
            </a:r>
          </a:p>
        </p:txBody>
      </p:sp>
    </p:spTree>
    <p:extLst>
      <p:ext uri="{BB962C8B-B14F-4D97-AF65-F5344CB8AC3E}">
        <p14:creationId xmlns:p14="http://schemas.microsoft.com/office/powerpoint/2010/main" val="1846826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xfrm>
            <a:off x="188913" y="4343400"/>
            <a:ext cx="6408737" cy="4114800"/>
          </a:xfrm>
          <a:noFill/>
          <a:ln/>
        </p:spPr>
        <p:txBody>
          <a:bodyPr/>
          <a:lstStyle/>
          <a:p>
            <a:pPr marL="171450" indent="-171450">
              <a:buFontTx/>
              <a:buChar char="•"/>
            </a:pPr>
            <a:r>
              <a:rPr lang="en-GB" smtClean="0">
                <a:latin typeface="Arial" charset="0"/>
                <a:ea typeface="ＭＳ Ｐゴシック" pitchFamily="34" charset="-128"/>
              </a:rPr>
              <a:t>Talk through each strategy and explain what each will do to help the child decode a word that they cannot read.</a:t>
            </a:r>
          </a:p>
          <a:p>
            <a:pPr marL="171450" indent="-171450">
              <a:buFontTx/>
              <a:buChar char="•"/>
            </a:pPr>
            <a:r>
              <a:rPr lang="en-GB" b="1" smtClean="0">
                <a:latin typeface="Arial" charset="0"/>
                <a:ea typeface="ＭＳ Ｐゴシック" pitchFamily="34" charset="-128"/>
              </a:rPr>
              <a:t>Independent Strategies</a:t>
            </a:r>
            <a:r>
              <a:rPr lang="en-GB" smtClean="0">
                <a:latin typeface="Arial" charset="0"/>
                <a:ea typeface="ＭＳ Ｐゴシック" pitchFamily="34" charset="-128"/>
              </a:rPr>
              <a:t> </a:t>
            </a:r>
            <a:br>
              <a:rPr lang="en-GB" smtClean="0">
                <a:latin typeface="Arial" charset="0"/>
                <a:ea typeface="ＭＳ Ｐゴシック" pitchFamily="34" charset="-128"/>
              </a:rPr>
            </a:br>
            <a:r>
              <a:rPr lang="en-GB" i="1" smtClean="0">
                <a:latin typeface="Arial" charset="0"/>
                <a:ea typeface="ＭＳ Ｐゴシック" pitchFamily="34" charset="-128"/>
              </a:rPr>
              <a:t>by Jill Marie Warner</a:t>
            </a:r>
            <a:r>
              <a:rPr lang="en-GB" smtClean="0">
                <a:latin typeface="Arial" charset="0"/>
                <a:ea typeface="ＭＳ Ｐゴシック" pitchFamily="34" charset="-128"/>
              </a:rPr>
              <a:t> </a:t>
            </a:r>
            <a:br>
              <a:rPr lang="en-GB" smtClean="0">
                <a:latin typeface="Arial" charset="0"/>
                <a:ea typeface="ＭＳ Ｐゴシック" pitchFamily="34" charset="-128"/>
              </a:rPr>
            </a:br>
            <a:r>
              <a:rPr lang="en-GB" smtClean="0">
                <a:latin typeface="Arial" charset="0"/>
                <a:ea typeface="ＭＳ Ｐゴシック" pitchFamily="34" charset="-128"/>
              </a:rPr>
              <a:t/>
            </a:r>
            <a:br>
              <a:rPr lang="en-GB" smtClean="0">
                <a:latin typeface="Arial" charset="0"/>
                <a:ea typeface="ＭＳ Ｐゴシック" pitchFamily="34" charset="-128"/>
              </a:rPr>
            </a:br>
            <a:endParaRPr lang="en-GB" smtClean="0">
              <a:latin typeface="Arial" charset="0"/>
              <a:ea typeface="ＭＳ Ｐゴシック" pitchFamily="34" charset="-128"/>
            </a:endParaRPr>
          </a:p>
        </p:txBody>
      </p:sp>
      <p:sp>
        <p:nvSpPr>
          <p:cNvPr id="43012" name="Slide Number Placeholder 3"/>
          <p:cNvSpPr>
            <a:spLocks noGrp="1"/>
          </p:cNvSpPr>
          <p:nvPr>
            <p:ph type="sldNum" sz="quarter" idx="5"/>
          </p:nvPr>
        </p:nvSpPr>
        <p:spPr>
          <a:noFill/>
        </p:spPr>
        <p:txBody>
          <a:bodyPr/>
          <a:lstStyle/>
          <a:p>
            <a:fld id="{A1F07F49-1CAA-4FFF-BDDF-23CE417800FA}" type="slidenum">
              <a:rPr lang="en-GB" smtClean="0">
                <a:ea typeface="ＭＳ Ｐゴシック" pitchFamily="34" charset="-128"/>
              </a:rPr>
              <a:pPr/>
              <a:t>11</a:t>
            </a:fld>
            <a:endParaRPr lang="en-GB" smtClean="0">
              <a:ea typeface="ＭＳ Ｐゴシック" pitchFamily="34" charset="-128"/>
            </a:endParaRPr>
          </a:p>
        </p:txBody>
      </p:sp>
    </p:spTree>
    <p:extLst>
      <p:ext uri="{BB962C8B-B14F-4D97-AF65-F5344CB8AC3E}">
        <p14:creationId xmlns:p14="http://schemas.microsoft.com/office/powerpoint/2010/main" val="28394612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pPr eaLnBrk="1" hangingPunct="1"/>
            <a:fld id="{BA4AAD92-7783-4EEF-A158-DEF996BFCFB4}" type="slidenum">
              <a:rPr lang="en-US" smtClean="0">
                <a:latin typeface="Calibri" pitchFamily="34" charset="0"/>
                <a:ea typeface="ＭＳ Ｐゴシック" pitchFamily="34" charset="-128"/>
              </a:rPr>
              <a:pPr eaLnBrk="1" hangingPunct="1"/>
              <a:t>12</a:t>
            </a:fld>
            <a:endParaRPr lang="en-US" smtClean="0">
              <a:latin typeface="Calibri" pitchFamily="34" charset="0"/>
              <a:ea typeface="ＭＳ Ｐゴシック" pitchFamily="34" charset="-128"/>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endParaRPr lang="en-US" smtClean="0">
              <a:latin typeface="Arial" charset="0"/>
              <a:ea typeface="ＭＳ Ｐゴシック" pitchFamily="34" charset="-128"/>
            </a:endParaRPr>
          </a:p>
        </p:txBody>
      </p:sp>
    </p:spTree>
    <p:extLst>
      <p:ext uri="{BB962C8B-B14F-4D97-AF65-F5344CB8AC3E}">
        <p14:creationId xmlns:p14="http://schemas.microsoft.com/office/powerpoint/2010/main" val="37304499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endParaRPr lang="en-GB" smtClean="0">
              <a:latin typeface="Arial" charset="0"/>
              <a:ea typeface="ＭＳ Ｐゴシック" pitchFamily="34" charset="-128"/>
            </a:endParaRPr>
          </a:p>
        </p:txBody>
      </p:sp>
      <p:sp>
        <p:nvSpPr>
          <p:cNvPr id="48132" name="Slide Number Placeholder 3"/>
          <p:cNvSpPr>
            <a:spLocks noGrp="1"/>
          </p:cNvSpPr>
          <p:nvPr>
            <p:ph type="sldNum" sz="quarter" idx="5"/>
          </p:nvPr>
        </p:nvSpPr>
        <p:spPr>
          <a:noFill/>
        </p:spPr>
        <p:txBody>
          <a:bodyPr/>
          <a:lstStyle/>
          <a:p>
            <a:fld id="{1C579A15-7411-4948-A5A5-E0659F518228}" type="slidenum">
              <a:rPr lang="en-GB" smtClean="0">
                <a:ea typeface="ＭＳ Ｐゴシック" pitchFamily="34" charset="-128"/>
              </a:rPr>
              <a:pPr/>
              <a:t>13</a:t>
            </a:fld>
            <a:endParaRPr lang="en-GB" smtClean="0">
              <a:ea typeface="ＭＳ Ｐゴシック" pitchFamily="34" charset="-128"/>
            </a:endParaRPr>
          </a:p>
        </p:txBody>
      </p:sp>
    </p:spTree>
    <p:extLst>
      <p:ext uri="{BB962C8B-B14F-4D97-AF65-F5344CB8AC3E}">
        <p14:creationId xmlns:p14="http://schemas.microsoft.com/office/powerpoint/2010/main" val="35838043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pPr marL="171450" indent="-171450">
              <a:buFontTx/>
              <a:buChar char="•"/>
            </a:pPr>
            <a:r>
              <a:rPr lang="en-GB" smtClean="0">
                <a:latin typeface="Arial" charset="0"/>
                <a:ea typeface="ＭＳ Ｐゴシック" pitchFamily="34" charset="-128"/>
              </a:rPr>
              <a:t>With a colleague role-play a home-reading session.</a:t>
            </a:r>
          </a:p>
          <a:p>
            <a:pPr marL="171450" indent="-171450">
              <a:buFontTx/>
              <a:buChar char="•"/>
            </a:pPr>
            <a:r>
              <a:rPr lang="en-GB" smtClean="0">
                <a:latin typeface="Arial" charset="0"/>
                <a:ea typeface="ＭＳ Ｐゴシック" pitchFamily="34" charset="-128"/>
              </a:rPr>
              <a:t>Pretend to struggle with some words and demonstrate how to support the reader.</a:t>
            </a:r>
          </a:p>
          <a:p>
            <a:pPr marL="171450" indent="-171450">
              <a:buFontTx/>
              <a:buChar char="•"/>
            </a:pPr>
            <a:r>
              <a:rPr lang="en-GB" smtClean="0">
                <a:latin typeface="Arial" charset="0"/>
                <a:ea typeface="ＭＳ Ｐゴシック" pitchFamily="34" charset="-128"/>
              </a:rPr>
              <a:t>Scan the book onto PPT slides so that the parents can see the book as you listen to the ‘child’ read.</a:t>
            </a:r>
          </a:p>
        </p:txBody>
      </p:sp>
      <p:sp>
        <p:nvSpPr>
          <p:cNvPr id="49156" name="Slide Number Placeholder 3"/>
          <p:cNvSpPr>
            <a:spLocks noGrp="1"/>
          </p:cNvSpPr>
          <p:nvPr>
            <p:ph type="sldNum" sz="quarter" idx="5"/>
          </p:nvPr>
        </p:nvSpPr>
        <p:spPr>
          <a:noFill/>
        </p:spPr>
        <p:txBody>
          <a:bodyPr/>
          <a:lstStyle/>
          <a:p>
            <a:fld id="{862464A8-B292-416F-B3C6-B5B444820704}" type="slidenum">
              <a:rPr lang="en-GB" smtClean="0">
                <a:ea typeface="ＭＳ Ｐゴシック" pitchFamily="34" charset="-128"/>
              </a:rPr>
              <a:pPr/>
              <a:t>14</a:t>
            </a:fld>
            <a:endParaRPr lang="en-GB" smtClean="0">
              <a:ea typeface="ＭＳ Ｐゴシック" pitchFamily="34" charset="-128"/>
            </a:endParaRPr>
          </a:p>
        </p:txBody>
      </p:sp>
    </p:spTree>
    <p:extLst>
      <p:ext uri="{BB962C8B-B14F-4D97-AF65-F5344CB8AC3E}">
        <p14:creationId xmlns:p14="http://schemas.microsoft.com/office/powerpoint/2010/main" val="31508785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171450" indent="-171450">
              <a:buFont typeface="Arial" pitchFamily="34" charset="0"/>
              <a:buChar char="•"/>
              <a:defRPr/>
            </a:pPr>
            <a:r>
              <a:rPr lang="en-GB" dirty="0" smtClean="0"/>
              <a:t>Read the story modelling techniques to captivate the listener.</a:t>
            </a:r>
          </a:p>
          <a:p>
            <a:pPr marL="171450" indent="-171450">
              <a:buFont typeface="Arial" pitchFamily="34" charset="0"/>
              <a:buChar char="•"/>
              <a:defRPr/>
            </a:pPr>
            <a:r>
              <a:rPr lang="en-GB" dirty="0" smtClean="0"/>
              <a:t>Replace Jack and the Beanstalk with a story of your own choice if you wish.`</a:t>
            </a:r>
          </a:p>
          <a:p>
            <a:pPr>
              <a:defRPr/>
            </a:pPr>
            <a:endParaRPr lang="en-GB" dirty="0"/>
          </a:p>
        </p:txBody>
      </p:sp>
      <p:sp>
        <p:nvSpPr>
          <p:cNvPr id="50180" name="Slide Number Placeholder 3"/>
          <p:cNvSpPr>
            <a:spLocks noGrp="1"/>
          </p:cNvSpPr>
          <p:nvPr>
            <p:ph type="sldNum" sz="quarter" idx="5"/>
          </p:nvPr>
        </p:nvSpPr>
        <p:spPr>
          <a:noFill/>
        </p:spPr>
        <p:txBody>
          <a:bodyPr/>
          <a:lstStyle/>
          <a:p>
            <a:fld id="{9A99C8B8-7AFE-43B6-AC87-ABBE3F657C38}" type="slidenum">
              <a:rPr lang="en-GB" smtClean="0">
                <a:ea typeface="ＭＳ Ｐゴシック" pitchFamily="34" charset="-128"/>
              </a:rPr>
              <a:pPr/>
              <a:t>15</a:t>
            </a:fld>
            <a:endParaRPr lang="en-GB" smtClean="0">
              <a:ea typeface="ＭＳ Ｐゴシック" pitchFamily="34" charset="-128"/>
            </a:endParaRPr>
          </a:p>
        </p:txBody>
      </p:sp>
    </p:spTree>
    <p:extLst>
      <p:ext uri="{BB962C8B-B14F-4D97-AF65-F5344CB8AC3E}">
        <p14:creationId xmlns:p14="http://schemas.microsoft.com/office/powerpoint/2010/main" val="15677920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1023B0-8FEE-4D5D-A8CC-45A95B37676D}" type="slidenum">
              <a:rPr lang="en-GB" smtClean="0"/>
              <a:pPr/>
              <a:t>17</a:t>
            </a:fld>
            <a:endParaRPr lang="en-GB"/>
          </a:p>
        </p:txBody>
      </p:sp>
    </p:spTree>
    <p:extLst>
      <p:ext uri="{BB962C8B-B14F-4D97-AF65-F5344CB8AC3E}">
        <p14:creationId xmlns:p14="http://schemas.microsoft.com/office/powerpoint/2010/main" val="16714658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3889A23B-E7B6-47C5-8467-7A148793D028}" type="datetimeFigureOut">
              <a:rPr lang="en-GB" smtClean="0"/>
              <a:pPr/>
              <a:t>11/01/2017</a:t>
            </a:fld>
            <a:endParaRPr lang="en-GB"/>
          </a:p>
        </p:txBody>
      </p:sp>
      <p:sp>
        <p:nvSpPr>
          <p:cNvPr id="2" name="Footer Placeholder 1"/>
          <p:cNvSpPr>
            <a:spLocks noGrp="1"/>
          </p:cNvSpPr>
          <p:nvPr>
            <p:ph type="ftr" sz="quarter" idx="11"/>
          </p:nvPr>
        </p:nvSpPr>
        <p:spPr/>
        <p:txBody>
          <a:bodyPr/>
          <a:lstStyle/>
          <a:p>
            <a:endParaRPr lang="en-GB"/>
          </a:p>
        </p:txBody>
      </p:sp>
      <p:sp>
        <p:nvSpPr>
          <p:cNvPr id="15" name="Slide Number Placeholder 14"/>
          <p:cNvSpPr>
            <a:spLocks noGrp="1"/>
          </p:cNvSpPr>
          <p:nvPr>
            <p:ph type="sldNum" sz="quarter" idx="12"/>
          </p:nvPr>
        </p:nvSpPr>
        <p:spPr>
          <a:xfrm>
            <a:off x="8229600" y="6473952"/>
            <a:ext cx="758952" cy="246888"/>
          </a:xfrm>
        </p:spPr>
        <p:txBody>
          <a:bodyPr/>
          <a:lstStyle/>
          <a:p>
            <a:fld id="{F3DFE19F-A1F8-4A52-8CFE-3E9F486C30E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889A23B-E7B6-47C5-8467-7A148793D028}" type="datetimeFigureOut">
              <a:rPr lang="en-GB" smtClean="0"/>
              <a:pPr/>
              <a:t>11/01/2017</a:t>
            </a:fld>
            <a:endParaRPr lang="en-GB"/>
          </a:p>
        </p:txBody>
      </p:sp>
      <p:sp>
        <p:nvSpPr>
          <p:cNvPr id="19" name="Footer Placeholder 18"/>
          <p:cNvSpPr>
            <a:spLocks noGrp="1"/>
          </p:cNvSpPr>
          <p:nvPr>
            <p:ph type="ftr" sz="quarter" idx="11"/>
          </p:nvPr>
        </p:nvSpPr>
        <p:spPr>
          <a:xfrm>
            <a:off x="3581400" y="76200"/>
            <a:ext cx="2895600" cy="288925"/>
          </a:xfrm>
        </p:spPr>
        <p:txBody>
          <a:bodyPr/>
          <a:lstStyle/>
          <a:p>
            <a:endParaRPr lang="en-GB"/>
          </a:p>
        </p:txBody>
      </p:sp>
      <p:sp>
        <p:nvSpPr>
          <p:cNvPr id="16" name="Slide Number Placeholder 15"/>
          <p:cNvSpPr>
            <a:spLocks noGrp="1"/>
          </p:cNvSpPr>
          <p:nvPr>
            <p:ph type="sldNum" sz="quarter" idx="12"/>
          </p:nvPr>
        </p:nvSpPr>
        <p:spPr>
          <a:xfrm>
            <a:off x="8229600" y="6473952"/>
            <a:ext cx="758952" cy="246888"/>
          </a:xfrm>
        </p:spPr>
        <p:txBody>
          <a:bodyPr/>
          <a:lstStyle/>
          <a:p>
            <a:fld id="{F3DFE19F-A1F8-4A52-8CFE-3E9F486C30E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3889A23B-E7B6-47C5-8467-7A148793D028}" type="datetimeFigureOut">
              <a:rPr lang="en-GB" smtClean="0"/>
              <a:pPr/>
              <a:t>11/01/2017</a:t>
            </a:fld>
            <a:endParaRPr lang="en-GB"/>
          </a:p>
        </p:txBody>
      </p:sp>
      <p:sp>
        <p:nvSpPr>
          <p:cNvPr id="11" name="Footer Placeholder 10"/>
          <p:cNvSpPr>
            <a:spLocks noGrp="1"/>
          </p:cNvSpPr>
          <p:nvPr>
            <p:ph type="ftr" sz="quarter" idx="11"/>
          </p:nvPr>
        </p:nvSpPr>
        <p:spPr/>
        <p:txBody>
          <a:bodyPr/>
          <a:lstStyle/>
          <a:p>
            <a:endParaRPr lang="en-GB"/>
          </a:p>
        </p:txBody>
      </p:sp>
      <p:sp>
        <p:nvSpPr>
          <p:cNvPr id="16" name="Slide Number Placeholder 15"/>
          <p:cNvSpPr>
            <a:spLocks noGrp="1"/>
          </p:cNvSpPr>
          <p:nvPr>
            <p:ph type="sldNum" sz="quarter" idx="12"/>
          </p:nvPr>
        </p:nvSpPr>
        <p:spPr/>
        <p:txBody>
          <a:bodyPr/>
          <a:lstStyle/>
          <a:p>
            <a:fld id="{F3DFE19F-A1F8-4A52-8CFE-3E9F486C30E0}" type="slidenum">
              <a:rPr lang="en-GB" smtClean="0"/>
              <a:pPr/>
              <a:t>‹#›</a:t>
            </a:fld>
            <a:endParaRPr lang="en-GB"/>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3889A23B-E7B6-47C5-8467-7A148793D028}" type="datetimeFigureOut">
              <a:rPr lang="en-GB" smtClean="0"/>
              <a:pPr/>
              <a:t>11/01/2017</a:t>
            </a:fld>
            <a:endParaRPr lang="en-GB"/>
          </a:p>
        </p:txBody>
      </p:sp>
      <p:sp>
        <p:nvSpPr>
          <p:cNvPr id="10" name="Footer Placeholder 9"/>
          <p:cNvSpPr>
            <a:spLocks noGrp="1"/>
          </p:cNvSpPr>
          <p:nvPr>
            <p:ph type="ftr" sz="quarter" idx="11"/>
          </p:nvPr>
        </p:nvSpPr>
        <p:spPr/>
        <p:txBody>
          <a:bodyPr/>
          <a:lstStyle/>
          <a:p>
            <a:endParaRPr lang="en-GB"/>
          </a:p>
        </p:txBody>
      </p:sp>
      <p:sp>
        <p:nvSpPr>
          <p:cNvPr id="31" name="Slide Number Placeholder 30"/>
          <p:cNvSpPr>
            <a:spLocks noGrp="1"/>
          </p:cNvSpPr>
          <p:nvPr>
            <p:ph type="sldNum" sz="quarter" idx="12"/>
          </p:nvPr>
        </p:nvSpPr>
        <p:spPr/>
        <p:txBody>
          <a:bodyPr/>
          <a:lstStyle/>
          <a:p>
            <a:fld id="{F3DFE19F-A1F8-4A52-8CFE-3E9F486C30E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3889A23B-E7B6-47C5-8467-7A148793D028}" type="datetimeFigureOut">
              <a:rPr lang="en-GB" smtClean="0"/>
              <a:pPr/>
              <a:t>11/01/2017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229600" y="6477000"/>
            <a:ext cx="762000" cy="246888"/>
          </a:xfrm>
        </p:spPr>
        <p:txBody>
          <a:bodyPr/>
          <a:lstStyle/>
          <a:p>
            <a:fld id="{F3DFE19F-A1F8-4A52-8CFE-3E9F486C30E0}" type="slidenum">
              <a:rPr lang="en-GB" smtClean="0"/>
              <a:pPr/>
              <a:t>‹#›</a:t>
            </a:fld>
            <a:endParaRPr lang="en-GB"/>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3889A23B-E7B6-47C5-8467-7A148793D028}" type="datetimeFigureOut">
              <a:rPr lang="en-GB" smtClean="0"/>
              <a:pPr/>
              <a:t>11/01/2017</a:t>
            </a:fld>
            <a:endParaRPr lang="en-GB"/>
          </a:p>
        </p:txBody>
      </p:sp>
      <p:sp>
        <p:nvSpPr>
          <p:cNvPr id="21" name="Footer Placeholder 20"/>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DFE19F-A1F8-4A52-8CFE-3E9F486C30E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889A23B-E7B6-47C5-8467-7A148793D028}" type="datetimeFigureOut">
              <a:rPr lang="en-GB" smtClean="0"/>
              <a:pPr/>
              <a:t>11/01/2017</a:t>
            </a:fld>
            <a:endParaRPr lang="en-GB"/>
          </a:p>
        </p:txBody>
      </p:sp>
      <p:sp>
        <p:nvSpPr>
          <p:cNvPr id="24" name="Footer Placeholder 23"/>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DFE19F-A1F8-4A52-8CFE-3E9F486C30E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889A23B-E7B6-47C5-8467-7A148793D028}" type="datetimeFigureOut">
              <a:rPr lang="en-GB" smtClean="0"/>
              <a:pPr/>
              <a:t>11/01/2017</a:t>
            </a:fld>
            <a:endParaRPr lang="en-GB"/>
          </a:p>
        </p:txBody>
      </p:sp>
      <p:sp>
        <p:nvSpPr>
          <p:cNvPr id="29" name="Footer Placeholder 28"/>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DFE19F-A1F8-4A52-8CFE-3E9F486C30E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3889A23B-E7B6-47C5-8467-7A148793D028}" type="datetimeFigureOut">
              <a:rPr lang="en-GB" smtClean="0"/>
              <a:pPr/>
              <a:t>11/01/2017</a:t>
            </a:fld>
            <a:endParaRPr lang="en-GB"/>
          </a:p>
        </p:txBody>
      </p:sp>
      <p:sp>
        <p:nvSpPr>
          <p:cNvPr id="5" name="Footer Placeholder 4"/>
          <p:cNvSpPr>
            <a:spLocks noGrp="1"/>
          </p:cNvSpPr>
          <p:nvPr>
            <p:ph type="ftr" sz="quarter" idx="11"/>
          </p:nvPr>
        </p:nvSpPr>
        <p:spPr/>
        <p:txBody>
          <a:bodyPr/>
          <a:lstStyle/>
          <a:p>
            <a:endParaRPr lang="en-GB"/>
          </a:p>
        </p:txBody>
      </p:sp>
      <p:sp>
        <p:nvSpPr>
          <p:cNvPr id="31" name="Slide Number Placeholder 30"/>
          <p:cNvSpPr>
            <a:spLocks noGrp="1"/>
          </p:cNvSpPr>
          <p:nvPr>
            <p:ph type="sldNum" sz="quarter" idx="12"/>
          </p:nvPr>
        </p:nvSpPr>
        <p:spPr/>
        <p:txBody>
          <a:bodyPr/>
          <a:lstStyle/>
          <a:p>
            <a:fld id="{F3DFE19F-A1F8-4A52-8CFE-3E9F486C30E0}" type="slidenum">
              <a:rPr lang="en-GB" smtClean="0"/>
              <a:pPr/>
              <a:t>‹#›</a:t>
            </a:fld>
            <a:endParaRPr lang="en-GB"/>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89A23B-E7B6-47C5-8467-7A148793D028}" type="datetimeFigureOut">
              <a:rPr lang="en-GB" smtClean="0"/>
              <a:pPr/>
              <a:t>11/01/2017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DFE19F-A1F8-4A52-8CFE-3E9F486C30E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89A23B-E7B6-47C5-8467-7A148793D028}" type="datetimeFigureOut">
              <a:rPr lang="en-GB" smtClean="0"/>
              <a:pPr/>
              <a:t>11/01/2017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DFE19F-A1F8-4A52-8CFE-3E9F486C30E0}"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85775"/>
            <a:ext cx="6130925"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2205038"/>
            <a:ext cx="4038600" cy="3921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2205038"/>
            <a:ext cx="4038600" cy="3921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EFEDBC57-3E57-455D-BDCB-9A2607206F01}" type="datetime1">
              <a:rPr lang="en-GB"/>
              <a:pPr>
                <a:defRPr/>
              </a:pPr>
              <a:t>11/01/2017</a:t>
            </a:fld>
            <a:endParaRPr lang="en-GB"/>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46AF094-CBEC-40AC-8499-57CB7867154A}"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3889A23B-E7B6-47C5-8467-7A148793D028}" type="datetimeFigureOut">
              <a:rPr lang="en-GB" smtClean="0"/>
              <a:pPr/>
              <a:t>11/01/2017</a:t>
            </a:fld>
            <a:endParaRPr lang="en-GB"/>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GB"/>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F3DFE19F-A1F8-4A52-8CFE-3E9F486C30E0}" type="slidenum">
              <a:rPr lang="en-GB" smtClean="0"/>
              <a:pPr/>
              <a:t>‹#›</a:t>
            </a:fld>
            <a:endParaRPr lang="en-GB"/>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www.jollylearning.co.uk/"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188" y="1341438"/>
            <a:ext cx="7854950" cy="3455987"/>
          </a:xfrm>
        </p:spPr>
        <p:txBody>
          <a:bodyPr>
            <a:normAutofit fontScale="92500" lnSpcReduction="10000"/>
          </a:bodyPr>
          <a:lstStyle/>
          <a:p>
            <a:pPr marR="0" algn="ctr"/>
            <a:r>
              <a:rPr lang="en-GB" sz="8800" u="sng" dirty="0" smtClean="0">
                <a:latin typeface="Comic Sans MS" pitchFamily="66" charset="0"/>
              </a:rPr>
              <a:t>Reading guidance for parents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body" idx="1"/>
          </p:nvPr>
        </p:nvSpPr>
        <p:spPr>
          <a:xfrm>
            <a:off x="228600" y="190500"/>
            <a:ext cx="7023100" cy="1028700"/>
          </a:xfrm>
        </p:spPr>
        <p:txBody>
          <a:bodyPr/>
          <a:lstStyle/>
          <a:p>
            <a:pPr algn="ctr">
              <a:buFont typeface="Wingdings 2" pitchFamily="18" charset="2"/>
              <a:buNone/>
            </a:pPr>
            <a:r>
              <a:rPr lang="en-GB" sz="3500" b="1" smtClean="0">
                <a:latin typeface="Comic Sans MS" pitchFamily="66" charset="0"/>
              </a:rPr>
              <a:t>Reading has two components</a:t>
            </a:r>
          </a:p>
        </p:txBody>
      </p:sp>
      <p:sp>
        <p:nvSpPr>
          <p:cNvPr id="40963" name="Text Box 3"/>
          <p:cNvSpPr txBox="1">
            <a:spLocks noChangeArrowheads="1"/>
          </p:cNvSpPr>
          <p:nvPr/>
        </p:nvSpPr>
        <p:spPr bwMode="auto">
          <a:xfrm>
            <a:off x="0" y="1333500"/>
            <a:ext cx="4191000" cy="4656138"/>
          </a:xfrm>
          <a:prstGeom prst="rect">
            <a:avLst/>
          </a:prstGeom>
          <a:noFill/>
          <a:ln w="9525">
            <a:noFill/>
            <a:miter lim="800000"/>
            <a:headEnd/>
            <a:tailEnd/>
          </a:ln>
          <a:effectLst/>
        </p:spPr>
        <p:txBody>
          <a:bodyPr>
            <a:spAutoFit/>
          </a:bodyPr>
          <a:lstStyle/>
          <a:p>
            <a:pPr algn="ctr" eaLnBrk="0" hangingPunct="0">
              <a:spcBef>
                <a:spcPct val="50000"/>
              </a:spcBef>
            </a:pPr>
            <a:r>
              <a:rPr lang="en-GB" sz="2400" u="sng">
                <a:latin typeface="Comic Sans MS" pitchFamily="66" charset="0"/>
              </a:rPr>
              <a:t>Word Recognition</a:t>
            </a:r>
          </a:p>
          <a:p>
            <a:pPr algn="ctr" eaLnBrk="0" hangingPunct="0">
              <a:spcBef>
                <a:spcPct val="50000"/>
              </a:spcBef>
            </a:pPr>
            <a:r>
              <a:rPr lang="en-GB" sz="2400">
                <a:latin typeface="Comic Sans MS" pitchFamily="66" charset="0"/>
              </a:rPr>
              <a:t>The ability to recognise words presented in and out of context.</a:t>
            </a:r>
          </a:p>
          <a:p>
            <a:pPr algn="ctr" eaLnBrk="0" hangingPunct="0">
              <a:spcBef>
                <a:spcPct val="50000"/>
              </a:spcBef>
            </a:pPr>
            <a:r>
              <a:rPr lang="en-GB" sz="2400">
                <a:latin typeface="Comic Sans MS" pitchFamily="66" charset="0"/>
              </a:rPr>
              <a:t>The ability to apply phonic rules - blending phonemes to decode.</a:t>
            </a:r>
          </a:p>
          <a:p>
            <a:pPr algn="ctr" eaLnBrk="0" hangingPunct="0">
              <a:spcBef>
                <a:spcPct val="50000"/>
              </a:spcBef>
            </a:pPr>
            <a:r>
              <a:rPr lang="en-GB" sz="2400">
                <a:latin typeface="Comic Sans MS" pitchFamily="66" charset="0"/>
              </a:rPr>
              <a:t>High quality phonics work – prime approach for beginners in learning to decode and encode.</a:t>
            </a:r>
          </a:p>
        </p:txBody>
      </p:sp>
      <p:sp>
        <p:nvSpPr>
          <p:cNvPr id="40964" name="Text Box 4"/>
          <p:cNvSpPr txBox="1">
            <a:spLocks noChangeArrowheads="1"/>
          </p:cNvSpPr>
          <p:nvPr/>
        </p:nvSpPr>
        <p:spPr bwMode="auto">
          <a:xfrm>
            <a:off x="4419600" y="1371600"/>
            <a:ext cx="4724400" cy="4473575"/>
          </a:xfrm>
          <a:prstGeom prst="rect">
            <a:avLst/>
          </a:prstGeom>
          <a:noFill/>
          <a:ln w="9525">
            <a:noFill/>
            <a:miter lim="800000"/>
            <a:headEnd/>
            <a:tailEnd/>
          </a:ln>
          <a:effectLst/>
        </p:spPr>
        <p:txBody>
          <a:bodyPr>
            <a:spAutoFit/>
          </a:bodyPr>
          <a:lstStyle/>
          <a:p>
            <a:pPr algn="ctr" eaLnBrk="0" hangingPunct="0">
              <a:spcBef>
                <a:spcPct val="50000"/>
              </a:spcBef>
            </a:pPr>
            <a:r>
              <a:rPr lang="en-GB" sz="2400" u="sng">
                <a:latin typeface="Comic Sans MS" pitchFamily="66" charset="0"/>
              </a:rPr>
              <a:t>Comprehension   </a:t>
            </a:r>
            <a:r>
              <a:rPr lang="en-GB" sz="2400">
                <a:latin typeface="Comic Sans MS" pitchFamily="66" charset="0"/>
              </a:rPr>
              <a:t>  </a:t>
            </a:r>
          </a:p>
          <a:p>
            <a:pPr algn="ctr" eaLnBrk="0" hangingPunct="0">
              <a:spcBef>
                <a:spcPct val="50000"/>
              </a:spcBef>
            </a:pPr>
            <a:r>
              <a:rPr lang="en-GB" sz="2400">
                <a:latin typeface="Comic Sans MS" pitchFamily="66" charset="0"/>
              </a:rPr>
              <a:t>The process by which word  information, sentences and discourse are interpreted.</a:t>
            </a:r>
          </a:p>
          <a:p>
            <a:pPr algn="ctr" eaLnBrk="0" hangingPunct="0">
              <a:spcBef>
                <a:spcPct val="50000"/>
              </a:spcBef>
            </a:pPr>
            <a:r>
              <a:rPr lang="en-GB" sz="2400">
                <a:latin typeface="Comic Sans MS" pitchFamily="66" charset="0"/>
              </a:rPr>
              <a:t>The same processes underlie comprehension of both oral and written language.</a:t>
            </a:r>
          </a:p>
          <a:p>
            <a:pPr algn="ctr" eaLnBrk="0" hangingPunct="0">
              <a:spcBef>
                <a:spcPct val="50000"/>
              </a:spcBef>
            </a:pPr>
            <a:endParaRPr lang="en-GB" sz="2400">
              <a:latin typeface="Comic Sans MS" pitchFamily="66" charset="0"/>
            </a:endParaRPr>
          </a:p>
          <a:p>
            <a:pPr algn="ctr" eaLnBrk="0" hangingPunct="0">
              <a:spcBef>
                <a:spcPct val="50000"/>
              </a:spcBef>
            </a:pPr>
            <a:r>
              <a:rPr lang="en-GB" sz="2400">
                <a:latin typeface="Comic Sans MS" pitchFamily="66" charset="0"/>
              </a:rPr>
              <a:t>Continues to develop throughout life!</a:t>
            </a:r>
          </a:p>
        </p:txBody>
      </p:sp>
      <p:sp>
        <p:nvSpPr>
          <p:cNvPr id="40965" name="Line 5"/>
          <p:cNvSpPr>
            <a:spLocks noChangeShapeType="1"/>
          </p:cNvSpPr>
          <p:nvPr/>
        </p:nvSpPr>
        <p:spPr bwMode="auto">
          <a:xfrm>
            <a:off x="4191000" y="1524000"/>
            <a:ext cx="0" cy="4495800"/>
          </a:xfrm>
          <a:prstGeom prst="line">
            <a:avLst/>
          </a:prstGeom>
          <a:noFill/>
          <a:ln w="38100">
            <a:solidFill>
              <a:srgbClr val="FFFF00"/>
            </a:solidFill>
            <a:round/>
            <a:headEnd/>
            <a:tailEnd/>
          </a:ln>
          <a:effectLst/>
        </p:spPr>
        <p:txBody>
          <a:bodyPr wrap="none" anchor="ctr"/>
          <a:lstStyle/>
          <a:p>
            <a:endParaRPr lang="en-GB"/>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p:txBody>
          <a:bodyPr/>
          <a:lstStyle/>
          <a:p>
            <a:r>
              <a:rPr lang="en-GB" smtClean="0">
                <a:latin typeface="Comic Sans MS" pitchFamily="66" charset="0"/>
              </a:rPr>
              <a:t>Phonics</a:t>
            </a:r>
          </a:p>
        </p:txBody>
      </p:sp>
      <p:sp>
        <p:nvSpPr>
          <p:cNvPr id="3" name="Content Placeholder 2"/>
          <p:cNvSpPr>
            <a:spLocks noGrp="1"/>
          </p:cNvSpPr>
          <p:nvPr>
            <p:ph idx="1"/>
          </p:nvPr>
        </p:nvSpPr>
        <p:spPr/>
        <p:txBody>
          <a:bodyPr>
            <a:normAutofit fontScale="85000" lnSpcReduction="10000"/>
          </a:bodyPr>
          <a:lstStyle/>
          <a:p>
            <a:pPr marL="274320" indent="-274320" fontAlgn="auto">
              <a:spcAft>
                <a:spcPts val="0"/>
              </a:spcAft>
              <a:buClr>
                <a:schemeClr val="accent3"/>
              </a:buClr>
              <a:buFont typeface="Wingdings 2"/>
              <a:buChar char=""/>
              <a:defRPr/>
            </a:pPr>
            <a:r>
              <a:rPr lang="en-GB" dirty="0" smtClean="0">
                <a:solidFill>
                  <a:schemeClr val="accent3">
                    <a:lumMod val="50000"/>
                  </a:schemeClr>
                </a:solidFill>
                <a:latin typeface="Comic Sans MS" pitchFamily="66" charset="0"/>
              </a:rPr>
              <a:t>Children have daily phonics lessons.</a:t>
            </a:r>
          </a:p>
          <a:p>
            <a:pPr marL="274320" indent="-274320" fontAlgn="auto">
              <a:spcAft>
                <a:spcPts val="0"/>
              </a:spcAft>
              <a:buClr>
                <a:schemeClr val="accent3"/>
              </a:buClr>
              <a:buFont typeface="Wingdings 2"/>
              <a:buChar char=""/>
              <a:defRPr/>
            </a:pPr>
            <a:r>
              <a:rPr lang="en-GB" dirty="0" smtClean="0">
                <a:solidFill>
                  <a:schemeClr val="accent3">
                    <a:lumMod val="50000"/>
                  </a:schemeClr>
                </a:solidFill>
                <a:latin typeface="Comic Sans MS" pitchFamily="66" charset="0"/>
              </a:rPr>
              <a:t>We follow the Government recommended scheme called ‘Letters and Sounds’ in conjunction with ‘Jolly </a:t>
            </a:r>
            <a:r>
              <a:rPr lang="en-GB" dirty="0" smtClean="0">
                <a:solidFill>
                  <a:schemeClr val="accent3">
                    <a:lumMod val="50000"/>
                  </a:schemeClr>
                </a:solidFill>
                <a:latin typeface="Comic Sans MS" pitchFamily="66" charset="0"/>
              </a:rPr>
              <a:t>Phonics</a:t>
            </a:r>
            <a:r>
              <a:rPr lang="en-GB" dirty="0" smtClean="0">
                <a:solidFill>
                  <a:schemeClr val="accent3">
                    <a:lumMod val="50000"/>
                  </a:schemeClr>
                </a:solidFill>
                <a:latin typeface="Comic Sans MS" pitchFamily="66" charset="0"/>
              </a:rPr>
              <a:t>’ (actions) and aspects of Read, Write </a:t>
            </a:r>
            <a:r>
              <a:rPr lang="en-GB" dirty="0" err="1" smtClean="0">
                <a:solidFill>
                  <a:schemeClr val="accent3">
                    <a:lumMod val="50000"/>
                  </a:schemeClr>
                </a:solidFill>
                <a:latin typeface="Comic Sans MS" pitchFamily="66" charset="0"/>
              </a:rPr>
              <a:t>Inc</a:t>
            </a:r>
            <a:r>
              <a:rPr lang="en-GB" dirty="0" smtClean="0">
                <a:solidFill>
                  <a:schemeClr val="accent3">
                    <a:lumMod val="50000"/>
                  </a:schemeClr>
                </a:solidFill>
                <a:latin typeface="Comic Sans MS" pitchFamily="66" charset="0"/>
              </a:rPr>
              <a:t> (rhymes) – on website page</a:t>
            </a:r>
          </a:p>
          <a:p>
            <a:pPr marL="274320" indent="-274320" fontAlgn="auto">
              <a:spcAft>
                <a:spcPts val="0"/>
              </a:spcAft>
              <a:buClr>
                <a:schemeClr val="accent3"/>
              </a:buClr>
              <a:buFont typeface="Wingdings 2"/>
              <a:buChar char=""/>
              <a:defRPr/>
            </a:pPr>
            <a:r>
              <a:rPr lang="en-GB" dirty="0" smtClean="0">
                <a:solidFill>
                  <a:schemeClr val="accent3">
                    <a:lumMod val="50000"/>
                  </a:schemeClr>
                </a:solidFill>
                <a:latin typeface="Comic Sans MS" pitchFamily="66" charset="0"/>
              </a:rPr>
              <a:t> There </a:t>
            </a:r>
            <a:r>
              <a:rPr lang="en-GB" dirty="0" smtClean="0">
                <a:solidFill>
                  <a:schemeClr val="accent3">
                    <a:lumMod val="50000"/>
                  </a:schemeClr>
                </a:solidFill>
                <a:latin typeface="Comic Sans MS" pitchFamily="66" charset="0"/>
              </a:rPr>
              <a:t>are 6 phases that the children progress through. Each year group provides the children with access to the different phases.</a:t>
            </a:r>
          </a:p>
          <a:p>
            <a:pPr marL="274320" indent="-274320" fontAlgn="auto">
              <a:spcAft>
                <a:spcPts val="0"/>
              </a:spcAft>
              <a:buClr>
                <a:schemeClr val="accent3"/>
              </a:buClr>
              <a:buFont typeface="Wingdings 2"/>
              <a:buChar char=""/>
              <a:defRPr/>
            </a:pPr>
            <a:r>
              <a:rPr lang="en-GB" dirty="0" smtClean="0">
                <a:solidFill>
                  <a:schemeClr val="accent3">
                    <a:lumMod val="50000"/>
                  </a:schemeClr>
                </a:solidFill>
                <a:latin typeface="Comic Sans MS" pitchFamily="66" charset="0"/>
              </a:rPr>
              <a:t>In Reception and KS1 the children are put into groups according to their stage of development in phonics.</a:t>
            </a:r>
          </a:p>
          <a:p>
            <a:pPr marL="274320" indent="-274320" fontAlgn="auto">
              <a:spcAft>
                <a:spcPts val="0"/>
              </a:spcAft>
              <a:buClr>
                <a:schemeClr val="accent3"/>
              </a:buClr>
              <a:buFont typeface="Wingdings 2"/>
              <a:buNone/>
              <a:defRPr/>
            </a:pPr>
            <a:endParaRPr lang="en-GB"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6"/>
          <p:cNvSpPr>
            <a:spLocks noGrp="1"/>
          </p:cNvSpPr>
          <p:nvPr>
            <p:ph type="title"/>
          </p:nvPr>
        </p:nvSpPr>
        <p:spPr>
          <a:xfrm>
            <a:off x="642938" y="514350"/>
            <a:ext cx="2786062" cy="1162050"/>
          </a:xfrm>
        </p:spPr>
        <p:txBody>
          <a:bodyPr/>
          <a:lstStyle/>
          <a:p>
            <a:r>
              <a:rPr lang="en-GB" dirty="0" smtClean="0">
                <a:latin typeface="Comic Sans MS" pitchFamily="66" charset="0"/>
              </a:rPr>
              <a:t>How to help your child with phonics</a:t>
            </a:r>
          </a:p>
        </p:txBody>
      </p:sp>
      <p:sp>
        <p:nvSpPr>
          <p:cNvPr id="8" name="Content Placeholder 7"/>
          <p:cNvSpPr>
            <a:spLocks noGrp="1"/>
          </p:cNvSpPr>
          <p:nvPr>
            <p:ph sz="half" idx="1"/>
          </p:nvPr>
        </p:nvSpPr>
        <p:spPr/>
        <p:txBody>
          <a:bodyPr>
            <a:normAutofit fontScale="85000" lnSpcReduction="20000"/>
          </a:bodyPr>
          <a:lstStyle/>
          <a:p>
            <a:pPr marL="274320" indent="-274320" fontAlgn="auto">
              <a:spcAft>
                <a:spcPts val="0"/>
              </a:spcAft>
              <a:buClr>
                <a:schemeClr val="accent3"/>
              </a:buClr>
              <a:buFont typeface="Wingdings 2"/>
              <a:buChar char=""/>
              <a:defRPr/>
            </a:pPr>
            <a:r>
              <a:rPr lang="en-GB" dirty="0" smtClean="0">
                <a:solidFill>
                  <a:schemeClr val="accent3">
                    <a:lumMod val="50000"/>
                  </a:schemeClr>
                </a:solidFill>
                <a:latin typeface="Comic Sans MS" pitchFamily="66" charset="0"/>
              </a:rPr>
              <a:t>Play listening games</a:t>
            </a:r>
          </a:p>
          <a:p>
            <a:pPr marL="274320" indent="-274320" fontAlgn="auto">
              <a:spcAft>
                <a:spcPts val="0"/>
              </a:spcAft>
              <a:buClr>
                <a:schemeClr val="accent3"/>
              </a:buClr>
              <a:buFont typeface="Wingdings 2"/>
              <a:buChar char=""/>
              <a:defRPr/>
            </a:pPr>
            <a:endParaRPr lang="en-GB" dirty="0" smtClean="0">
              <a:solidFill>
                <a:schemeClr val="accent3">
                  <a:lumMod val="50000"/>
                </a:schemeClr>
              </a:solidFill>
              <a:latin typeface="Comic Sans MS" pitchFamily="66" charset="0"/>
            </a:endParaRPr>
          </a:p>
          <a:p>
            <a:pPr marL="274320" indent="-274320" fontAlgn="auto">
              <a:spcAft>
                <a:spcPts val="0"/>
              </a:spcAft>
              <a:buClr>
                <a:schemeClr val="accent3"/>
              </a:buClr>
              <a:buFont typeface="Wingdings 2"/>
              <a:buChar char=""/>
              <a:defRPr/>
            </a:pPr>
            <a:r>
              <a:rPr lang="en-GB" dirty="0" smtClean="0">
                <a:solidFill>
                  <a:schemeClr val="accent3">
                    <a:lumMod val="50000"/>
                  </a:schemeClr>
                </a:solidFill>
                <a:latin typeface="Comic Sans MS" pitchFamily="66" charset="0"/>
              </a:rPr>
              <a:t>Use letter sounds rather than names</a:t>
            </a:r>
          </a:p>
          <a:p>
            <a:pPr marL="274320" indent="-274320" fontAlgn="auto">
              <a:spcAft>
                <a:spcPts val="0"/>
              </a:spcAft>
              <a:buClr>
                <a:schemeClr val="accent3"/>
              </a:buClr>
              <a:buFont typeface="Wingdings 2"/>
              <a:buNone/>
              <a:defRPr/>
            </a:pPr>
            <a:endParaRPr lang="en-GB" dirty="0" smtClean="0">
              <a:solidFill>
                <a:schemeClr val="accent3">
                  <a:lumMod val="50000"/>
                </a:schemeClr>
              </a:solidFill>
              <a:latin typeface="Comic Sans MS" pitchFamily="66" charset="0"/>
            </a:endParaRPr>
          </a:p>
          <a:p>
            <a:pPr marL="274320" indent="-274320" fontAlgn="auto">
              <a:spcAft>
                <a:spcPts val="0"/>
              </a:spcAft>
              <a:buClr>
                <a:schemeClr val="accent3"/>
              </a:buClr>
              <a:buFont typeface="Wingdings 2"/>
              <a:buChar char=""/>
              <a:defRPr/>
            </a:pPr>
            <a:r>
              <a:rPr lang="en-GB" dirty="0" smtClean="0">
                <a:solidFill>
                  <a:schemeClr val="accent3">
                    <a:lumMod val="50000"/>
                  </a:schemeClr>
                </a:solidFill>
                <a:latin typeface="Comic Sans MS" pitchFamily="66" charset="0"/>
              </a:rPr>
              <a:t>Make the sounds pure. </a:t>
            </a:r>
          </a:p>
          <a:p>
            <a:pPr marL="274320" indent="-274320" fontAlgn="auto">
              <a:spcAft>
                <a:spcPts val="0"/>
              </a:spcAft>
              <a:buClr>
                <a:schemeClr val="accent3"/>
              </a:buClr>
              <a:buFont typeface="Wingdings 2"/>
              <a:buChar char=""/>
              <a:defRPr/>
            </a:pPr>
            <a:endParaRPr lang="en-GB" dirty="0" smtClean="0">
              <a:solidFill>
                <a:schemeClr val="accent3">
                  <a:lumMod val="50000"/>
                </a:schemeClr>
              </a:solidFill>
              <a:latin typeface="Comic Sans MS" pitchFamily="66" charset="0"/>
            </a:endParaRPr>
          </a:p>
          <a:p>
            <a:pPr marL="274320" indent="-274320" fontAlgn="auto">
              <a:spcAft>
                <a:spcPts val="0"/>
              </a:spcAft>
              <a:buClr>
                <a:schemeClr val="accent3"/>
              </a:buClr>
              <a:buFont typeface="Wingdings 2"/>
              <a:buChar char=""/>
              <a:defRPr/>
            </a:pPr>
            <a:r>
              <a:rPr lang="en-GB" dirty="0" smtClean="0">
                <a:solidFill>
                  <a:schemeClr val="accent3">
                    <a:lumMod val="50000"/>
                  </a:schemeClr>
                </a:solidFill>
                <a:latin typeface="Comic Sans MS" pitchFamily="66" charset="0"/>
              </a:rPr>
              <a:t>Make up stories to help them remember rules</a:t>
            </a:r>
          </a:p>
          <a:p>
            <a:pPr marL="274320" indent="-274320" fontAlgn="auto">
              <a:spcAft>
                <a:spcPts val="0"/>
              </a:spcAft>
              <a:buClr>
                <a:schemeClr val="accent3"/>
              </a:buClr>
              <a:buFont typeface="Wingdings 2"/>
              <a:buChar char=""/>
              <a:defRPr/>
            </a:pPr>
            <a:endParaRPr lang="en-GB" dirty="0" smtClean="0">
              <a:solidFill>
                <a:schemeClr val="accent3">
                  <a:lumMod val="50000"/>
                </a:schemeClr>
              </a:solidFill>
              <a:latin typeface="Comic Sans MS" pitchFamily="66" charset="0"/>
            </a:endParaRPr>
          </a:p>
          <a:p>
            <a:pPr marL="274320" indent="-274320" fontAlgn="auto">
              <a:spcAft>
                <a:spcPts val="0"/>
              </a:spcAft>
              <a:buClr>
                <a:schemeClr val="accent3"/>
              </a:buClr>
              <a:buFont typeface="Wingdings 2"/>
              <a:buChar char=""/>
              <a:defRPr/>
            </a:pPr>
            <a:r>
              <a:rPr lang="en-GB" dirty="0" smtClean="0">
                <a:solidFill>
                  <a:schemeClr val="accent3">
                    <a:lumMod val="50000"/>
                  </a:schemeClr>
                </a:solidFill>
                <a:latin typeface="Comic Sans MS" pitchFamily="66" charset="0"/>
              </a:rPr>
              <a:t>Encourage correct pronunciation.  </a:t>
            </a:r>
          </a:p>
          <a:p>
            <a:pPr marL="274320" indent="-274320" fontAlgn="auto">
              <a:spcAft>
                <a:spcPts val="0"/>
              </a:spcAft>
              <a:buClr>
                <a:schemeClr val="accent3"/>
              </a:buClr>
              <a:buFont typeface="Wingdings 2"/>
              <a:buChar char=""/>
              <a:defRPr/>
            </a:pPr>
            <a:endParaRPr lang="en-GB" dirty="0" smtClean="0">
              <a:latin typeface="Comic Sans MS" pitchFamily="66" charset="0"/>
            </a:endParaRPr>
          </a:p>
          <a:p>
            <a:pPr marL="274320" indent="-274320" fontAlgn="auto">
              <a:spcAft>
                <a:spcPts val="0"/>
              </a:spcAft>
              <a:buClr>
                <a:schemeClr val="accent3"/>
              </a:buClr>
              <a:buFont typeface="Wingdings 2"/>
              <a:buChar char=""/>
              <a:defRPr/>
            </a:pPr>
            <a:endParaRPr lang="en-GB" dirty="0" smtClean="0">
              <a:latin typeface="Comic Sans MS" pitchFamily="66" charset="0"/>
            </a:endParaRPr>
          </a:p>
          <a:p>
            <a:pPr marL="274320" indent="-274320" fontAlgn="auto">
              <a:spcAft>
                <a:spcPts val="0"/>
              </a:spcAft>
              <a:buClr>
                <a:schemeClr val="accent3"/>
              </a:buClr>
              <a:buFont typeface="Wingdings 2"/>
              <a:buChar char=""/>
              <a:defRPr/>
            </a:pPr>
            <a:endParaRPr lang="en-GB" dirty="0" smtClean="0">
              <a:latin typeface="Comic Sans MS" pitchFamily="66" charset="0"/>
            </a:endParaRPr>
          </a:p>
          <a:p>
            <a:pPr marL="274320" indent="-274320" fontAlgn="auto">
              <a:spcAft>
                <a:spcPts val="0"/>
              </a:spcAft>
              <a:buClr>
                <a:schemeClr val="accent3"/>
              </a:buClr>
              <a:buFont typeface="Wingdings 2"/>
              <a:buChar char=""/>
              <a:defRPr/>
            </a:pPr>
            <a:endParaRPr lang="en-GB" dirty="0">
              <a:latin typeface="Comic Sans MS" pitchFamily="66" charset="0"/>
            </a:endParaRPr>
          </a:p>
        </p:txBody>
      </p:sp>
      <p:sp>
        <p:nvSpPr>
          <p:cNvPr id="9" name="Text Placeholder 8"/>
          <p:cNvSpPr>
            <a:spLocks noGrp="1"/>
          </p:cNvSpPr>
          <p:nvPr>
            <p:ph type="body" idx="2"/>
          </p:nvPr>
        </p:nvSpPr>
        <p:spPr>
          <a:xfrm>
            <a:off x="467544" y="1772816"/>
            <a:ext cx="3008313" cy="4800600"/>
          </a:xfrm>
        </p:spPr>
        <p:txBody>
          <a:bodyPr>
            <a:normAutofit/>
          </a:bodyPr>
          <a:lstStyle/>
          <a:p>
            <a:pPr fontAlgn="auto">
              <a:spcAft>
                <a:spcPts val="0"/>
              </a:spcAft>
              <a:buClr>
                <a:schemeClr val="accent3"/>
              </a:buClr>
              <a:buFont typeface="Wingdings 2"/>
              <a:buNone/>
              <a:defRPr/>
            </a:pPr>
            <a:r>
              <a:rPr lang="en-GB" dirty="0" smtClean="0">
                <a:solidFill>
                  <a:schemeClr val="accent3">
                    <a:lumMod val="75000"/>
                  </a:schemeClr>
                </a:solidFill>
                <a:latin typeface="Comic Sans MS" pitchFamily="66" charset="0"/>
              </a:rPr>
              <a:t>Phase 1 – listening and discriminating between everyday sounds</a:t>
            </a:r>
          </a:p>
          <a:p>
            <a:pPr fontAlgn="auto">
              <a:spcAft>
                <a:spcPts val="0"/>
              </a:spcAft>
              <a:buClr>
                <a:schemeClr val="accent3"/>
              </a:buClr>
              <a:buFont typeface="Wingdings 2"/>
              <a:buNone/>
              <a:defRPr/>
            </a:pPr>
            <a:endParaRPr lang="en-GB" dirty="0" smtClean="0">
              <a:solidFill>
                <a:schemeClr val="accent3">
                  <a:lumMod val="75000"/>
                </a:schemeClr>
              </a:solidFill>
              <a:latin typeface="Comic Sans MS" pitchFamily="66" charset="0"/>
            </a:endParaRPr>
          </a:p>
          <a:p>
            <a:pPr fontAlgn="auto">
              <a:spcAft>
                <a:spcPts val="0"/>
              </a:spcAft>
              <a:buClr>
                <a:schemeClr val="accent3"/>
              </a:buClr>
              <a:buFont typeface="Wingdings 2"/>
              <a:buNone/>
              <a:defRPr/>
            </a:pPr>
            <a:r>
              <a:rPr lang="en-GB" dirty="0" smtClean="0">
                <a:solidFill>
                  <a:schemeClr val="accent3">
                    <a:lumMod val="75000"/>
                  </a:schemeClr>
                </a:solidFill>
                <a:latin typeface="Comic Sans MS" pitchFamily="66" charset="0"/>
              </a:rPr>
              <a:t>Phase 2 – pure alphabet sounds and some simple blends</a:t>
            </a:r>
          </a:p>
          <a:p>
            <a:pPr fontAlgn="auto">
              <a:spcAft>
                <a:spcPts val="0"/>
              </a:spcAft>
              <a:buClr>
                <a:schemeClr val="accent3"/>
              </a:buClr>
              <a:buFont typeface="Wingdings 2"/>
              <a:buNone/>
              <a:defRPr/>
            </a:pPr>
            <a:endParaRPr lang="en-GB" dirty="0" smtClean="0">
              <a:solidFill>
                <a:schemeClr val="accent3">
                  <a:lumMod val="75000"/>
                </a:schemeClr>
              </a:solidFill>
              <a:latin typeface="Comic Sans MS" pitchFamily="66" charset="0"/>
            </a:endParaRPr>
          </a:p>
          <a:p>
            <a:pPr fontAlgn="auto">
              <a:spcAft>
                <a:spcPts val="0"/>
              </a:spcAft>
              <a:buClr>
                <a:schemeClr val="accent3"/>
              </a:buClr>
              <a:buFont typeface="Wingdings 2"/>
              <a:buNone/>
              <a:defRPr/>
            </a:pPr>
            <a:r>
              <a:rPr lang="en-GB" dirty="0" smtClean="0">
                <a:solidFill>
                  <a:schemeClr val="accent3">
                    <a:lumMod val="75000"/>
                  </a:schemeClr>
                </a:solidFill>
                <a:latin typeface="Comic Sans MS" pitchFamily="66" charset="0"/>
              </a:rPr>
              <a:t>Phase 3 – vowel blends</a:t>
            </a:r>
          </a:p>
          <a:p>
            <a:pPr fontAlgn="auto">
              <a:spcAft>
                <a:spcPts val="0"/>
              </a:spcAft>
              <a:buClr>
                <a:schemeClr val="accent3"/>
              </a:buClr>
              <a:buFont typeface="Wingdings 2"/>
              <a:buNone/>
              <a:defRPr/>
            </a:pPr>
            <a:endParaRPr lang="en-GB" dirty="0" smtClean="0">
              <a:solidFill>
                <a:schemeClr val="accent3">
                  <a:lumMod val="75000"/>
                </a:schemeClr>
              </a:solidFill>
              <a:latin typeface="Comic Sans MS" pitchFamily="66" charset="0"/>
            </a:endParaRPr>
          </a:p>
          <a:p>
            <a:pPr fontAlgn="auto">
              <a:spcAft>
                <a:spcPts val="0"/>
              </a:spcAft>
              <a:buClr>
                <a:schemeClr val="accent3"/>
              </a:buClr>
              <a:buFont typeface="Wingdings 2"/>
              <a:buNone/>
              <a:defRPr/>
            </a:pPr>
            <a:r>
              <a:rPr lang="en-GB" dirty="0" smtClean="0">
                <a:solidFill>
                  <a:schemeClr val="accent3">
                    <a:lumMod val="75000"/>
                  </a:schemeClr>
                </a:solidFill>
                <a:latin typeface="Comic Sans MS" pitchFamily="66" charset="0"/>
              </a:rPr>
              <a:t>Phase 4 – using the sounds and learning tricky words</a:t>
            </a:r>
          </a:p>
          <a:p>
            <a:pPr fontAlgn="auto">
              <a:spcAft>
                <a:spcPts val="0"/>
              </a:spcAft>
              <a:buClr>
                <a:schemeClr val="accent3"/>
              </a:buClr>
              <a:buFont typeface="Wingdings 2"/>
              <a:buNone/>
              <a:defRPr/>
            </a:pPr>
            <a:endParaRPr lang="en-GB" dirty="0" smtClean="0">
              <a:solidFill>
                <a:schemeClr val="accent3">
                  <a:lumMod val="75000"/>
                </a:schemeClr>
              </a:solidFill>
              <a:latin typeface="Comic Sans MS" pitchFamily="66" charset="0"/>
            </a:endParaRPr>
          </a:p>
          <a:p>
            <a:pPr fontAlgn="auto">
              <a:spcAft>
                <a:spcPts val="0"/>
              </a:spcAft>
              <a:buClr>
                <a:schemeClr val="accent3"/>
              </a:buClr>
              <a:buFont typeface="Wingdings 2"/>
              <a:buNone/>
              <a:defRPr/>
            </a:pPr>
            <a:r>
              <a:rPr lang="en-GB" dirty="0" smtClean="0">
                <a:solidFill>
                  <a:schemeClr val="accent3">
                    <a:lumMod val="75000"/>
                  </a:schemeClr>
                </a:solidFill>
                <a:latin typeface="Comic Sans MS" pitchFamily="66" charset="0"/>
              </a:rPr>
              <a:t>Phase 5 – tricky words </a:t>
            </a:r>
          </a:p>
          <a:p>
            <a:pPr fontAlgn="auto">
              <a:spcAft>
                <a:spcPts val="0"/>
              </a:spcAft>
              <a:buClr>
                <a:schemeClr val="accent3"/>
              </a:buClr>
              <a:buFont typeface="Wingdings 2"/>
              <a:buNone/>
              <a:defRPr/>
            </a:pPr>
            <a:endParaRPr lang="en-GB" dirty="0" smtClean="0">
              <a:solidFill>
                <a:schemeClr val="accent3">
                  <a:lumMod val="75000"/>
                </a:schemeClr>
              </a:solidFill>
              <a:latin typeface="Comic Sans MS" pitchFamily="66" charset="0"/>
            </a:endParaRPr>
          </a:p>
          <a:p>
            <a:pPr fontAlgn="auto">
              <a:spcAft>
                <a:spcPts val="0"/>
              </a:spcAft>
              <a:buClr>
                <a:schemeClr val="accent3"/>
              </a:buClr>
              <a:buFont typeface="Wingdings 2"/>
              <a:buNone/>
              <a:defRPr/>
            </a:pPr>
            <a:r>
              <a:rPr lang="en-GB" dirty="0" smtClean="0">
                <a:solidFill>
                  <a:schemeClr val="accent3">
                    <a:lumMod val="75000"/>
                  </a:schemeClr>
                </a:solidFill>
                <a:latin typeface="Comic Sans MS" pitchFamily="66" charset="0"/>
              </a:rPr>
              <a:t>Phase 6 – spelling rules for plurals and change in tense.</a:t>
            </a:r>
          </a:p>
          <a:p>
            <a:pPr fontAlgn="auto">
              <a:spcAft>
                <a:spcPts val="0"/>
              </a:spcAft>
              <a:buClr>
                <a:schemeClr val="accent3"/>
              </a:buClr>
              <a:buFont typeface="Wingdings 2"/>
              <a:buNone/>
              <a:defRPr/>
            </a:pPr>
            <a:endParaRPr lang="en-GB" dirty="0" smtClean="0"/>
          </a:p>
          <a:p>
            <a:pPr fontAlgn="auto">
              <a:spcAft>
                <a:spcPts val="0"/>
              </a:spcAft>
              <a:buClr>
                <a:schemeClr val="accent3"/>
              </a:buClr>
              <a:buFont typeface="Wingdings 2"/>
              <a:buNone/>
              <a:defRPr/>
            </a:pP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441325" y="692150"/>
            <a:ext cx="8280400" cy="6062663"/>
          </a:xfrm>
          <a:prstGeom prst="rect">
            <a:avLst/>
          </a:prstGeom>
          <a:noFill/>
          <a:ln w="9525">
            <a:noFill/>
            <a:miter lim="800000"/>
            <a:headEnd/>
            <a:tailEnd/>
          </a:ln>
        </p:spPr>
        <p:txBody>
          <a:bodyPr>
            <a:spAutoFit/>
          </a:bodyPr>
          <a:lstStyle/>
          <a:p>
            <a:r>
              <a:rPr lang="en-GB" sz="4000" u="sng">
                <a:latin typeface="Comic Sans MS" pitchFamily="66" charset="0"/>
              </a:rPr>
              <a:t>Saying the sounds</a:t>
            </a:r>
            <a:endParaRPr lang="en-GB" sz="4000">
              <a:latin typeface="Comic Sans MS" pitchFamily="66" charset="0"/>
            </a:endParaRPr>
          </a:p>
          <a:p>
            <a:r>
              <a:rPr lang="en-GB" sz="3200">
                <a:latin typeface="Comic Sans MS" pitchFamily="66" charset="0"/>
              </a:rPr>
              <a:t>It is now recommended that sounds are said in their pure format, rather than adding on a ‘u’ sound after it. </a:t>
            </a:r>
            <a:r>
              <a:rPr lang="en-GB" sz="3200" u="sng">
                <a:latin typeface="Comic Sans MS" pitchFamily="66" charset="0"/>
              </a:rPr>
              <a:t>Be particularly careful not to say ‘u’ after</a:t>
            </a:r>
            <a:r>
              <a:rPr lang="en-GB" sz="3200">
                <a:latin typeface="Comic Sans MS" pitchFamily="66" charset="0"/>
              </a:rPr>
              <a:t> letter.</a:t>
            </a:r>
          </a:p>
          <a:p>
            <a:endParaRPr lang="en-GB" sz="3200">
              <a:latin typeface="Comic Sans MS" pitchFamily="66" charset="0"/>
            </a:endParaRPr>
          </a:p>
          <a:p>
            <a:r>
              <a:rPr lang="en-GB" sz="3200">
                <a:latin typeface="Comic Sans MS" pitchFamily="66" charset="0"/>
              </a:rPr>
              <a:t>By adding ‘u’ it makes it harder to blend the sounds later.  For example if we wanted to sound out the word ‘bring’ it is easier to blend b-r-i-ng than bu-ru-i-nu-gu</a:t>
            </a:r>
            <a:r>
              <a:rPr lang="en-GB">
                <a:latin typeface="Constantia" pitchFamily="18" charset="0"/>
              </a:rPr>
              <a: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Text Box 4"/>
          <p:cNvSpPr txBox="1">
            <a:spLocks noChangeArrowheads="1"/>
          </p:cNvSpPr>
          <p:nvPr/>
        </p:nvSpPr>
        <p:spPr bwMode="auto">
          <a:xfrm>
            <a:off x="755650" y="836613"/>
            <a:ext cx="7632700" cy="366712"/>
          </a:xfrm>
          <a:prstGeom prst="rect">
            <a:avLst/>
          </a:prstGeom>
          <a:noFill/>
          <a:ln w="9525">
            <a:noFill/>
            <a:miter lim="800000"/>
            <a:headEnd/>
            <a:tailEnd/>
          </a:ln>
          <a:effectLst/>
        </p:spPr>
        <p:txBody>
          <a:bodyPr>
            <a:spAutoFit/>
          </a:bodyPr>
          <a:lstStyle/>
          <a:p>
            <a:endParaRPr lang="en-GB"/>
          </a:p>
        </p:txBody>
      </p:sp>
      <p:sp>
        <p:nvSpPr>
          <p:cNvPr id="25605" name="Text Box 5"/>
          <p:cNvSpPr txBox="1">
            <a:spLocks noChangeArrowheads="1"/>
          </p:cNvSpPr>
          <p:nvPr/>
        </p:nvSpPr>
        <p:spPr bwMode="auto">
          <a:xfrm>
            <a:off x="900113" y="908050"/>
            <a:ext cx="7127875" cy="4970463"/>
          </a:xfrm>
          <a:prstGeom prst="rect">
            <a:avLst/>
          </a:prstGeom>
          <a:noFill/>
          <a:ln w="9525">
            <a:noFill/>
            <a:miter lim="800000"/>
            <a:headEnd/>
            <a:tailEnd/>
          </a:ln>
          <a:effectLst/>
        </p:spPr>
        <p:txBody>
          <a:bodyPr>
            <a:spAutoFit/>
          </a:bodyPr>
          <a:lstStyle/>
          <a:p>
            <a:pPr algn="ctr">
              <a:spcBef>
                <a:spcPct val="50000"/>
              </a:spcBef>
            </a:pPr>
            <a:r>
              <a:rPr lang="en-GB" sz="3200" u="sng" dirty="0">
                <a:latin typeface="Comic Sans MS" pitchFamily="66" charset="0"/>
              </a:rPr>
              <a:t>Actions</a:t>
            </a:r>
          </a:p>
          <a:p>
            <a:pPr algn="ctr">
              <a:spcBef>
                <a:spcPct val="50000"/>
              </a:spcBef>
            </a:pPr>
            <a:endParaRPr lang="en-GB" sz="3200" u="sng" dirty="0">
              <a:latin typeface="Comic Sans MS" pitchFamily="66" charset="0"/>
            </a:endParaRPr>
          </a:p>
          <a:p>
            <a:pPr algn="ctr">
              <a:spcBef>
                <a:spcPct val="50000"/>
              </a:spcBef>
            </a:pPr>
            <a:r>
              <a:rPr lang="en-GB" sz="3200" u="sng" dirty="0">
                <a:latin typeface="Comic Sans MS" pitchFamily="66" charset="0"/>
                <a:hlinkClick r:id="rId3"/>
              </a:rPr>
              <a:t>www.jollylearning.co.uk</a:t>
            </a:r>
            <a:endParaRPr lang="en-GB" sz="3200" u="sng" dirty="0">
              <a:latin typeface="Comic Sans MS" pitchFamily="66" charset="0"/>
            </a:endParaRPr>
          </a:p>
          <a:p>
            <a:pPr algn="ctr">
              <a:spcBef>
                <a:spcPct val="50000"/>
              </a:spcBef>
            </a:pPr>
            <a:endParaRPr lang="en-GB" sz="3200" u="sng" dirty="0">
              <a:latin typeface="Comic Sans MS" pitchFamily="66" charset="0"/>
            </a:endParaRPr>
          </a:p>
          <a:p>
            <a:pPr algn="ctr">
              <a:spcBef>
                <a:spcPct val="50000"/>
              </a:spcBef>
            </a:pPr>
            <a:endParaRPr lang="en-GB" sz="3200" u="sng" dirty="0">
              <a:latin typeface="Comic Sans MS" pitchFamily="66" charset="0"/>
            </a:endParaRPr>
          </a:p>
          <a:p>
            <a:pPr>
              <a:spcBef>
                <a:spcPct val="50000"/>
              </a:spcBef>
            </a:pPr>
            <a:r>
              <a:rPr lang="en-GB" sz="3200" dirty="0">
                <a:latin typeface="Comic Sans MS" pitchFamily="66" charset="0"/>
              </a:rPr>
              <a:t>Example – a, b, c</a:t>
            </a:r>
          </a:p>
          <a:p>
            <a:pPr>
              <a:spcBef>
                <a:spcPct val="50000"/>
              </a:spcBef>
            </a:pPr>
            <a:r>
              <a:rPr lang="en-GB" sz="3200" dirty="0">
                <a:latin typeface="Comic Sans MS" pitchFamily="66" charset="0"/>
              </a:rPr>
              <a:t>Use robot arms and sound buttons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23850" y="188913"/>
            <a:ext cx="8280400" cy="1143000"/>
          </a:xfrm>
        </p:spPr>
        <p:txBody>
          <a:bodyPr/>
          <a:lstStyle/>
          <a:p>
            <a:r>
              <a:rPr lang="en-GB" sz="3200" smtClean="0"/>
              <a:t>Reading in School  </a:t>
            </a:r>
            <a:br>
              <a:rPr lang="en-GB" sz="3200" smtClean="0"/>
            </a:br>
            <a:r>
              <a:rPr lang="en-GB" sz="3200" smtClean="0"/>
              <a:t>The </a:t>
            </a:r>
            <a:r>
              <a:rPr lang="en-GB" sz="3200" i="1" smtClean="0"/>
              <a:t>Teaching</a:t>
            </a:r>
            <a:r>
              <a:rPr lang="en-GB" sz="3200" smtClean="0"/>
              <a:t> of Reading</a:t>
            </a:r>
            <a:endParaRPr lang="en-GB" smtClean="0"/>
          </a:p>
        </p:txBody>
      </p:sp>
      <p:sp>
        <p:nvSpPr>
          <p:cNvPr id="8195" name="Rectangle 3"/>
          <p:cNvSpPr>
            <a:spLocks noGrp="1" noChangeArrowheads="1"/>
          </p:cNvSpPr>
          <p:nvPr>
            <p:ph type="body" sz="half" idx="1"/>
          </p:nvPr>
        </p:nvSpPr>
        <p:spPr>
          <a:xfrm>
            <a:off x="611188" y="1412875"/>
            <a:ext cx="7056437" cy="4525963"/>
          </a:xfrm>
        </p:spPr>
        <p:txBody>
          <a:bodyPr>
            <a:normAutofit fontScale="70000" lnSpcReduction="20000"/>
          </a:bodyPr>
          <a:lstStyle/>
          <a:p>
            <a:pPr>
              <a:lnSpc>
                <a:spcPct val="90000"/>
              </a:lnSpc>
              <a:defRPr/>
            </a:pPr>
            <a:r>
              <a:rPr lang="en-GB" dirty="0" smtClean="0"/>
              <a:t>Phonics every day</a:t>
            </a:r>
          </a:p>
          <a:p>
            <a:pPr>
              <a:lnSpc>
                <a:spcPct val="90000"/>
              </a:lnSpc>
              <a:defRPr/>
            </a:pPr>
            <a:r>
              <a:rPr lang="en-GB" dirty="0" smtClean="0"/>
              <a:t>Shared reading every day</a:t>
            </a:r>
          </a:p>
          <a:p>
            <a:pPr>
              <a:lnSpc>
                <a:spcPct val="90000"/>
              </a:lnSpc>
              <a:defRPr/>
            </a:pPr>
            <a:r>
              <a:rPr lang="en-GB" dirty="0" smtClean="0"/>
              <a:t>Guided reading (by Year 2)</a:t>
            </a:r>
          </a:p>
          <a:p>
            <a:pPr>
              <a:lnSpc>
                <a:spcPct val="90000"/>
              </a:lnSpc>
              <a:defRPr/>
            </a:pPr>
            <a:r>
              <a:rPr lang="en-GB" dirty="0" smtClean="0"/>
              <a:t>Independent reading (when the child chooses to)</a:t>
            </a:r>
          </a:p>
          <a:p>
            <a:pPr>
              <a:lnSpc>
                <a:spcPct val="90000"/>
              </a:lnSpc>
              <a:defRPr/>
            </a:pPr>
            <a:r>
              <a:rPr lang="en-GB" dirty="0" smtClean="0"/>
              <a:t>Personal reading (with parent helper once or twice a week and with teachers once or twice each six weeks)</a:t>
            </a:r>
          </a:p>
          <a:p>
            <a:pPr>
              <a:lnSpc>
                <a:spcPct val="90000"/>
              </a:lnSpc>
              <a:defRPr/>
            </a:pPr>
            <a:r>
              <a:rPr lang="en-GB" dirty="0" smtClean="0"/>
              <a:t>Focused reading activities (during phonics sessions two or three times a week)</a:t>
            </a:r>
          </a:p>
          <a:p>
            <a:pPr>
              <a:lnSpc>
                <a:spcPct val="90000"/>
              </a:lnSpc>
              <a:defRPr/>
            </a:pPr>
            <a:r>
              <a:rPr lang="en-GB" dirty="0" smtClean="0"/>
              <a:t>Reading across the curriculum</a:t>
            </a:r>
          </a:p>
          <a:p>
            <a:pPr>
              <a:lnSpc>
                <a:spcPct val="90000"/>
              </a:lnSpc>
              <a:defRPr/>
            </a:pPr>
            <a:r>
              <a:rPr lang="en-GB" dirty="0" smtClean="0"/>
              <a:t>Class novels and stories</a:t>
            </a:r>
          </a:p>
          <a:p>
            <a:pPr>
              <a:lnSpc>
                <a:spcPct val="90000"/>
              </a:lnSpc>
              <a:buFontTx/>
              <a:buNone/>
              <a:defRPr/>
            </a:pPr>
            <a:r>
              <a:rPr lang="en-GB" b="1" dirty="0" smtClean="0">
                <a:solidFill>
                  <a:srgbClr val="66FFFF"/>
                </a:solidFill>
              </a:rPr>
              <a:t>    </a:t>
            </a:r>
            <a:r>
              <a:rPr lang="en-GB" b="1" dirty="0" smtClean="0">
                <a:solidFill>
                  <a:srgbClr val="7030A0"/>
                </a:solidFill>
              </a:rPr>
              <a:t>School readers                        </a:t>
            </a:r>
            <a:r>
              <a:rPr lang="en-GB" b="1" dirty="0" smtClean="0">
                <a:solidFill>
                  <a:srgbClr val="FF66FF"/>
                </a:solidFill>
              </a:rPr>
              <a:t>Home readers</a:t>
            </a:r>
          </a:p>
          <a:p>
            <a:pPr algn="ctr">
              <a:lnSpc>
                <a:spcPct val="90000"/>
              </a:lnSpc>
              <a:buFontTx/>
              <a:buNone/>
              <a:defRPr/>
            </a:pPr>
            <a:r>
              <a:rPr lang="en-GB" i="1" dirty="0" smtClean="0"/>
              <a:t>The hearing of reading is NOT the teaching of reading</a:t>
            </a:r>
          </a:p>
          <a:p>
            <a:pPr>
              <a:lnSpc>
                <a:spcPct val="90000"/>
              </a:lnSpc>
              <a:defRPr/>
            </a:pPr>
            <a:endParaRPr lang="en-GB"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39750" y="404813"/>
            <a:ext cx="8229600" cy="863600"/>
          </a:xfrm>
        </p:spPr>
        <p:txBody>
          <a:bodyPr/>
          <a:lstStyle/>
          <a:p>
            <a:pPr>
              <a:defRPr/>
            </a:pPr>
            <a:r>
              <a:rPr lang="en-GB" b="1" dirty="0" smtClean="0"/>
              <a:t>Reading</a:t>
            </a:r>
          </a:p>
        </p:txBody>
      </p:sp>
      <p:sp>
        <p:nvSpPr>
          <p:cNvPr id="19459" name="Rectangle 3"/>
          <p:cNvSpPr>
            <a:spLocks noGrp="1" noChangeArrowheads="1"/>
          </p:cNvSpPr>
          <p:nvPr>
            <p:ph type="body" idx="1"/>
          </p:nvPr>
        </p:nvSpPr>
        <p:spPr>
          <a:xfrm>
            <a:off x="611188" y="1268413"/>
            <a:ext cx="8229600" cy="5030787"/>
          </a:xfrm>
        </p:spPr>
        <p:txBody>
          <a:bodyPr/>
          <a:lstStyle/>
          <a:p>
            <a:pPr>
              <a:defRPr/>
            </a:pPr>
            <a:r>
              <a:rPr lang="en-GB" dirty="0"/>
              <a:t>Success in reading is fundamental to success in </a:t>
            </a:r>
            <a:r>
              <a:rPr lang="en-GB" dirty="0" smtClean="0"/>
              <a:t>school.</a:t>
            </a:r>
            <a:endParaRPr lang="en-GB" dirty="0"/>
          </a:p>
          <a:p>
            <a:pPr>
              <a:defRPr/>
            </a:pPr>
            <a:r>
              <a:rPr lang="en-GB" dirty="0"/>
              <a:t>Reading is all about acquiring meaning; </a:t>
            </a:r>
            <a:r>
              <a:rPr lang="en-GB" dirty="0" smtClean="0"/>
              <a:t>for </a:t>
            </a:r>
            <a:r>
              <a:rPr lang="en-GB" dirty="0"/>
              <a:t>enjoyment, information and </a:t>
            </a:r>
            <a:r>
              <a:rPr lang="en-GB" dirty="0" smtClean="0"/>
              <a:t>understanding.</a:t>
            </a:r>
            <a:endParaRPr lang="en-GB" dirty="0"/>
          </a:p>
          <a:p>
            <a:pPr>
              <a:defRPr/>
            </a:pPr>
            <a:r>
              <a:rPr lang="en-GB" dirty="0"/>
              <a:t>It is not a performance.</a:t>
            </a:r>
          </a:p>
          <a:p>
            <a:pPr>
              <a:defRPr/>
            </a:pPr>
            <a:r>
              <a:rPr lang="en-GB" dirty="0"/>
              <a:t>It is not a </a:t>
            </a:r>
            <a:r>
              <a:rPr lang="en-GB" dirty="0" smtClean="0"/>
              <a:t>test</a:t>
            </a:r>
            <a:r>
              <a:rPr lang="en-GB" dirty="0"/>
              <a:t>.</a:t>
            </a:r>
          </a:p>
          <a:p>
            <a:pPr algn="ctr">
              <a:buFontTx/>
              <a:buNone/>
              <a:defRPr/>
            </a:pPr>
            <a:r>
              <a:rPr lang="en-GB" i="1" dirty="0" smtClean="0">
                <a:solidFill>
                  <a:schemeClr val="accent2">
                    <a:lumMod val="75000"/>
                  </a:schemeClr>
                </a:solidFill>
              </a:rPr>
              <a:t>Every </a:t>
            </a:r>
            <a:r>
              <a:rPr lang="en-GB" i="1" dirty="0">
                <a:solidFill>
                  <a:schemeClr val="accent2">
                    <a:lumMod val="75000"/>
                  </a:schemeClr>
                </a:solidFill>
              </a:rPr>
              <a:t>time you finish a book - do always choose a harder one next time?</a:t>
            </a:r>
          </a:p>
          <a:p>
            <a:pPr>
              <a:lnSpc>
                <a:spcPct val="90000"/>
              </a:lnSpc>
              <a:defRPr/>
            </a:pPr>
            <a:endParaRPr lang="en-GB" dirty="0"/>
          </a:p>
          <a:p>
            <a:pPr algn="ctr">
              <a:lnSpc>
                <a:spcPct val="90000"/>
              </a:lnSpc>
              <a:buFontTx/>
              <a:buNone/>
              <a:defRPr/>
            </a:pPr>
            <a:endParaRPr lang="en-GB" sz="8000" dirty="0">
              <a:solidFill>
                <a:srgbClr val="FF0000"/>
              </a:solidFill>
              <a:effectLst>
                <a:outerShdw blurRad="38100" dist="38100" dir="2700000" algn="tl">
                  <a:srgbClr val="000000"/>
                </a:outerShdw>
              </a:effectLst>
            </a:endParaRPr>
          </a:p>
          <a:p>
            <a:pPr>
              <a:lnSpc>
                <a:spcPct val="90000"/>
              </a:lnSpc>
              <a:defRPr/>
            </a:pPr>
            <a:endParaRPr lang="en-GB" sz="8000" dirty="0">
              <a:solidFill>
                <a:srgbClr val="FF0000"/>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pPr>
              <a:defRPr/>
            </a:pPr>
            <a:r>
              <a:rPr lang="en-US" dirty="0" smtClean="0"/>
              <a:t>Understanding</a:t>
            </a:r>
            <a:br>
              <a:rPr lang="en-US" dirty="0" smtClean="0"/>
            </a:br>
            <a:r>
              <a:rPr lang="en-US" sz="4000" dirty="0" smtClean="0"/>
              <a:t>(Comprehension)</a:t>
            </a:r>
          </a:p>
        </p:txBody>
      </p:sp>
      <p:sp>
        <p:nvSpPr>
          <p:cNvPr id="19459" name="Rectangle 3"/>
          <p:cNvSpPr>
            <a:spLocks noGrp="1" noChangeArrowheads="1"/>
          </p:cNvSpPr>
          <p:nvPr>
            <p:ph type="body" idx="1"/>
          </p:nvPr>
        </p:nvSpPr>
        <p:spPr>
          <a:xfrm>
            <a:off x="395288" y="1711325"/>
            <a:ext cx="8229600" cy="4525963"/>
          </a:xfrm>
        </p:spPr>
        <p:txBody>
          <a:bodyPr>
            <a:normAutofit/>
          </a:bodyPr>
          <a:lstStyle/>
          <a:p>
            <a:pPr>
              <a:lnSpc>
                <a:spcPct val="120000"/>
              </a:lnSpc>
              <a:spcBef>
                <a:spcPts val="0"/>
              </a:spcBef>
              <a:defRPr/>
            </a:pPr>
            <a:r>
              <a:rPr lang="en-US" dirty="0" smtClean="0"/>
              <a:t>Being able to read does not mean you understand what you read.</a:t>
            </a:r>
          </a:p>
          <a:p>
            <a:pPr>
              <a:lnSpc>
                <a:spcPct val="120000"/>
              </a:lnSpc>
              <a:spcBef>
                <a:spcPts val="0"/>
              </a:spcBef>
              <a:defRPr/>
            </a:pPr>
            <a:r>
              <a:rPr lang="en-US" dirty="0" smtClean="0"/>
              <a:t>Your child might sound like a good reader but may not necessarily understand what the text means.</a:t>
            </a:r>
          </a:p>
          <a:p>
            <a:pPr>
              <a:lnSpc>
                <a:spcPct val="120000"/>
              </a:lnSpc>
              <a:spcBef>
                <a:spcPts val="0"/>
              </a:spcBef>
              <a:defRPr/>
            </a:pPr>
            <a:r>
              <a:rPr lang="en-US" dirty="0" smtClean="0"/>
              <a:t>The best way to develop understanding is to talk about texts.</a:t>
            </a:r>
          </a:p>
          <a:p>
            <a:pPr>
              <a:lnSpc>
                <a:spcPct val="120000"/>
              </a:lnSpc>
              <a:spcBef>
                <a:spcPts val="0"/>
              </a:spcBef>
              <a:defRPr/>
            </a:pPr>
            <a:endParaRPr lang="en-US" dirty="0" smtClean="0"/>
          </a:p>
          <a:p>
            <a:pPr>
              <a:defRPr/>
            </a:pPr>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26"/>
          <p:cNvSpPr>
            <a:spLocks noGrp="1" noChangeArrowheads="1"/>
          </p:cNvSpPr>
          <p:nvPr>
            <p:ph type="title"/>
          </p:nvPr>
        </p:nvSpPr>
        <p:spPr>
          <a:xfrm>
            <a:off x="533400" y="381000"/>
            <a:ext cx="8229600" cy="647700"/>
          </a:xfrm>
        </p:spPr>
        <p:txBody>
          <a:bodyPr>
            <a:normAutofit fontScale="90000"/>
          </a:bodyPr>
          <a:lstStyle/>
          <a:p>
            <a:pPr>
              <a:defRPr/>
            </a:pPr>
            <a:r>
              <a:rPr lang="en-GB" sz="4000" smtClean="0"/>
              <a:t>Reading at Home – Enjoy!</a:t>
            </a:r>
          </a:p>
        </p:txBody>
      </p:sp>
      <p:sp>
        <p:nvSpPr>
          <p:cNvPr id="9219" name="Rectangle 1027"/>
          <p:cNvSpPr>
            <a:spLocks noGrp="1" noChangeArrowheads="1"/>
          </p:cNvSpPr>
          <p:nvPr>
            <p:ph type="body" idx="1"/>
          </p:nvPr>
        </p:nvSpPr>
        <p:spPr>
          <a:xfrm>
            <a:off x="381000" y="1066800"/>
            <a:ext cx="8229600" cy="5318125"/>
          </a:xfrm>
        </p:spPr>
        <p:txBody>
          <a:bodyPr/>
          <a:lstStyle/>
          <a:p>
            <a:pPr>
              <a:defRPr/>
            </a:pPr>
            <a:r>
              <a:rPr lang="en-GB" dirty="0" smtClean="0"/>
              <a:t>Make reading visible; have books available in your home</a:t>
            </a:r>
          </a:p>
          <a:p>
            <a:pPr>
              <a:defRPr/>
            </a:pPr>
            <a:r>
              <a:rPr lang="en-GB" dirty="0" smtClean="0"/>
              <a:t>Share books every day;</a:t>
            </a:r>
          </a:p>
          <a:p>
            <a:pPr>
              <a:defRPr/>
            </a:pPr>
            <a:r>
              <a:rPr lang="en-GB" dirty="0" smtClean="0"/>
              <a:t>Boys need to see that reading is something men do.</a:t>
            </a:r>
          </a:p>
          <a:p>
            <a:pPr>
              <a:defRPr/>
            </a:pPr>
            <a:r>
              <a:rPr lang="en-GB" dirty="0" smtClean="0"/>
              <a:t>Talk about books.</a:t>
            </a:r>
          </a:p>
          <a:p>
            <a:pPr>
              <a:defRPr/>
            </a:pPr>
            <a:r>
              <a:rPr lang="en-GB" dirty="0" smtClean="0"/>
              <a:t>Sit and listen - don’t do chores around the reader!</a:t>
            </a:r>
          </a:p>
          <a:p>
            <a:pPr>
              <a:defRPr/>
            </a:pPr>
            <a:r>
              <a:rPr lang="en-GB" dirty="0" smtClean="0"/>
              <a:t>Respect choices.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260350"/>
            <a:ext cx="8588375" cy="950913"/>
          </a:xfrm>
        </p:spPr>
        <p:txBody>
          <a:bodyPr/>
          <a:lstStyle/>
          <a:p>
            <a:pPr>
              <a:defRPr/>
            </a:pPr>
            <a:r>
              <a:rPr lang="en-GB" sz="4000" b="1" dirty="0" smtClean="0"/>
              <a:t>What to do if your child is stuck</a:t>
            </a:r>
            <a:endParaRPr lang="en-GB" sz="4000" b="1" dirty="0"/>
          </a:p>
        </p:txBody>
      </p:sp>
      <p:sp>
        <p:nvSpPr>
          <p:cNvPr id="4" name="Content Placeholder 3"/>
          <p:cNvSpPr>
            <a:spLocks noGrp="1"/>
          </p:cNvSpPr>
          <p:nvPr>
            <p:ph idx="1"/>
          </p:nvPr>
        </p:nvSpPr>
        <p:spPr>
          <a:xfrm>
            <a:off x="323850" y="1196975"/>
            <a:ext cx="8610600" cy="4608513"/>
          </a:xfrm>
        </p:spPr>
        <p:txBody>
          <a:bodyPr>
            <a:normAutofit fontScale="92500" lnSpcReduction="20000"/>
          </a:bodyPr>
          <a:lstStyle/>
          <a:p>
            <a:pPr>
              <a:spcBef>
                <a:spcPts val="0"/>
              </a:spcBef>
              <a:defRPr/>
            </a:pPr>
            <a:r>
              <a:rPr lang="en-GB" dirty="0" smtClean="0"/>
              <a:t>Use phonics first. What sound does the word begin with? Can you say the sounds in the word? Blend them together.</a:t>
            </a:r>
          </a:p>
          <a:p>
            <a:pPr>
              <a:spcBef>
                <a:spcPts val="0"/>
              </a:spcBef>
              <a:defRPr/>
            </a:pPr>
            <a:r>
              <a:rPr lang="en-GB" dirty="0" smtClean="0"/>
              <a:t>For non-phonetic high frequency words, tell your child the word, then maybe practise recognising and reading the high frequency words from that book, when you have finished reading</a:t>
            </a:r>
          </a:p>
          <a:p>
            <a:pPr>
              <a:spcBef>
                <a:spcPts val="0"/>
              </a:spcBef>
              <a:defRPr/>
            </a:pPr>
            <a:r>
              <a:rPr lang="en-GB" dirty="0" smtClean="0"/>
              <a:t>Read to the end of the sentence. What would make sense?</a:t>
            </a:r>
          </a:p>
          <a:p>
            <a:pPr>
              <a:spcBef>
                <a:spcPts val="0"/>
              </a:spcBef>
              <a:defRPr/>
            </a:pPr>
            <a:r>
              <a:rPr lang="en-GB" dirty="0" smtClean="0"/>
              <a:t>What is the text about – what might fit here?</a:t>
            </a:r>
          </a:p>
          <a:p>
            <a:pPr>
              <a:spcBef>
                <a:spcPts val="0"/>
              </a:spcBef>
              <a:defRPr/>
            </a:pPr>
            <a:r>
              <a:rPr lang="en-GB" dirty="0" smtClean="0"/>
              <a:t>Does it sound right?</a:t>
            </a:r>
          </a:p>
          <a:p>
            <a:pPr>
              <a:spcBef>
                <a:spcPts val="0"/>
              </a:spcBef>
              <a:defRPr/>
            </a:pPr>
            <a:r>
              <a:rPr lang="en-GB" dirty="0" smtClean="0"/>
              <a:t>Look at the picture. Does it help?</a:t>
            </a: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39750" y="404813"/>
            <a:ext cx="8229600" cy="863600"/>
          </a:xfrm>
        </p:spPr>
        <p:txBody>
          <a:bodyPr/>
          <a:lstStyle/>
          <a:p>
            <a:pPr>
              <a:defRPr/>
            </a:pPr>
            <a:r>
              <a:rPr lang="en-GB" smtClean="0"/>
              <a:t>Talking about books</a:t>
            </a:r>
          </a:p>
        </p:txBody>
      </p:sp>
      <p:sp>
        <p:nvSpPr>
          <p:cNvPr id="30723" name="Rectangle 3"/>
          <p:cNvSpPr>
            <a:spLocks noGrp="1" noChangeArrowheads="1"/>
          </p:cNvSpPr>
          <p:nvPr>
            <p:ph type="body" idx="1"/>
          </p:nvPr>
        </p:nvSpPr>
        <p:spPr>
          <a:xfrm>
            <a:off x="611188" y="1341438"/>
            <a:ext cx="8229600" cy="4957762"/>
          </a:xfrm>
        </p:spPr>
        <p:txBody>
          <a:bodyPr/>
          <a:lstStyle/>
          <a:p>
            <a:pPr>
              <a:lnSpc>
                <a:spcPct val="90000"/>
              </a:lnSpc>
              <a:buFontTx/>
              <a:buNone/>
              <a:defRPr/>
            </a:pPr>
            <a:r>
              <a:rPr lang="en-GB" sz="2800" dirty="0" smtClean="0"/>
              <a:t>Do </a:t>
            </a:r>
            <a:r>
              <a:rPr lang="en-GB" sz="2800" dirty="0"/>
              <a:t>you like this book; why?</a:t>
            </a:r>
          </a:p>
          <a:p>
            <a:pPr>
              <a:lnSpc>
                <a:spcPct val="90000"/>
              </a:lnSpc>
              <a:buFontTx/>
              <a:buNone/>
              <a:defRPr/>
            </a:pPr>
            <a:r>
              <a:rPr lang="en-GB" sz="2800" dirty="0"/>
              <a:t>Who is your favourite character?</a:t>
            </a:r>
          </a:p>
          <a:p>
            <a:pPr>
              <a:lnSpc>
                <a:spcPct val="90000"/>
              </a:lnSpc>
              <a:buFontTx/>
              <a:buNone/>
              <a:defRPr/>
            </a:pPr>
            <a:r>
              <a:rPr lang="en-GB" sz="2800" dirty="0"/>
              <a:t>Tell me about a character in the book.</a:t>
            </a:r>
          </a:p>
          <a:p>
            <a:pPr>
              <a:lnSpc>
                <a:spcPct val="90000"/>
              </a:lnSpc>
              <a:buFontTx/>
              <a:buNone/>
              <a:defRPr/>
            </a:pPr>
            <a:r>
              <a:rPr lang="en-GB" sz="2800" dirty="0"/>
              <a:t>Which words tell you what the character is like?</a:t>
            </a:r>
          </a:p>
          <a:p>
            <a:pPr>
              <a:lnSpc>
                <a:spcPct val="90000"/>
              </a:lnSpc>
              <a:buFontTx/>
              <a:buNone/>
              <a:defRPr/>
            </a:pPr>
            <a:r>
              <a:rPr lang="en-GB" sz="2800" dirty="0"/>
              <a:t>How would you feel?</a:t>
            </a:r>
          </a:p>
          <a:p>
            <a:pPr>
              <a:lnSpc>
                <a:spcPct val="90000"/>
              </a:lnSpc>
              <a:buFontTx/>
              <a:buNone/>
              <a:defRPr/>
            </a:pPr>
            <a:r>
              <a:rPr lang="en-GB" sz="2800" dirty="0"/>
              <a:t>What do you think will happen next?</a:t>
            </a:r>
          </a:p>
          <a:p>
            <a:pPr>
              <a:lnSpc>
                <a:spcPct val="90000"/>
              </a:lnSpc>
              <a:buFontTx/>
              <a:buNone/>
              <a:defRPr/>
            </a:pPr>
            <a:r>
              <a:rPr lang="en-GB" sz="2800" dirty="0"/>
              <a:t>What would you do?</a:t>
            </a:r>
          </a:p>
          <a:p>
            <a:pPr>
              <a:lnSpc>
                <a:spcPct val="90000"/>
              </a:lnSpc>
              <a:buFontTx/>
              <a:buNone/>
              <a:defRPr/>
            </a:pPr>
            <a:r>
              <a:rPr lang="en-GB" sz="2800" dirty="0"/>
              <a:t>What have you learned about …… in your book?</a:t>
            </a:r>
          </a:p>
          <a:p>
            <a:pPr>
              <a:lnSpc>
                <a:spcPct val="90000"/>
              </a:lnSpc>
              <a:buFontTx/>
              <a:buNone/>
              <a:defRPr/>
            </a:pPr>
            <a:r>
              <a:rPr lang="en-GB" sz="2800" dirty="0"/>
              <a:t>What can you tell me about</a:t>
            </a:r>
            <a:r>
              <a:rPr lang="en-GB" sz="2800" dirty="0" smtClean="0"/>
              <a:t>…?</a:t>
            </a:r>
          </a:p>
          <a:p>
            <a:pPr>
              <a:lnSpc>
                <a:spcPct val="90000"/>
              </a:lnSpc>
              <a:buFontTx/>
              <a:buNone/>
              <a:defRPr/>
            </a:pPr>
            <a:endParaRPr lang="en-GB" sz="2800" dirty="0"/>
          </a:p>
          <a:p>
            <a:pPr>
              <a:lnSpc>
                <a:spcPct val="90000"/>
              </a:lnSpc>
              <a:buFontTx/>
              <a:buNone/>
              <a:defRPr/>
            </a:pPr>
            <a:endParaRPr lang="en-GB" sz="2800" b="1" dirty="0">
              <a:solidFill>
                <a:srgbClr val="FFFF00"/>
              </a:solidFill>
              <a:effectLst>
                <a:outerShdw blurRad="38100" dist="38100" dir="2700000" algn="tl">
                  <a:srgbClr val="000000"/>
                </a:outerShdw>
              </a:effectLst>
            </a:endParaRPr>
          </a:p>
          <a:p>
            <a:pPr>
              <a:lnSpc>
                <a:spcPct val="90000"/>
              </a:lnSpc>
              <a:buFontTx/>
              <a:buNone/>
              <a:defRPr/>
            </a:pPr>
            <a:endParaRPr lang="en-GB" sz="2400" dirty="0"/>
          </a:p>
          <a:p>
            <a:pPr>
              <a:lnSpc>
                <a:spcPct val="90000"/>
              </a:lnSpc>
              <a:buFontTx/>
              <a:buNone/>
              <a:defRPr/>
            </a:pPr>
            <a:endParaRPr lang="en-GB"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33400" y="228600"/>
            <a:ext cx="8229600" cy="1143000"/>
          </a:xfrm>
        </p:spPr>
        <p:txBody>
          <a:bodyPr>
            <a:normAutofit fontScale="90000"/>
          </a:bodyPr>
          <a:lstStyle/>
          <a:p>
            <a:pPr>
              <a:defRPr/>
            </a:pPr>
            <a:r>
              <a:rPr lang="en-US" smtClean="0"/>
              <a:t>Understanding</a:t>
            </a:r>
            <a:br>
              <a:rPr lang="en-US" smtClean="0"/>
            </a:br>
            <a:r>
              <a:rPr lang="en-US" sz="4000" smtClean="0"/>
              <a:t>(Comprehension)</a:t>
            </a:r>
            <a:endParaRPr lang="en-US" smtClean="0"/>
          </a:p>
        </p:txBody>
      </p:sp>
      <p:sp>
        <p:nvSpPr>
          <p:cNvPr id="21507" name="Rectangle 3"/>
          <p:cNvSpPr>
            <a:spLocks noGrp="1" noChangeArrowheads="1"/>
          </p:cNvSpPr>
          <p:nvPr>
            <p:ph type="body" idx="1"/>
          </p:nvPr>
        </p:nvSpPr>
        <p:spPr>
          <a:xfrm>
            <a:off x="250825" y="1447800"/>
            <a:ext cx="8588375" cy="4525963"/>
          </a:xfrm>
        </p:spPr>
        <p:txBody>
          <a:bodyPr>
            <a:normAutofit/>
          </a:bodyPr>
          <a:lstStyle/>
          <a:p>
            <a:pPr>
              <a:lnSpc>
                <a:spcPct val="110000"/>
              </a:lnSpc>
              <a:spcBef>
                <a:spcPts val="0"/>
              </a:spcBef>
              <a:defRPr/>
            </a:pPr>
            <a:r>
              <a:rPr lang="en-US" dirty="0" smtClean="0"/>
              <a:t>Finding information on the page.</a:t>
            </a:r>
          </a:p>
          <a:p>
            <a:pPr>
              <a:lnSpc>
                <a:spcPct val="110000"/>
              </a:lnSpc>
              <a:spcBef>
                <a:spcPts val="0"/>
              </a:spcBef>
              <a:defRPr/>
            </a:pPr>
            <a:r>
              <a:rPr lang="en-US" dirty="0" smtClean="0"/>
              <a:t>Being able to find information that is </a:t>
            </a:r>
            <a:r>
              <a:rPr lang="en-US" i="1" dirty="0" smtClean="0"/>
              <a:t>not</a:t>
            </a:r>
            <a:r>
              <a:rPr lang="en-US" dirty="0" smtClean="0"/>
              <a:t> on the page. Looking for clues</a:t>
            </a:r>
          </a:p>
          <a:p>
            <a:pPr>
              <a:lnSpc>
                <a:spcPct val="110000"/>
              </a:lnSpc>
              <a:spcBef>
                <a:spcPts val="0"/>
              </a:spcBef>
              <a:defRPr/>
            </a:pPr>
            <a:r>
              <a:rPr lang="en-US" dirty="0" smtClean="0"/>
              <a:t>Thinking about situations and predicting what might happen.</a:t>
            </a:r>
          </a:p>
          <a:p>
            <a:pPr>
              <a:lnSpc>
                <a:spcPct val="110000"/>
              </a:lnSpc>
              <a:spcBef>
                <a:spcPts val="0"/>
              </a:spcBef>
              <a:defRPr/>
            </a:pPr>
            <a:r>
              <a:rPr lang="en-US" dirty="0" smtClean="0"/>
              <a:t>Putting yourself in a character’s shoes and understanding what is going on from their viewpoint.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850" y="188913"/>
            <a:ext cx="8588375" cy="950912"/>
          </a:xfrm>
        </p:spPr>
        <p:txBody>
          <a:bodyPr/>
          <a:lstStyle/>
          <a:p>
            <a:pPr>
              <a:defRPr/>
            </a:pPr>
            <a:r>
              <a:rPr lang="en-GB" dirty="0" smtClean="0"/>
              <a:t>Hearing your child read</a:t>
            </a:r>
            <a:endParaRPr lang="en-GB" dirty="0"/>
          </a:p>
        </p:txBody>
      </p:sp>
      <p:sp>
        <p:nvSpPr>
          <p:cNvPr id="3" name="Content Placeholder 2"/>
          <p:cNvSpPr>
            <a:spLocks noGrp="1"/>
          </p:cNvSpPr>
          <p:nvPr>
            <p:ph idx="1"/>
          </p:nvPr>
        </p:nvSpPr>
        <p:spPr>
          <a:xfrm>
            <a:off x="250825" y="1196974"/>
            <a:ext cx="8610600" cy="4968329"/>
          </a:xfrm>
        </p:spPr>
        <p:txBody>
          <a:bodyPr>
            <a:normAutofit fontScale="70000" lnSpcReduction="20000"/>
          </a:bodyPr>
          <a:lstStyle/>
          <a:p>
            <a:pPr>
              <a:spcBef>
                <a:spcPts val="600"/>
              </a:spcBef>
              <a:defRPr/>
            </a:pPr>
            <a:r>
              <a:rPr lang="en-GB" dirty="0" smtClean="0"/>
              <a:t>Books will be sent home 2 or 3 at a time and changed on a Monday and Friday. Write a note in their reading diary if you have any information you would like to share with teachers</a:t>
            </a:r>
            <a:r>
              <a:rPr lang="en-GB" dirty="0" smtClean="0"/>
              <a:t>. </a:t>
            </a:r>
            <a:endParaRPr lang="en-GB" dirty="0" smtClean="0"/>
          </a:p>
          <a:p>
            <a:pPr>
              <a:spcBef>
                <a:spcPts val="600"/>
              </a:spcBef>
              <a:defRPr/>
            </a:pPr>
            <a:r>
              <a:rPr lang="en-GB" dirty="0" smtClean="0"/>
              <a:t>Please don’t feel these are the only books your child can read – the library also has a good supply of first reading books and often children enjoy re-reading books.</a:t>
            </a:r>
          </a:p>
          <a:p>
            <a:pPr>
              <a:spcBef>
                <a:spcPts val="600"/>
              </a:spcBef>
              <a:defRPr/>
            </a:pPr>
            <a:r>
              <a:rPr lang="en-GB" dirty="0" smtClean="0"/>
              <a:t>Particularly at this stage, we want to build their confidence and enjoyment of books and reading.</a:t>
            </a:r>
          </a:p>
          <a:p>
            <a:pPr>
              <a:spcBef>
                <a:spcPts val="600"/>
              </a:spcBef>
              <a:defRPr/>
            </a:pPr>
            <a:r>
              <a:rPr lang="en-GB" dirty="0" smtClean="0"/>
              <a:t>Choose a quiet time and give your child your full attention;</a:t>
            </a:r>
          </a:p>
          <a:p>
            <a:pPr>
              <a:spcBef>
                <a:spcPts val="600"/>
              </a:spcBef>
              <a:defRPr/>
            </a:pPr>
            <a:r>
              <a:rPr lang="en-GB" dirty="0" smtClean="0"/>
              <a:t>Give support if required using the strategies explained earlier;</a:t>
            </a:r>
          </a:p>
          <a:p>
            <a:pPr>
              <a:spcBef>
                <a:spcPts val="600"/>
              </a:spcBef>
              <a:defRPr/>
            </a:pPr>
            <a:r>
              <a:rPr lang="en-GB" dirty="0" smtClean="0"/>
              <a:t>Explain the meaning of new words;</a:t>
            </a:r>
          </a:p>
          <a:p>
            <a:pPr>
              <a:spcBef>
                <a:spcPts val="600"/>
              </a:spcBef>
              <a:defRPr/>
            </a:pPr>
            <a:r>
              <a:rPr lang="en-GB" dirty="0" smtClean="0"/>
              <a:t>Talk about the text using open questions.</a:t>
            </a:r>
          </a:p>
          <a:p>
            <a:pPr>
              <a:spcBef>
                <a:spcPts val="600"/>
              </a:spcBef>
              <a:defRPr/>
            </a:pPr>
            <a:endParaRPr lang="en-GB" dirty="0"/>
          </a:p>
          <a:p>
            <a:pPr marL="0" indent="0" algn="ctr">
              <a:buFontTx/>
              <a:buNone/>
              <a:defRPr/>
            </a:pPr>
            <a:r>
              <a:rPr lang="en-GB" dirty="0" smtClean="0"/>
              <a:t>Listen and watch the reading demonstration</a:t>
            </a:r>
          </a:p>
          <a:p>
            <a:pPr>
              <a:defRPr/>
            </a:pPr>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09600" y="228600"/>
            <a:ext cx="8229600" cy="661988"/>
          </a:xfrm>
        </p:spPr>
        <p:txBody>
          <a:bodyPr>
            <a:normAutofit/>
          </a:bodyPr>
          <a:lstStyle/>
          <a:p>
            <a:pPr>
              <a:defRPr/>
            </a:pPr>
            <a:r>
              <a:rPr lang="en-US" dirty="0" smtClean="0"/>
              <a:t>Reading to your children</a:t>
            </a:r>
          </a:p>
        </p:txBody>
      </p:sp>
      <p:sp>
        <p:nvSpPr>
          <p:cNvPr id="23555" name="Rectangle 3"/>
          <p:cNvSpPr>
            <a:spLocks noGrp="1" noChangeArrowheads="1"/>
          </p:cNvSpPr>
          <p:nvPr>
            <p:ph type="body" idx="1"/>
          </p:nvPr>
        </p:nvSpPr>
        <p:spPr>
          <a:xfrm>
            <a:off x="179388" y="1052513"/>
            <a:ext cx="8785225" cy="5545137"/>
          </a:xfrm>
        </p:spPr>
        <p:txBody>
          <a:bodyPr>
            <a:normAutofit fontScale="92500" lnSpcReduction="20000"/>
          </a:bodyPr>
          <a:lstStyle/>
          <a:p>
            <a:pPr>
              <a:lnSpc>
                <a:spcPct val="120000"/>
              </a:lnSpc>
              <a:spcBef>
                <a:spcPts val="0"/>
              </a:spcBef>
              <a:defRPr/>
            </a:pPr>
            <a:r>
              <a:rPr lang="en-US" sz="3300" dirty="0" smtClean="0"/>
              <a:t>Introduce your children to different types of books; chapter books, short stories, joke books, poetry, non-fiction.</a:t>
            </a:r>
          </a:p>
          <a:p>
            <a:pPr>
              <a:lnSpc>
                <a:spcPct val="120000"/>
              </a:lnSpc>
              <a:spcBef>
                <a:spcPts val="0"/>
              </a:spcBef>
              <a:defRPr/>
            </a:pPr>
            <a:r>
              <a:rPr lang="en-US" sz="3300" dirty="0" smtClean="0"/>
              <a:t>Read them the book that was your </a:t>
            </a:r>
            <a:r>
              <a:rPr lang="en-US" sz="3300" dirty="0" err="1" smtClean="0"/>
              <a:t>favourite</a:t>
            </a:r>
            <a:r>
              <a:rPr lang="en-US" sz="3300" dirty="0" smtClean="0"/>
              <a:t> when you were a child.</a:t>
            </a:r>
          </a:p>
          <a:p>
            <a:pPr>
              <a:lnSpc>
                <a:spcPct val="120000"/>
              </a:lnSpc>
              <a:spcBef>
                <a:spcPts val="0"/>
              </a:spcBef>
              <a:defRPr/>
            </a:pPr>
            <a:r>
              <a:rPr lang="en-US" sz="3300" dirty="0" smtClean="0"/>
              <a:t>Read slowly, with expression. Try to use different and funny voices for characters.</a:t>
            </a:r>
          </a:p>
          <a:p>
            <a:pPr>
              <a:lnSpc>
                <a:spcPct val="120000"/>
              </a:lnSpc>
              <a:spcBef>
                <a:spcPts val="0"/>
              </a:spcBef>
              <a:defRPr/>
            </a:pPr>
            <a:r>
              <a:rPr lang="en-US" sz="3300" dirty="0" smtClean="0"/>
              <a:t>Follow the words and read the story using the pictures.</a:t>
            </a:r>
          </a:p>
          <a:p>
            <a:pPr>
              <a:lnSpc>
                <a:spcPct val="120000"/>
              </a:lnSpc>
              <a:spcBef>
                <a:spcPts val="0"/>
              </a:spcBef>
              <a:defRPr/>
            </a:pPr>
            <a:r>
              <a:rPr lang="en-US" sz="3300" dirty="0" smtClean="0"/>
              <a:t>Talk about what is happening and what might happen next. Leave the story on a cliffhanger!</a:t>
            </a:r>
          </a:p>
          <a:p>
            <a:pPr>
              <a:lnSpc>
                <a:spcPct val="120000"/>
              </a:lnSpc>
              <a:spcBef>
                <a:spcPts val="0"/>
              </a:spcBef>
              <a:defRPr/>
            </a:pPr>
            <a:endParaRPr lang="en-US" sz="2800" dirty="0" smtClean="0"/>
          </a:p>
          <a:p>
            <a:pPr>
              <a:defRPr/>
            </a:pPr>
            <a:endParaRPr lang="en-US" sz="3000" dirty="0" smtClean="0"/>
          </a:p>
          <a:p>
            <a:pPr>
              <a:defRPr/>
            </a:pPr>
            <a:endParaRPr lang="en-US" sz="2800" dirty="0" smtClean="0"/>
          </a:p>
          <a:p>
            <a:pPr>
              <a:defRPr/>
            </a:pPr>
            <a:endParaRPr lang="en-US"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During Reception and Key Stage 1, spelling is taught through word building using phonic knowledge and the learning of key high frequency words which are not necessarily phonetic. These are taught within the phonics sessions through using the words in building and writing captions and sentences. These can also be practised at home but spellings will not be sent home as we have found this is not an effective way of teaching spelling. The words need to be used in context.</a:t>
            </a:r>
            <a:endParaRPr lang="en-GB" dirty="0"/>
          </a:p>
        </p:txBody>
      </p:sp>
    </p:spTree>
    <p:extLst>
      <p:ext uri="{BB962C8B-B14F-4D97-AF65-F5344CB8AC3E}">
        <p14:creationId xmlns:p14="http://schemas.microsoft.com/office/powerpoint/2010/main" val="8724625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idx="1"/>
          </p:nvPr>
        </p:nvSpPr>
        <p:spPr>
          <a:xfrm>
            <a:off x="755650" y="1628775"/>
            <a:ext cx="7772400" cy="1500188"/>
          </a:xfrm>
        </p:spPr>
        <p:txBody>
          <a:bodyPr/>
          <a:lstStyle/>
          <a:p>
            <a:pPr algn="ctr">
              <a:defRPr/>
            </a:pPr>
            <a:r>
              <a:rPr lang="en-GB" sz="7200" dirty="0" smtClean="0">
                <a:latin typeface="+mn-lt"/>
              </a:rPr>
              <a:t>Have fun!!</a:t>
            </a:r>
            <a:endParaRPr lang="en-GB" sz="7200" dirty="0">
              <a:latin typeface="+mn-l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1361</TotalTime>
  <Words>1471</Words>
  <Application>Microsoft Office PowerPoint</Application>
  <PresentationFormat>On-screen Show (4:3)</PresentationFormat>
  <Paragraphs>160</Paragraphs>
  <Slides>17</Slides>
  <Notes>16</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Trek</vt:lpstr>
      <vt:lpstr>PowerPoint Presentation</vt:lpstr>
      <vt:lpstr>PowerPoint Presentation</vt:lpstr>
      <vt:lpstr>Phonics</vt:lpstr>
      <vt:lpstr>How to help your child with phonics</vt:lpstr>
      <vt:lpstr>PowerPoint Presentation</vt:lpstr>
      <vt:lpstr>PowerPoint Presentation</vt:lpstr>
      <vt:lpstr>Reading in School   The Teaching of Reading</vt:lpstr>
      <vt:lpstr>Reading</vt:lpstr>
      <vt:lpstr>Understanding (Comprehension)</vt:lpstr>
      <vt:lpstr>Reading at Home – Enjoy!</vt:lpstr>
      <vt:lpstr>What to do if your child is stuck</vt:lpstr>
      <vt:lpstr>Talking about books</vt:lpstr>
      <vt:lpstr>Understanding (Comprehension)</vt:lpstr>
      <vt:lpstr>Hearing your child read</vt:lpstr>
      <vt:lpstr>Reading to your children</vt:lpstr>
      <vt:lpstr>SPELLING</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classicarman</dc:creator>
  <cp:lastModifiedBy>s</cp:lastModifiedBy>
  <cp:revision>10</cp:revision>
  <dcterms:created xsi:type="dcterms:W3CDTF">2013-02-12T20:40:58Z</dcterms:created>
  <dcterms:modified xsi:type="dcterms:W3CDTF">2017-01-12T09:57:44Z</dcterms:modified>
</cp:coreProperties>
</file>