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3"/>
  </p:notesMasterIdLst>
  <p:sldIdLst>
    <p:sldId id="256" r:id="rId2"/>
    <p:sldId id="257" r:id="rId3"/>
    <p:sldId id="258" r:id="rId4"/>
    <p:sldId id="276" r:id="rId5"/>
    <p:sldId id="269" r:id="rId6"/>
    <p:sldId id="275" r:id="rId7"/>
    <p:sldId id="277" r:id="rId8"/>
    <p:sldId id="279" r:id="rId9"/>
    <p:sldId id="260" r:id="rId10"/>
    <p:sldId id="280" r:id="rId11"/>
    <p:sldId id="281" r:id="rId12"/>
    <p:sldId id="268" r:id="rId13"/>
    <p:sldId id="282" r:id="rId14"/>
    <p:sldId id="283" r:id="rId15"/>
    <p:sldId id="284" r:id="rId16"/>
    <p:sldId id="286" r:id="rId17"/>
    <p:sldId id="261" r:id="rId18"/>
    <p:sldId id="271" r:id="rId19"/>
    <p:sldId id="262" r:id="rId20"/>
    <p:sldId id="272" r:id="rId21"/>
    <p:sldId id="264"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44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4660"/>
  </p:normalViewPr>
  <p:slideViewPr>
    <p:cSldViewPr>
      <p:cViewPr varScale="1">
        <p:scale>
          <a:sx n="85" d="100"/>
          <a:sy n="85" d="100"/>
        </p:scale>
        <p:origin x="158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63BD38-19C6-4E6C-B72B-BA67E821D0A3}" type="datetimeFigureOut">
              <a:rPr lang="en-GB" smtClean="0"/>
              <a:t>09/11/2022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8F5BE6-1FA8-463A-BA3C-57E824D18DA2}" type="slidenum">
              <a:rPr lang="en-GB" smtClean="0"/>
              <a:t>‹#›</a:t>
            </a:fld>
            <a:endParaRPr lang="en-GB"/>
          </a:p>
        </p:txBody>
      </p:sp>
    </p:spTree>
    <p:extLst>
      <p:ext uri="{BB962C8B-B14F-4D97-AF65-F5344CB8AC3E}">
        <p14:creationId xmlns:p14="http://schemas.microsoft.com/office/powerpoint/2010/main" val="1200505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n-US"/>
              <a:t>Click to edit Master title style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53B12A6-1F73-4E42-B1AA-62A642ECE2D8}"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B12A6-1F73-4E42-B1AA-62A642ECE2D8}"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n-US"/>
              <a:t>Click to edit Master title style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3B12A6-1F73-4E42-B1AA-62A642ECE2D8}"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3B12A6-1F73-4E42-B1AA-62A642ECE2D8}" type="datetimeFigureOut">
              <a:rPr lang="en-GB" smtClean="0"/>
              <a:t>09/11/2022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53B12A6-1F73-4E42-B1AA-62A642ECE2D8}" type="datetimeFigureOut">
              <a:rPr lang="en-GB" smtClean="0"/>
              <a:t>09/11/2022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0055A7-B7FD-4436-9554-754E9D1B19ED}" type="slidenum">
              <a:rPr lang="en-GB" smtClean="0"/>
              <a:t>‹#›</a:t>
            </a:fld>
            <a:endParaRPr lang="en-GB"/>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3B12A6-1F73-4E42-B1AA-62A642ECE2D8}" type="datetimeFigureOut">
              <a:rPr lang="en-GB" smtClean="0"/>
              <a:t>09/11/2022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3B12A6-1F73-4E42-B1AA-62A642ECE2D8}" type="datetimeFigureOut">
              <a:rPr lang="en-GB" smtClean="0"/>
              <a:t>09/11/2022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n-US"/>
              <a:t>Click to edit Master title style</a:t>
            </a:r>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3B12A6-1F73-4E42-B1AA-62A642ECE2D8}" type="datetimeFigureOut">
              <a:rPr lang="en-GB" smtClean="0"/>
              <a:t>09/11/2022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n-US"/>
              <a:t>Click to edit Master title style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3B12A6-1F73-4E42-B1AA-62A642ECE2D8}" type="datetimeFigureOut">
              <a:rPr lang="en-GB" smtClean="0"/>
              <a:t>09/11/2022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B12A6-1F73-4E42-B1AA-62A642ECE2D8}"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B12A6-1F73-4E42-B1AA-62A642ECE2D8}"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E53B12A6-1F73-4E42-B1AA-62A642ECE2D8}" type="datetimeFigureOut">
              <a:rPr lang="en-GB" smtClean="0"/>
              <a:t>09/11/2022</a:t>
            </a:fld>
            <a:endParaRPr lang="en-GB"/>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en-GB"/>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C80055A7-B7FD-4436-9554-754E9D1B19ED}" type="slidenum">
              <a:rPr lang="en-GB" smtClean="0"/>
              <a:t>‹#›</a:t>
            </a:fld>
            <a:endParaRPr lang="en-GB"/>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000" dirty="0"/>
              <a:t>Year Ahead 2022-2023</a:t>
            </a:r>
          </a:p>
        </p:txBody>
      </p:sp>
      <p:sp>
        <p:nvSpPr>
          <p:cNvPr id="3" name="Subtitle 2"/>
          <p:cNvSpPr>
            <a:spLocks noGrp="1"/>
          </p:cNvSpPr>
          <p:nvPr>
            <p:ph type="subTitle" idx="1"/>
          </p:nvPr>
        </p:nvSpPr>
        <p:spPr/>
        <p:txBody>
          <a:bodyPr/>
          <a:lstStyle/>
          <a:p>
            <a:r>
              <a:rPr lang="en-GB" dirty="0"/>
              <a:t>9</a:t>
            </a:r>
            <a:r>
              <a:rPr lang="en-GB" baseline="30000" dirty="0"/>
              <a:t>th</a:t>
            </a:r>
            <a:r>
              <a:rPr lang="en-GB" dirty="0"/>
              <a:t> November 2022</a:t>
            </a:r>
          </a:p>
        </p:txBody>
      </p:sp>
      <p:pic>
        <p:nvPicPr>
          <p:cNvPr id="5122" name="Picture 2" descr="C:\Users\s\AppData\Local\Microsoft\Windows\INetCache\IE\34HTM052\Red School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548680"/>
            <a:ext cx="1343025"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101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700" dirty="0"/>
              <a:t>Introductions</a:t>
            </a:r>
          </a:p>
        </p:txBody>
      </p:sp>
      <p:sp>
        <p:nvSpPr>
          <p:cNvPr id="3" name="Content Placeholder 2"/>
          <p:cNvSpPr>
            <a:spLocks noGrp="1"/>
          </p:cNvSpPr>
          <p:nvPr>
            <p:ph idx="1"/>
          </p:nvPr>
        </p:nvSpPr>
        <p:spPr>
          <a:xfrm>
            <a:off x="971600" y="692696"/>
            <a:ext cx="7543800" cy="3886200"/>
          </a:xfrm>
        </p:spPr>
        <p:txBody>
          <a:bodyPr>
            <a:normAutofit/>
          </a:bodyPr>
          <a:lstStyle/>
          <a:p>
            <a:pPr marL="0" indent="0">
              <a:buNone/>
            </a:pPr>
            <a:r>
              <a:rPr lang="en-GB" dirty="0"/>
              <a:t>Governors – Chair of Governors Mrs Claire </a:t>
            </a:r>
            <a:r>
              <a:rPr lang="en-GB" dirty="0" err="1"/>
              <a:t>Phillpot</a:t>
            </a:r>
            <a:endParaRPr lang="en-GB" dirty="0"/>
          </a:p>
          <a:p>
            <a:pPr marL="0" indent="0">
              <a:buNone/>
            </a:pPr>
            <a:r>
              <a:rPr lang="en-GB" dirty="0"/>
              <a:t>Headteacher – Mrs Fenella Reekie</a:t>
            </a:r>
          </a:p>
          <a:p>
            <a:pPr marL="0" indent="0">
              <a:buNone/>
            </a:pPr>
            <a:r>
              <a:rPr lang="en-GB" dirty="0"/>
              <a:t>Deputy Head and SENCO – Miss </a:t>
            </a:r>
            <a:r>
              <a:rPr lang="en-GB" dirty="0" err="1"/>
              <a:t>Carys</a:t>
            </a:r>
            <a:r>
              <a:rPr lang="en-GB" dirty="0"/>
              <a:t> Windle</a:t>
            </a:r>
          </a:p>
        </p:txBody>
      </p:sp>
    </p:spTree>
    <p:extLst>
      <p:ext uri="{BB962C8B-B14F-4D97-AF65-F5344CB8AC3E}">
        <p14:creationId xmlns:p14="http://schemas.microsoft.com/office/powerpoint/2010/main" val="2287967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Our school values</a:t>
            </a:r>
          </a:p>
        </p:txBody>
      </p:sp>
      <p:sp>
        <p:nvSpPr>
          <p:cNvPr id="3" name="Content Placeholder 2"/>
          <p:cNvSpPr>
            <a:spLocks noGrp="1"/>
          </p:cNvSpPr>
          <p:nvPr>
            <p:ph idx="1"/>
          </p:nvPr>
        </p:nvSpPr>
        <p:spPr>
          <a:xfrm>
            <a:off x="762000" y="685800"/>
            <a:ext cx="7543800" cy="4687416"/>
          </a:xfrm>
        </p:spPr>
        <p:txBody>
          <a:bodyPr>
            <a:normAutofit fontScale="55000" lnSpcReduction="20000"/>
          </a:bodyPr>
          <a:lstStyle/>
          <a:p>
            <a:pPr marL="0" indent="0" algn="ctr">
              <a:buNone/>
            </a:pPr>
            <a:r>
              <a:rPr lang="en-GB" sz="3200" b="1" dirty="0"/>
              <a:t>Our School is</a:t>
            </a:r>
            <a:endParaRPr lang="en-GB" sz="3200" dirty="0"/>
          </a:p>
          <a:p>
            <a:pPr marL="0" indent="0" algn="ctr">
              <a:buNone/>
            </a:pPr>
            <a:r>
              <a:rPr lang="en-GB" sz="3200" b="1" dirty="0"/>
              <a:t>a family of learning at the heart of the community.</a:t>
            </a:r>
            <a:endParaRPr lang="en-GB" sz="3200" dirty="0"/>
          </a:p>
          <a:p>
            <a:pPr marL="0" indent="0" algn="ctr">
              <a:buNone/>
            </a:pPr>
            <a:r>
              <a:rPr lang="en-GB" sz="3200" b="1" dirty="0"/>
              <a:t>It is built on our Christian Values of </a:t>
            </a:r>
          </a:p>
          <a:p>
            <a:pPr marL="0" indent="0" algn="ctr">
              <a:buNone/>
            </a:pPr>
            <a:r>
              <a:rPr lang="en-GB" sz="3200" b="1" dirty="0"/>
              <a:t>friendship, community, joy, peace, trust, endurance and forgiveness that help us:-</a:t>
            </a:r>
            <a:endParaRPr lang="en-GB" sz="3200" dirty="0"/>
          </a:p>
          <a:p>
            <a:pPr marL="0" indent="0" algn="ctr">
              <a:buNone/>
            </a:pPr>
            <a:endParaRPr lang="en-GB" sz="3200" dirty="0"/>
          </a:p>
          <a:p>
            <a:r>
              <a:rPr lang="en-GB" sz="3200" dirty="0"/>
              <a:t>·         </a:t>
            </a:r>
            <a:r>
              <a:rPr lang="en-GB" sz="3200" b="1" dirty="0"/>
              <a:t>Care and share</a:t>
            </a:r>
            <a:endParaRPr lang="en-GB" sz="3200" dirty="0"/>
          </a:p>
          <a:p>
            <a:r>
              <a:rPr lang="en-GB" sz="3200" dirty="0"/>
              <a:t> </a:t>
            </a:r>
          </a:p>
          <a:p>
            <a:r>
              <a:rPr lang="en-GB" sz="3200" dirty="0"/>
              <a:t>·         </a:t>
            </a:r>
            <a:r>
              <a:rPr lang="en-GB" sz="3200" b="1" dirty="0"/>
              <a:t>Create a safe, happy and friendly place</a:t>
            </a:r>
            <a:endParaRPr lang="en-GB" sz="3200" dirty="0"/>
          </a:p>
          <a:p>
            <a:r>
              <a:rPr lang="en-GB" sz="3200" dirty="0"/>
              <a:t> </a:t>
            </a:r>
          </a:p>
          <a:p>
            <a:r>
              <a:rPr lang="en-GB" sz="3200" dirty="0"/>
              <a:t>·         </a:t>
            </a:r>
            <a:r>
              <a:rPr lang="en-GB" sz="3200" b="1" dirty="0"/>
              <a:t>Encourage curiosity and creativity</a:t>
            </a:r>
            <a:endParaRPr lang="en-GB" sz="3200" dirty="0"/>
          </a:p>
          <a:p>
            <a:r>
              <a:rPr lang="en-GB" sz="3200" dirty="0"/>
              <a:t> </a:t>
            </a:r>
          </a:p>
          <a:p>
            <a:r>
              <a:rPr lang="en-GB" sz="3200" dirty="0"/>
              <a:t>·         </a:t>
            </a:r>
            <a:r>
              <a:rPr lang="en-GB" sz="3200" b="1" dirty="0"/>
              <a:t>Nurture children and staff for their journey through life </a:t>
            </a:r>
            <a:endParaRPr lang="en-GB" sz="3200" dirty="0"/>
          </a:p>
          <a:p>
            <a:r>
              <a:rPr lang="en-GB" sz="3200" dirty="0"/>
              <a:t> </a:t>
            </a:r>
          </a:p>
          <a:p>
            <a:r>
              <a:rPr lang="en-GB" sz="3200" dirty="0"/>
              <a:t>·         </a:t>
            </a:r>
            <a:r>
              <a:rPr lang="en-GB" sz="3200" b="1" dirty="0"/>
              <a:t>Develop responsibility and respect</a:t>
            </a:r>
            <a:endParaRPr lang="en-GB" sz="3200" dirty="0"/>
          </a:p>
          <a:p>
            <a:r>
              <a:rPr lang="en-GB" sz="3200" dirty="0"/>
              <a:t> </a:t>
            </a:r>
          </a:p>
          <a:p>
            <a:r>
              <a:rPr lang="en-GB" sz="3200" dirty="0"/>
              <a:t>·         </a:t>
            </a:r>
            <a:r>
              <a:rPr lang="en-GB" sz="3200" b="1" dirty="0"/>
              <a:t>Inspire the very best in all of us</a:t>
            </a:r>
            <a:endParaRPr lang="en-GB" sz="3200" dirty="0"/>
          </a:p>
          <a:p>
            <a:pPr marL="0" indent="0">
              <a:buNone/>
            </a:pPr>
            <a:endParaRPr lang="en-GB" dirty="0"/>
          </a:p>
        </p:txBody>
      </p:sp>
    </p:spTree>
    <p:extLst>
      <p:ext uri="{BB962C8B-B14F-4D97-AF65-F5344CB8AC3E}">
        <p14:creationId xmlns:p14="http://schemas.microsoft.com/office/powerpoint/2010/main" val="2001679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764B54-2D10-4211-B5DD-D72D605FD34E}"/>
              </a:ext>
            </a:extLst>
          </p:cNvPr>
          <p:cNvSpPr>
            <a:spLocks noGrp="1"/>
          </p:cNvSpPr>
          <p:nvPr>
            <p:ph idx="1"/>
          </p:nvPr>
        </p:nvSpPr>
        <p:spPr/>
        <p:txBody>
          <a:bodyPr/>
          <a:lstStyle/>
          <a:p>
            <a:pPr marL="0" indent="0" algn="ctr">
              <a:buNone/>
            </a:pPr>
            <a:endParaRPr lang="en-GB" sz="4400" b="1" u="sng" dirty="0"/>
          </a:p>
          <a:p>
            <a:pPr marL="0" indent="0" algn="ctr">
              <a:buNone/>
            </a:pPr>
            <a:endParaRPr lang="en-GB" sz="4400" b="1" u="sng" dirty="0"/>
          </a:p>
          <a:p>
            <a:pPr marL="0" indent="0" algn="ctr">
              <a:buNone/>
            </a:pPr>
            <a:endParaRPr lang="en-GB" sz="4400" b="1" u="sng" dirty="0"/>
          </a:p>
          <a:p>
            <a:pPr marL="0" indent="0" algn="ctr">
              <a:buNone/>
            </a:pPr>
            <a:r>
              <a:rPr lang="en-GB" sz="4400" b="1" u="sng" dirty="0"/>
              <a:t>Where we all flourish</a:t>
            </a:r>
          </a:p>
          <a:p>
            <a:endParaRPr lang="en-GB" dirty="0"/>
          </a:p>
        </p:txBody>
      </p:sp>
      <p:pic>
        <p:nvPicPr>
          <p:cNvPr id="7" name="Picture 6">
            <a:extLst>
              <a:ext uri="{FF2B5EF4-FFF2-40B4-BE49-F238E27FC236}">
                <a16:creationId xmlns:a16="http://schemas.microsoft.com/office/drawing/2014/main" id="{6FDB2DCF-DBA5-4427-AE50-DC4C0783AA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4131078"/>
            <a:ext cx="3635896" cy="2726922"/>
          </a:xfrm>
          <a:prstGeom prst="rect">
            <a:avLst/>
          </a:prstGeom>
        </p:spPr>
      </p:pic>
      <p:pic>
        <p:nvPicPr>
          <p:cNvPr id="9" name="Picture 8">
            <a:extLst>
              <a:ext uri="{FF2B5EF4-FFF2-40B4-BE49-F238E27FC236}">
                <a16:creationId xmlns:a16="http://schemas.microsoft.com/office/drawing/2014/main" id="{523EF2D4-590A-4814-9155-F6762F739A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4372" y="4437112"/>
            <a:ext cx="3035829" cy="2276872"/>
          </a:xfrm>
          <a:prstGeom prst="rect">
            <a:avLst/>
          </a:prstGeom>
        </p:spPr>
      </p:pic>
      <p:pic>
        <p:nvPicPr>
          <p:cNvPr id="11" name="Picture 10">
            <a:extLst>
              <a:ext uri="{FF2B5EF4-FFF2-40B4-BE49-F238E27FC236}">
                <a16:creationId xmlns:a16="http://schemas.microsoft.com/office/drawing/2014/main" id="{A53E3471-6C14-404C-B0C8-3250421A78F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90997" y="507929"/>
            <a:ext cx="3270109" cy="2452582"/>
          </a:xfrm>
          <a:prstGeom prst="rect">
            <a:avLst/>
          </a:prstGeom>
        </p:spPr>
      </p:pic>
      <p:pic>
        <p:nvPicPr>
          <p:cNvPr id="17" name="Picture 16">
            <a:extLst>
              <a:ext uri="{FF2B5EF4-FFF2-40B4-BE49-F238E27FC236}">
                <a16:creationId xmlns:a16="http://schemas.microsoft.com/office/drawing/2014/main" id="{088A3E16-ACDC-49FF-9C7B-1EB5C2676FA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23528" y="519218"/>
            <a:ext cx="3270109" cy="2452582"/>
          </a:xfrm>
          <a:prstGeom prst="rect">
            <a:avLst/>
          </a:prstGeom>
        </p:spPr>
      </p:pic>
      <p:pic>
        <p:nvPicPr>
          <p:cNvPr id="29" name="Picture 28">
            <a:extLst>
              <a:ext uri="{FF2B5EF4-FFF2-40B4-BE49-F238E27FC236}">
                <a16:creationId xmlns:a16="http://schemas.microsoft.com/office/drawing/2014/main" id="{EA65E635-3E8D-475B-9E34-B9C33AF6C93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75856" y="1116986"/>
            <a:ext cx="3035830" cy="2276873"/>
          </a:xfrm>
          <a:prstGeom prst="rect">
            <a:avLst/>
          </a:prstGeom>
        </p:spPr>
      </p:pic>
    </p:spTree>
    <p:extLst>
      <p:ext uri="{BB962C8B-B14F-4D97-AF65-F5344CB8AC3E}">
        <p14:creationId xmlns:p14="http://schemas.microsoft.com/office/powerpoint/2010/main" val="3082599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The Goals of the Governors’</a:t>
            </a:r>
          </a:p>
        </p:txBody>
      </p:sp>
      <p:sp>
        <p:nvSpPr>
          <p:cNvPr id="5" name="TextBox 4"/>
          <p:cNvSpPr txBox="1"/>
          <p:nvPr/>
        </p:nvSpPr>
        <p:spPr>
          <a:xfrm>
            <a:off x="683568" y="692696"/>
            <a:ext cx="7704856" cy="2954655"/>
          </a:xfrm>
          <a:prstGeom prst="rect">
            <a:avLst/>
          </a:prstGeom>
          <a:noFill/>
        </p:spPr>
        <p:txBody>
          <a:bodyPr wrap="square" rtlCol="0">
            <a:spAutoFit/>
          </a:bodyPr>
          <a:lstStyle/>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sz="2800" dirty="0"/>
              <a:t>That all children are accepted, loved, affirmed and fulfil their academic potential</a:t>
            </a:r>
          </a:p>
          <a:p>
            <a:pPr marL="285750" indent="-285750">
              <a:buFont typeface="Arial" panose="020B0604020202020204" pitchFamily="34" charset="0"/>
              <a:buChar char="•"/>
            </a:pPr>
            <a:r>
              <a:rPr lang="en-GB" sz="2800" dirty="0"/>
              <a:t>That all children develop skills and enthusiasm as life long learners</a:t>
            </a:r>
          </a:p>
          <a:p>
            <a:pPr marL="285750" indent="-285750">
              <a:buFont typeface="Arial" panose="020B0604020202020204" pitchFamily="34" charset="0"/>
              <a:buChar char="•"/>
            </a:pPr>
            <a:r>
              <a:rPr lang="en-GB" sz="2800" dirty="0"/>
              <a:t>That all children develop emotional and spiritual resilience through living out our Christian values</a:t>
            </a:r>
          </a:p>
        </p:txBody>
      </p:sp>
    </p:spTree>
    <p:extLst>
      <p:ext uri="{BB962C8B-B14F-4D97-AF65-F5344CB8AC3E}">
        <p14:creationId xmlns:p14="http://schemas.microsoft.com/office/powerpoint/2010/main" val="746787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6163A-087E-4BBD-BE15-BBFA0CCF8393}"/>
              </a:ext>
            </a:extLst>
          </p:cNvPr>
          <p:cNvSpPr>
            <a:spLocks noGrp="1"/>
          </p:cNvSpPr>
          <p:nvPr>
            <p:ph type="title"/>
          </p:nvPr>
        </p:nvSpPr>
        <p:spPr/>
        <p:txBody>
          <a:bodyPr>
            <a:normAutofit fontScale="90000"/>
          </a:bodyPr>
          <a:lstStyle/>
          <a:p>
            <a:r>
              <a:rPr lang="en-GB" dirty="0"/>
              <a:t>Behaviours for Learning</a:t>
            </a:r>
          </a:p>
        </p:txBody>
      </p:sp>
      <p:sp>
        <p:nvSpPr>
          <p:cNvPr id="3" name="Content Placeholder 2">
            <a:extLst>
              <a:ext uri="{FF2B5EF4-FFF2-40B4-BE49-F238E27FC236}">
                <a16:creationId xmlns:a16="http://schemas.microsoft.com/office/drawing/2014/main" id="{36EBEF3A-0D30-4FBF-8963-ACAFA853A070}"/>
              </a:ext>
            </a:extLst>
          </p:cNvPr>
          <p:cNvSpPr>
            <a:spLocks noGrp="1"/>
          </p:cNvSpPr>
          <p:nvPr>
            <p:ph idx="1"/>
          </p:nvPr>
        </p:nvSpPr>
        <p:spPr/>
        <p:txBody>
          <a:bodyPr/>
          <a:lstStyle/>
          <a:p>
            <a:r>
              <a:rPr lang="en-GB" dirty="0"/>
              <a:t>6Rs</a:t>
            </a:r>
          </a:p>
          <a:p>
            <a:r>
              <a:rPr lang="en-GB" dirty="0"/>
              <a:t>Responsibility</a:t>
            </a:r>
          </a:p>
          <a:p>
            <a:r>
              <a:rPr lang="en-GB" dirty="0"/>
              <a:t>Ready</a:t>
            </a:r>
          </a:p>
          <a:p>
            <a:r>
              <a:rPr lang="en-GB" dirty="0"/>
              <a:t>Resilience</a:t>
            </a:r>
          </a:p>
          <a:p>
            <a:r>
              <a:rPr lang="en-GB" dirty="0"/>
              <a:t>Resourcefulness</a:t>
            </a:r>
          </a:p>
          <a:p>
            <a:r>
              <a:rPr lang="en-GB" dirty="0"/>
              <a:t>Respect</a:t>
            </a:r>
          </a:p>
          <a:p>
            <a:r>
              <a:rPr lang="en-GB" dirty="0"/>
              <a:t>Reflective</a:t>
            </a:r>
          </a:p>
        </p:txBody>
      </p:sp>
    </p:spTree>
    <p:extLst>
      <p:ext uri="{BB962C8B-B14F-4D97-AF65-F5344CB8AC3E}">
        <p14:creationId xmlns:p14="http://schemas.microsoft.com/office/powerpoint/2010/main" val="20595543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6AF13-390A-494A-AC9C-26148A626618}"/>
              </a:ext>
            </a:extLst>
          </p:cNvPr>
          <p:cNvSpPr>
            <a:spLocks noGrp="1"/>
          </p:cNvSpPr>
          <p:nvPr>
            <p:ph type="title"/>
          </p:nvPr>
        </p:nvSpPr>
        <p:spPr>
          <a:xfrm>
            <a:off x="762000" y="4572000"/>
            <a:ext cx="7482408" cy="1600200"/>
          </a:xfrm>
        </p:spPr>
        <p:txBody>
          <a:bodyPr>
            <a:normAutofit fontScale="90000"/>
          </a:bodyPr>
          <a:lstStyle/>
          <a:p>
            <a:r>
              <a:rPr lang="en-GB" dirty="0"/>
              <a:t>Results from Summer 2022</a:t>
            </a:r>
          </a:p>
        </p:txBody>
      </p:sp>
      <p:sp>
        <p:nvSpPr>
          <p:cNvPr id="3" name="Content Placeholder 2">
            <a:extLst>
              <a:ext uri="{FF2B5EF4-FFF2-40B4-BE49-F238E27FC236}">
                <a16:creationId xmlns:a16="http://schemas.microsoft.com/office/drawing/2014/main" id="{8377A2C2-AA51-49F0-828E-6458D51069C4}"/>
              </a:ext>
            </a:extLst>
          </p:cNvPr>
          <p:cNvSpPr>
            <a:spLocks noGrp="1"/>
          </p:cNvSpPr>
          <p:nvPr>
            <p:ph idx="1"/>
          </p:nvPr>
        </p:nvSpPr>
        <p:spPr>
          <a:xfrm>
            <a:off x="762000" y="685800"/>
            <a:ext cx="8130480" cy="4615408"/>
          </a:xfrm>
        </p:spPr>
        <p:txBody>
          <a:bodyPr/>
          <a:lstStyle/>
          <a:p>
            <a:r>
              <a:rPr lang="en-GB" dirty="0"/>
              <a:t>Phonics assessment – 64% school 75% national</a:t>
            </a:r>
          </a:p>
          <a:p>
            <a:r>
              <a:rPr lang="en-GB" dirty="0"/>
              <a:t>KS1 </a:t>
            </a:r>
          </a:p>
          <a:p>
            <a:r>
              <a:rPr lang="en-GB" dirty="0"/>
              <a:t>Reading 83% school 67% national (GDS 29% school 18% national)</a:t>
            </a:r>
          </a:p>
          <a:p>
            <a:r>
              <a:rPr lang="en-GB" dirty="0"/>
              <a:t>Writing 68% school 58% national (GDS 4% school 8% national)</a:t>
            </a:r>
          </a:p>
          <a:p>
            <a:r>
              <a:rPr lang="en-GB" dirty="0"/>
              <a:t>Maths 82% school 68% national (GDS 14% school 15% national)</a:t>
            </a:r>
          </a:p>
        </p:txBody>
      </p:sp>
    </p:spTree>
    <p:extLst>
      <p:ext uri="{BB962C8B-B14F-4D97-AF65-F5344CB8AC3E}">
        <p14:creationId xmlns:p14="http://schemas.microsoft.com/office/powerpoint/2010/main" val="4194797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6C719-5D1D-44AB-8725-D5275343AB6E}"/>
              </a:ext>
            </a:extLst>
          </p:cNvPr>
          <p:cNvSpPr>
            <a:spLocks noGrp="1"/>
          </p:cNvSpPr>
          <p:nvPr>
            <p:ph type="title"/>
          </p:nvPr>
        </p:nvSpPr>
        <p:spPr/>
        <p:txBody>
          <a:bodyPr>
            <a:normAutofit fontScale="90000"/>
          </a:bodyPr>
          <a:lstStyle/>
          <a:p>
            <a:r>
              <a:rPr lang="en-GB" dirty="0"/>
              <a:t>Results from Summer 2022</a:t>
            </a:r>
          </a:p>
        </p:txBody>
      </p:sp>
      <p:sp>
        <p:nvSpPr>
          <p:cNvPr id="3" name="Content Placeholder 2">
            <a:extLst>
              <a:ext uri="{FF2B5EF4-FFF2-40B4-BE49-F238E27FC236}">
                <a16:creationId xmlns:a16="http://schemas.microsoft.com/office/drawing/2014/main" id="{125AFC6B-3A42-4B07-B4F9-FD2A2394E486}"/>
              </a:ext>
            </a:extLst>
          </p:cNvPr>
          <p:cNvSpPr>
            <a:spLocks noGrp="1"/>
          </p:cNvSpPr>
          <p:nvPr>
            <p:ph idx="1"/>
          </p:nvPr>
        </p:nvSpPr>
        <p:spPr/>
        <p:txBody>
          <a:bodyPr>
            <a:normAutofit lnSpcReduction="10000"/>
          </a:bodyPr>
          <a:lstStyle/>
          <a:p>
            <a:r>
              <a:rPr lang="en-GB" dirty="0"/>
              <a:t>KS2</a:t>
            </a:r>
          </a:p>
          <a:p>
            <a:r>
              <a:rPr lang="en-GB" dirty="0"/>
              <a:t>Reading 93% school 74% national (GDS 63% school 27% national 2019)</a:t>
            </a:r>
          </a:p>
          <a:p>
            <a:r>
              <a:rPr lang="en-GB" dirty="0"/>
              <a:t>Writing 88% school 69% national (GDS 37%  school 27% national 2019)</a:t>
            </a:r>
          </a:p>
          <a:p>
            <a:r>
              <a:rPr lang="en-GB" dirty="0"/>
              <a:t>Maths 93% school 71% national (GDS 44% school 27% national 2019)</a:t>
            </a:r>
          </a:p>
          <a:p>
            <a:r>
              <a:rPr lang="en-GB" dirty="0"/>
              <a:t>SPAG  96% school 72% national (GDS 70% school 20% national 2019)</a:t>
            </a:r>
          </a:p>
          <a:p>
            <a:r>
              <a:rPr lang="en-GB" dirty="0"/>
              <a:t>Combined 86% school 59% national</a:t>
            </a:r>
          </a:p>
        </p:txBody>
      </p:sp>
    </p:spTree>
    <p:extLst>
      <p:ext uri="{BB962C8B-B14F-4D97-AF65-F5344CB8AC3E}">
        <p14:creationId xmlns:p14="http://schemas.microsoft.com/office/powerpoint/2010/main" val="1091006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Ofsted– Good </a:t>
            </a:r>
          </a:p>
        </p:txBody>
      </p:sp>
      <p:sp>
        <p:nvSpPr>
          <p:cNvPr id="3" name="Content Placeholder 2"/>
          <p:cNvSpPr>
            <a:spLocks noGrp="1"/>
          </p:cNvSpPr>
          <p:nvPr>
            <p:ph idx="1"/>
          </p:nvPr>
        </p:nvSpPr>
        <p:spPr>
          <a:xfrm>
            <a:off x="1043608" y="548680"/>
            <a:ext cx="6690320" cy="5184576"/>
          </a:xfrm>
        </p:spPr>
        <p:txBody>
          <a:bodyPr>
            <a:normAutofit fontScale="25000" lnSpcReduction="20000"/>
          </a:bodyPr>
          <a:lstStyle/>
          <a:p>
            <a:pPr marL="0" indent="0">
              <a:buNone/>
            </a:pPr>
            <a:endParaRPr lang="en-GB" sz="7400" dirty="0"/>
          </a:p>
          <a:p>
            <a:pPr marL="0" indent="0">
              <a:buNone/>
            </a:pPr>
            <a:endParaRPr lang="en-GB" sz="7400" dirty="0"/>
          </a:p>
          <a:p>
            <a:pPr lvl="1"/>
            <a:r>
              <a:rPr lang="en-GB" sz="7000" dirty="0">
                <a:solidFill>
                  <a:schemeClr val="tx1"/>
                </a:solidFill>
              </a:rPr>
              <a:t>Pupils feel happy and safe</a:t>
            </a:r>
          </a:p>
          <a:p>
            <a:pPr lvl="1"/>
            <a:r>
              <a:rPr lang="en-GB" sz="7000" dirty="0">
                <a:solidFill>
                  <a:schemeClr val="tx1"/>
                </a:solidFill>
              </a:rPr>
              <a:t>Pupils say the vision is at the heart</a:t>
            </a:r>
          </a:p>
          <a:p>
            <a:pPr lvl="1"/>
            <a:r>
              <a:rPr lang="en-GB" sz="7000" dirty="0">
                <a:solidFill>
                  <a:schemeClr val="tx1"/>
                </a:solidFill>
              </a:rPr>
              <a:t>Children in early years get an excellent start</a:t>
            </a:r>
          </a:p>
          <a:p>
            <a:pPr lvl="1"/>
            <a:r>
              <a:rPr lang="en-GB" sz="7000" dirty="0">
                <a:solidFill>
                  <a:schemeClr val="tx1"/>
                </a:solidFill>
              </a:rPr>
              <a:t>Every pupil is expected to achieve highly</a:t>
            </a:r>
          </a:p>
          <a:p>
            <a:pPr lvl="1"/>
            <a:r>
              <a:rPr lang="en-GB" sz="7000" dirty="0">
                <a:solidFill>
                  <a:schemeClr val="tx1"/>
                </a:solidFill>
              </a:rPr>
              <a:t>Pupils behave well</a:t>
            </a:r>
          </a:p>
          <a:p>
            <a:pPr lvl="1"/>
            <a:r>
              <a:rPr lang="en-GB" sz="7000" dirty="0">
                <a:solidFill>
                  <a:schemeClr val="tx1"/>
                </a:solidFill>
              </a:rPr>
              <a:t>Pupils say that staff take all reports of bullying seriously</a:t>
            </a:r>
          </a:p>
          <a:p>
            <a:pPr lvl="1"/>
            <a:r>
              <a:rPr lang="en-GB" sz="7000" dirty="0">
                <a:solidFill>
                  <a:schemeClr val="tx1"/>
                </a:solidFill>
              </a:rPr>
              <a:t>Pupils know that overcoming challenges brings a positive sense of achievement</a:t>
            </a:r>
          </a:p>
          <a:p>
            <a:pPr lvl="1"/>
            <a:r>
              <a:rPr lang="en-GB" sz="7000" dirty="0">
                <a:solidFill>
                  <a:schemeClr val="tx1"/>
                </a:solidFill>
              </a:rPr>
              <a:t>Pupils get off to a good start with reading – leaders have introduced a new phonics scheme in 2021</a:t>
            </a:r>
          </a:p>
          <a:p>
            <a:pPr lvl="1"/>
            <a:r>
              <a:rPr lang="en-GB" sz="7000" dirty="0">
                <a:solidFill>
                  <a:schemeClr val="tx1"/>
                </a:solidFill>
              </a:rPr>
              <a:t>Pupils in KS2 speak positively about reading</a:t>
            </a:r>
          </a:p>
          <a:p>
            <a:pPr lvl="1"/>
            <a:r>
              <a:rPr lang="en-GB" sz="7000" dirty="0">
                <a:solidFill>
                  <a:schemeClr val="tx1"/>
                </a:solidFill>
              </a:rPr>
              <a:t>The personal development of pupils is very important in this school</a:t>
            </a:r>
          </a:p>
          <a:p>
            <a:pPr lvl="1"/>
            <a:endParaRPr lang="en-GB" sz="8000" dirty="0">
              <a:solidFill>
                <a:srgbClr val="FF0000"/>
              </a:solidFill>
            </a:endParaRPr>
          </a:p>
          <a:p>
            <a:pPr lvl="1"/>
            <a:endParaRPr lang="en-GB" sz="8000" dirty="0">
              <a:solidFill>
                <a:srgbClr val="FF0000"/>
              </a:solidFill>
            </a:endParaRPr>
          </a:p>
          <a:p>
            <a:pPr lvl="1"/>
            <a:endParaRPr lang="en-GB" sz="8000" dirty="0">
              <a:solidFill>
                <a:srgbClr val="FF0000"/>
              </a:solidFill>
            </a:endParaRPr>
          </a:p>
          <a:p>
            <a:pPr marL="0" indent="0">
              <a:buNone/>
            </a:pPr>
            <a:endParaRPr lang="en-GB" dirty="0"/>
          </a:p>
        </p:txBody>
      </p:sp>
    </p:spTree>
    <p:extLst>
      <p:ext uri="{BB962C8B-B14F-4D97-AF65-F5344CB8AC3E}">
        <p14:creationId xmlns:p14="http://schemas.microsoft.com/office/powerpoint/2010/main" val="32784397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8DBD7-B969-4D93-9D51-D6AA4351A4A1}"/>
              </a:ext>
            </a:extLst>
          </p:cNvPr>
          <p:cNvSpPr>
            <a:spLocks noGrp="1"/>
          </p:cNvSpPr>
          <p:nvPr>
            <p:ph type="title"/>
          </p:nvPr>
        </p:nvSpPr>
        <p:spPr/>
        <p:txBody>
          <a:bodyPr/>
          <a:lstStyle/>
          <a:p>
            <a:r>
              <a:rPr lang="en-GB" dirty="0"/>
              <a:t>Ofsted – Good </a:t>
            </a:r>
          </a:p>
        </p:txBody>
      </p:sp>
      <p:sp>
        <p:nvSpPr>
          <p:cNvPr id="3" name="Content Placeholder 2">
            <a:extLst>
              <a:ext uri="{FF2B5EF4-FFF2-40B4-BE49-F238E27FC236}">
                <a16:creationId xmlns:a16="http://schemas.microsoft.com/office/drawing/2014/main" id="{923F1C12-BEA5-4B30-8FBE-E3273D49B54F}"/>
              </a:ext>
            </a:extLst>
          </p:cNvPr>
          <p:cNvSpPr>
            <a:spLocks noGrp="1"/>
          </p:cNvSpPr>
          <p:nvPr>
            <p:ph idx="1"/>
          </p:nvPr>
        </p:nvSpPr>
        <p:spPr/>
        <p:txBody>
          <a:bodyPr>
            <a:normAutofit fontScale="92500" lnSpcReduction="20000"/>
          </a:bodyPr>
          <a:lstStyle/>
          <a:p>
            <a:r>
              <a:rPr lang="en-GB" dirty="0"/>
              <a:t>Curriculum planning provides clear information on essential knowledge that pupils need to know</a:t>
            </a:r>
          </a:p>
          <a:p>
            <a:r>
              <a:rPr lang="en-GB" dirty="0"/>
              <a:t>Curriculum leaders have secure knowledge about their areas of responsibility – they share their expertise so that everyone feels supported to teach well</a:t>
            </a:r>
          </a:p>
          <a:p>
            <a:r>
              <a:rPr lang="en-GB" dirty="0"/>
              <a:t>Teachers are skilled in helping pupils individually when needed</a:t>
            </a:r>
          </a:p>
          <a:p>
            <a:r>
              <a:rPr lang="en-GB" dirty="0"/>
              <a:t>Governors are very ambitious for pupils’ academic and social success.</a:t>
            </a:r>
          </a:p>
          <a:p>
            <a:r>
              <a:rPr lang="en-GB" dirty="0"/>
              <a:t>Staff are proud to work at the school</a:t>
            </a:r>
          </a:p>
          <a:p>
            <a:r>
              <a:rPr lang="en-GB" dirty="0"/>
              <a:t>Staff put a great deal of time and effort into building and maintaining trusting relations with parents and carers.</a:t>
            </a:r>
          </a:p>
          <a:p>
            <a:endParaRPr lang="en-GB" dirty="0"/>
          </a:p>
        </p:txBody>
      </p:sp>
    </p:spTree>
    <p:extLst>
      <p:ext uri="{BB962C8B-B14F-4D97-AF65-F5344CB8AC3E}">
        <p14:creationId xmlns:p14="http://schemas.microsoft.com/office/powerpoint/2010/main" val="4089498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30F01-F788-48C8-BD4D-FB82C4EC9308}"/>
              </a:ext>
            </a:extLst>
          </p:cNvPr>
          <p:cNvSpPr>
            <a:spLocks noGrp="1"/>
          </p:cNvSpPr>
          <p:nvPr>
            <p:ph type="title"/>
          </p:nvPr>
        </p:nvSpPr>
        <p:spPr/>
        <p:txBody>
          <a:bodyPr/>
          <a:lstStyle/>
          <a:p>
            <a:r>
              <a:rPr lang="en-GB" dirty="0"/>
              <a:t>Areas for development</a:t>
            </a:r>
          </a:p>
        </p:txBody>
      </p:sp>
      <p:sp>
        <p:nvSpPr>
          <p:cNvPr id="3" name="Content Placeholder 2">
            <a:extLst>
              <a:ext uri="{FF2B5EF4-FFF2-40B4-BE49-F238E27FC236}">
                <a16:creationId xmlns:a16="http://schemas.microsoft.com/office/drawing/2014/main" id="{C9748432-6555-4D67-A5B5-272DED753261}"/>
              </a:ext>
            </a:extLst>
          </p:cNvPr>
          <p:cNvSpPr>
            <a:spLocks noGrp="1"/>
          </p:cNvSpPr>
          <p:nvPr>
            <p:ph idx="1"/>
          </p:nvPr>
        </p:nvSpPr>
        <p:spPr/>
        <p:txBody>
          <a:bodyPr/>
          <a:lstStyle/>
          <a:p>
            <a:r>
              <a:rPr lang="en-GB" dirty="0"/>
              <a:t>In a few of the foundation subjects, the work given to pupils is not as demanding as it could be</a:t>
            </a:r>
          </a:p>
        </p:txBody>
      </p:sp>
    </p:spTree>
    <p:extLst>
      <p:ext uri="{BB962C8B-B14F-4D97-AF65-F5344CB8AC3E}">
        <p14:creationId xmlns:p14="http://schemas.microsoft.com/office/powerpoint/2010/main" val="1168338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SIAMS– Outstanding</a:t>
            </a:r>
          </a:p>
        </p:txBody>
      </p:sp>
      <p:sp>
        <p:nvSpPr>
          <p:cNvPr id="3" name="Content Placeholder 2"/>
          <p:cNvSpPr>
            <a:spLocks noGrp="1"/>
          </p:cNvSpPr>
          <p:nvPr>
            <p:ph idx="1"/>
          </p:nvPr>
        </p:nvSpPr>
        <p:spPr>
          <a:xfrm>
            <a:off x="762000" y="685800"/>
            <a:ext cx="7543800" cy="4759424"/>
          </a:xfrm>
        </p:spPr>
        <p:txBody>
          <a:bodyPr>
            <a:normAutofit fontScale="70000" lnSpcReduction="20000"/>
          </a:bodyPr>
          <a:lstStyle/>
          <a:p>
            <a:pPr marL="0" indent="0">
              <a:buNone/>
            </a:pPr>
            <a:endParaRPr lang="en-GB" dirty="0"/>
          </a:p>
          <a:p>
            <a:r>
              <a:rPr lang="en-GB" dirty="0"/>
              <a:t>As part of the planned professional development in support of religious education (RE), leaders should ensure that the teaching of reflective work is as demanding as the challenge pupils enjoy in developing their understanding of religions and religious concepts. </a:t>
            </a:r>
          </a:p>
          <a:p>
            <a:r>
              <a:rPr lang="en-GB" dirty="0">
                <a:solidFill>
                  <a:srgbClr val="FF0000"/>
                </a:solidFill>
              </a:rPr>
              <a:t>More reflections were evident in books about what children feel as a result of what they had learned in their RE lessons – how this impacts on their own lives. </a:t>
            </a:r>
          </a:p>
          <a:p>
            <a:r>
              <a:rPr lang="en-GB" dirty="0"/>
              <a:t>• Ensure the school’s Christian foundation and values are clearly reflected on the website and in relevant policies and documentation so that these match the school’s good practice and Christian focus. </a:t>
            </a:r>
          </a:p>
          <a:p>
            <a:r>
              <a:rPr lang="en-GB" dirty="0">
                <a:solidFill>
                  <a:srgbClr val="FF0000"/>
                </a:solidFill>
              </a:rPr>
              <a:t>Our values are clear on our website.</a:t>
            </a:r>
          </a:p>
          <a:p>
            <a:r>
              <a:rPr lang="en-GB" dirty="0">
                <a:solidFill>
                  <a:srgbClr val="FF0000"/>
                </a:solidFill>
              </a:rPr>
              <a:t>All school policies refer to our Christian values</a:t>
            </a:r>
          </a:p>
          <a:p>
            <a:r>
              <a:rPr lang="en-GB" dirty="0">
                <a:solidFill>
                  <a:srgbClr val="FF0000"/>
                </a:solidFill>
              </a:rPr>
              <a:t>The diocese has verified that our values are evident in our curriculum and our behaviour.</a:t>
            </a:r>
          </a:p>
          <a:p>
            <a:r>
              <a:rPr lang="en-GB" dirty="0"/>
              <a:t>• Building on existing good practice, provide opportunities for pupils to evaluate and contribute to the planning of collective worship to further enhance Christian distinctiveness. </a:t>
            </a:r>
          </a:p>
          <a:p>
            <a:r>
              <a:rPr lang="en-GB" dirty="0">
                <a:solidFill>
                  <a:srgbClr val="FF0000"/>
                </a:solidFill>
              </a:rPr>
              <a:t>Pupils 4 Praise children have led our assemblies both at school and in church at our harvest festival</a:t>
            </a:r>
          </a:p>
          <a:p>
            <a:r>
              <a:rPr lang="en-GB" dirty="0">
                <a:solidFill>
                  <a:srgbClr val="FF0000"/>
                </a:solidFill>
              </a:rPr>
              <a:t>Work with Rev Jo as our school chaplain</a:t>
            </a:r>
            <a:endParaRPr lang="en-GB" dirty="0"/>
          </a:p>
        </p:txBody>
      </p:sp>
    </p:spTree>
    <p:extLst>
      <p:ext uri="{BB962C8B-B14F-4D97-AF65-F5344CB8AC3E}">
        <p14:creationId xmlns:p14="http://schemas.microsoft.com/office/powerpoint/2010/main" val="415255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F3891-21D7-4E91-8197-546B2BF4E710}"/>
              </a:ext>
            </a:extLst>
          </p:cNvPr>
          <p:cNvSpPr>
            <a:spLocks noGrp="1"/>
          </p:cNvSpPr>
          <p:nvPr>
            <p:ph type="title"/>
          </p:nvPr>
        </p:nvSpPr>
        <p:spPr/>
        <p:txBody>
          <a:bodyPr>
            <a:normAutofit fontScale="90000"/>
          </a:bodyPr>
          <a:lstStyle/>
          <a:p>
            <a:r>
              <a:rPr lang="en-GB" dirty="0"/>
              <a:t>Diocesan Review – May 2022</a:t>
            </a:r>
          </a:p>
        </p:txBody>
      </p:sp>
      <p:graphicFrame>
        <p:nvGraphicFramePr>
          <p:cNvPr id="4" name="Content Placeholder 3">
            <a:extLst>
              <a:ext uri="{FF2B5EF4-FFF2-40B4-BE49-F238E27FC236}">
                <a16:creationId xmlns:a16="http://schemas.microsoft.com/office/drawing/2014/main" id="{98CEBDBC-4341-4DA2-ADEA-C37D3573F5C4}"/>
              </a:ext>
            </a:extLst>
          </p:cNvPr>
          <p:cNvGraphicFramePr>
            <a:graphicFrameLocks noGrp="1"/>
          </p:cNvGraphicFramePr>
          <p:nvPr>
            <p:ph idx="1"/>
            <p:extLst>
              <p:ext uri="{D42A27DB-BD31-4B8C-83A1-F6EECF244321}">
                <p14:modId xmlns:p14="http://schemas.microsoft.com/office/powerpoint/2010/main" val="2363814047"/>
              </p:ext>
            </p:extLst>
          </p:nvPr>
        </p:nvGraphicFramePr>
        <p:xfrm>
          <a:off x="780516" y="643514"/>
          <a:ext cx="6477000" cy="1373950"/>
        </p:xfrm>
        <a:graphic>
          <a:graphicData uri="http://schemas.openxmlformats.org/drawingml/2006/table">
            <a:tbl>
              <a:tblPr firstRow="1" firstCol="1" lastRow="1" lastCol="1" bandRow="1" bandCol="1">
                <a:tableStyleId>{5C22544A-7EE6-4342-B048-85BDC9FD1C3A}</a:tableStyleId>
              </a:tblPr>
              <a:tblGrid>
                <a:gridCol w="6477000">
                  <a:extLst>
                    <a:ext uri="{9D8B030D-6E8A-4147-A177-3AD203B41FA5}">
                      <a16:colId xmlns:a16="http://schemas.microsoft.com/office/drawing/2014/main" val="1505150223"/>
                    </a:ext>
                  </a:extLst>
                </a:gridCol>
              </a:tblGrid>
              <a:tr h="1368152">
                <a:tc>
                  <a:txBody>
                    <a:bodyPr/>
                    <a:lstStyle/>
                    <a:p>
                      <a:pPr>
                        <a:lnSpc>
                          <a:spcPct val="115000"/>
                        </a:lnSpc>
                        <a:spcAft>
                          <a:spcPts val="0"/>
                        </a:spcAft>
                      </a:pPr>
                      <a:r>
                        <a:rPr lang="en-GB" sz="2000" dirty="0">
                          <a:effectLst/>
                        </a:rPr>
                        <a:t>Intended outcomes: To explore how embedded the school’s distinctive Christian vision is at </a:t>
                      </a:r>
                      <a:r>
                        <a:rPr lang="en-GB" sz="2000" dirty="0" err="1">
                          <a:effectLst/>
                        </a:rPr>
                        <a:t>Cookham</a:t>
                      </a:r>
                      <a:r>
                        <a:rPr lang="en-GB" sz="2000" dirty="0">
                          <a:effectLst/>
                        </a:rPr>
                        <a:t> Dean.  Is it clearly understood by all stakeholders and does it enable adults and pupils to flourish?</a:t>
                      </a:r>
                      <a:endParaRPr lang="en-GB" sz="20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1111369810"/>
                  </a:ext>
                </a:extLst>
              </a:tr>
            </a:tbl>
          </a:graphicData>
        </a:graphic>
      </p:graphicFrame>
      <p:sp>
        <p:nvSpPr>
          <p:cNvPr id="6" name="TextBox 5">
            <a:extLst>
              <a:ext uri="{FF2B5EF4-FFF2-40B4-BE49-F238E27FC236}">
                <a16:creationId xmlns:a16="http://schemas.microsoft.com/office/drawing/2014/main" id="{93568086-02F4-47B4-983C-39405B61C232}"/>
              </a:ext>
            </a:extLst>
          </p:cNvPr>
          <p:cNvSpPr txBox="1"/>
          <p:nvPr/>
        </p:nvSpPr>
        <p:spPr>
          <a:xfrm>
            <a:off x="780516" y="2492896"/>
            <a:ext cx="7967948" cy="2308324"/>
          </a:xfrm>
          <a:prstGeom prst="rect">
            <a:avLst/>
          </a:prstGeom>
          <a:noFill/>
        </p:spPr>
        <p:txBody>
          <a:bodyPr wrap="square" rtlCol="0">
            <a:spAutoFit/>
          </a:bodyPr>
          <a:lstStyle/>
          <a:p>
            <a:r>
              <a:rPr lang="en-GB" dirty="0"/>
              <a:t>Parents – </a:t>
            </a:r>
          </a:p>
          <a:p>
            <a:pPr marL="285750" indent="-285750">
              <a:buFont typeface="Arial" panose="020B0604020202020204" pitchFamily="34" charset="0"/>
              <a:buChar char="•"/>
            </a:pPr>
            <a:r>
              <a:rPr lang="en-GB" dirty="0"/>
              <a:t>Where we all flourish is at the heart of the school</a:t>
            </a:r>
          </a:p>
          <a:p>
            <a:pPr marL="285750" indent="-285750">
              <a:buFont typeface="Arial" panose="020B0604020202020204" pitchFamily="34" charset="0"/>
              <a:buChar char="•"/>
            </a:pPr>
            <a:r>
              <a:rPr lang="en-GB" dirty="0"/>
              <a:t>Staff really believe in the children</a:t>
            </a:r>
          </a:p>
          <a:p>
            <a:pPr marL="285750" indent="-285750">
              <a:buFont typeface="Arial" panose="020B0604020202020204" pitchFamily="34" charset="0"/>
              <a:buChar char="•"/>
            </a:pPr>
            <a:r>
              <a:rPr lang="en-GB" dirty="0"/>
              <a:t>Any behaviour incidents are dealt with sensitively in a non-shaming way</a:t>
            </a:r>
          </a:p>
          <a:p>
            <a:pPr marL="285750" indent="-285750">
              <a:buFont typeface="Arial" panose="020B0604020202020204" pitchFamily="34" charset="0"/>
              <a:buChar char="•"/>
            </a:pPr>
            <a:r>
              <a:rPr lang="en-GB" dirty="0"/>
              <a:t>Truly is an open door policy</a:t>
            </a:r>
          </a:p>
          <a:p>
            <a:pPr marL="285750" indent="-285750">
              <a:buFont typeface="Arial" panose="020B0604020202020204" pitchFamily="34" charset="0"/>
              <a:buChar char="•"/>
            </a:pPr>
            <a:r>
              <a:rPr lang="en-GB" dirty="0"/>
              <a:t>Children love learning</a:t>
            </a:r>
          </a:p>
          <a:p>
            <a:pPr marL="285750" indent="-285750">
              <a:buFont typeface="Arial" panose="020B0604020202020204" pitchFamily="34" charset="0"/>
              <a:buChar char="•"/>
            </a:pPr>
            <a:r>
              <a:rPr lang="en-GB" dirty="0"/>
              <a:t>Appreciate the links with the church</a:t>
            </a:r>
          </a:p>
          <a:p>
            <a:endParaRPr lang="en-GB" dirty="0"/>
          </a:p>
        </p:txBody>
      </p:sp>
    </p:spTree>
    <p:extLst>
      <p:ext uri="{BB962C8B-B14F-4D97-AF65-F5344CB8AC3E}">
        <p14:creationId xmlns:p14="http://schemas.microsoft.com/office/powerpoint/2010/main" val="15574166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E7EFA-0C39-47A8-BF4A-22EEA536F027}"/>
              </a:ext>
            </a:extLst>
          </p:cNvPr>
          <p:cNvSpPr>
            <a:spLocks noGrp="1"/>
          </p:cNvSpPr>
          <p:nvPr>
            <p:ph type="title"/>
          </p:nvPr>
        </p:nvSpPr>
        <p:spPr/>
        <p:txBody>
          <a:bodyPr>
            <a:normAutofit fontScale="90000"/>
          </a:bodyPr>
          <a:lstStyle/>
          <a:p>
            <a:r>
              <a:rPr lang="en-GB" dirty="0"/>
              <a:t>Diocesan Review – May 2022</a:t>
            </a:r>
          </a:p>
        </p:txBody>
      </p:sp>
      <p:sp>
        <p:nvSpPr>
          <p:cNvPr id="3" name="Content Placeholder 2">
            <a:extLst>
              <a:ext uri="{FF2B5EF4-FFF2-40B4-BE49-F238E27FC236}">
                <a16:creationId xmlns:a16="http://schemas.microsoft.com/office/drawing/2014/main" id="{083AD55C-B779-4B36-B32E-9DE0C9F742EF}"/>
              </a:ext>
            </a:extLst>
          </p:cNvPr>
          <p:cNvSpPr>
            <a:spLocks noGrp="1"/>
          </p:cNvSpPr>
          <p:nvPr>
            <p:ph idx="1"/>
          </p:nvPr>
        </p:nvSpPr>
        <p:spPr/>
        <p:txBody>
          <a:bodyPr>
            <a:normAutofit lnSpcReduction="10000"/>
          </a:bodyPr>
          <a:lstStyle/>
          <a:p>
            <a:r>
              <a:rPr lang="en-GB" dirty="0"/>
              <a:t>Children</a:t>
            </a:r>
          </a:p>
          <a:p>
            <a:r>
              <a:rPr lang="en-GB" dirty="0"/>
              <a:t>Where we all flourish – it’s not just about the pupils it’s about the teachers too</a:t>
            </a:r>
          </a:p>
          <a:p>
            <a:r>
              <a:rPr lang="en-GB" dirty="0"/>
              <a:t>Everyone has to learn new ‘stuff’</a:t>
            </a:r>
          </a:p>
          <a:p>
            <a:r>
              <a:rPr lang="en-GB" dirty="0"/>
              <a:t>It’s about learning to be better people</a:t>
            </a:r>
          </a:p>
          <a:p>
            <a:r>
              <a:rPr lang="en-GB" dirty="0"/>
              <a:t>Believe it’s an inclusive school – ‘I don’t believe in God but I still love this school’</a:t>
            </a:r>
          </a:p>
          <a:p>
            <a:r>
              <a:rPr lang="en-GB" dirty="0"/>
              <a:t>They are interested in different cultures</a:t>
            </a:r>
          </a:p>
          <a:p>
            <a:r>
              <a:rPr lang="en-GB" dirty="0"/>
              <a:t>Year 6 pupils are not keen to leave the school but they know they have to</a:t>
            </a:r>
          </a:p>
        </p:txBody>
      </p:sp>
    </p:spTree>
    <p:extLst>
      <p:ext uri="{BB962C8B-B14F-4D97-AF65-F5344CB8AC3E}">
        <p14:creationId xmlns:p14="http://schemas.microsoft.com/office/powerpoint/2010/main" val="6797152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E292D-9175-4909-92A4-8CE21CA3A521}"/>
              </a:ext>
            </a:extLst>
          </p:cNvPr>
          <p:cNvSpPr>
            <a:spLocks noGrp="1"/>
          </p:cNvSpPr>
          <p:nvPr>
            <p:ph type="title"/>
          </p:nvPr>
        </p:nvSpPr>
        <p:spPr/>
        <p:txBody>
          <a:bodyPr>
            <a:normAutofit fontScale="90000"/>
          </a:bodyPr>
          <a:lstStyle/>
          <a:p>
            <a:r>
              <a:rPr lang="en-GB" dirty="0"/>
              <a:t>Diocesan Review – May 2022</a:t>
            </a:r>
          </a:p>
        </p:txBody>
      </p:sp>
      <p:sp>
        <p:nvSpPr>
          <p:cNvPr id="3" name="Content Placeholder 2">
            <a:extLst>
              <a:ext uri="{FF2B5EF4-FFF2-40B4-BE49-F238E27FC236}">
                <a16:creationId xmlns:a16="http://schemas.microsoft.com/office/drawing/2014/main" id="{67BE1C00-36A2-413A-80DD-CEB975FED882}"/>
              </a:ext>
            </a:extLst>
          </p:cNvPr>
          <p:cNvSpPr>
            <a:spLocks noGrp="1"/>
          </p:cNvSpPr>
          <p:nvPr>
            <p:ph idx="1"/>
          </p:nvPr>
        </p:nvSpPr>
        <p:spPr/>
        <p:txBody>
          <a:bodyPr/>
          <a:lstStyle/>
          <a:p>
            <a:r>
              <a:rPr lang="en-GB" dirty="0"/>
              <a:t>Governors</a:t>
            </a:r>
          </a:p>
          <a:p>
            <a:r>
              <a:rPr lang="en-GB" dirty="0"/>
              <a:t>Spoke about how the pandemic had affected everyone – the need to build back better</a:t>
            </a:r>
          </a:p>
          <a:p>
            <a:r>
              <a:rPr lang="en-GB" dirty="0"/>
              <a:t>All of this is underpinned by being ‘a family of learning in the heart of the community’</a:t>
            </a:r>
          </a:p>
          <a:p>
            <a:r>
              <a:rPr lang="en-GB" dirty="0"/>
              <a:t>When recruiting new governors there is a focus on ensuring that everyone understands how these Christian values are ‘in the heart of the school’ and should be upheld by all</a:t>
            </a:r>
          </a:p>
          <a:p>
            <a:endParaRPr lang="en-GB" dirty="0"/>
          </a:p>
          <a:p>
            <a:pPr marL="0" indent="0">
              <a:buNone/>
            </a:pPr>
            <a:endParaRPr lang="en-GB" dirty="0"/>
          </a:p>
        </p:txBody>
      </p:sp>
    </p:spTree>
    <p:extLst>
      <p:ext uri="{BB962C8B-B14F-4D97-AF65-F5344CB8AC3E}">
        <p14:creationId xmlns:p14="http://schemas.microsoft.com/office/powerpoint/2010/main" val="3073939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169EE-A7C5-417B-877D-B4D059E205B2}"/>
              </a:ext>
            </a:extLst>
          </p:cNvPr>
          <p:cNvSpPr>
            <a:spLocks noGrp="1"/>
          </p:cNvSpPr>
          <p:nvPr>
            <p:ph type="title"/>
          </p:nvPr>
        </p:nvSpPr>
        <p:spPr/>
        <p:txBody>
          <a:bodyPr>
            <a:normAutofit fontScale="90000"/>
          </a:bodyPr>
          <a:lstStyle/>
          <a:p>
            <a:r>
              <a:rPr lang="en-GB" dirty="0"/>
              <a:t>Diocesan Review – May 2022</a:t>
            </a:r>
          </a:p>
        </p:txBody>
      </p:sp>
      <p:sp>
        <p:nvSpPr>
          <p:cNvPr id="3" name="Content Placeholder 2">
            <a:extLst>
              <a:ext uri="{FF2B5EF4-FFF2-40B4-BE49-F238E27FC236}">
                <a16:creationId xmlns:a16="http://schemas.microsoft.com/office/drawing/2014/main" id="{D861FC52-16CC-459B-8070-B96D3E787B29}"/>
              </a:ext>
            </a:extLst>
          </p:cNvPr>
          <p:cNvSpPr>
            <a:spLocks noGrp="1"/>
          </p:cNvSpPr>
          <p:nvPr>
            <p:ph idx="1"/>
          </p:nvPr>
        </p:nvSpPr>
        <p:spPr/>
        <p:txBody>
          <a:bodyPr/>
          <a:lstStyle/>
          <a:p>
            <a:r>
              <a:rPr lang="en-GB" dirty="0"/>
              <a:t>Staff</a:t>
            </a:r>
          </a:p>
          <a:p>
            <a:r>
              <a:rPr lang="en-GB" dirty="0"/>
              <a:t>Love the family ethos at the heart of the community</a:t>
            </a:r>
          </a:p>
          <a:p>
            <a:r>
              <a:rPr lang="en-GB" dirty="0"/>
              <a:t>Relationships with parents and carers are very strong, they build firm bonds so that families are happy to bring any concerns to them</a:t>
            </a:r>
          </a:p>
          <a:p>
            <a:r>
              <a:rPr lang="en-GB" dirty="0"/>
              <a:t>Staff feel supported, they are ‘there for each other’ and check in to make sure everyone is cared for</a:t>
            </a:r>
          </a:p>
          <a:p>
            <a:endParaRPr lang="en-GB" dirty="0"/>
          </a:p>
        </p:txBody>
      </p:sp>
    </p:spTree>
    <p:extLst>
      <p:ext uri="{BB962C8B-B14F-4D97-AF65-F5344CB8AC3E}">
        <p14:creationId xmlns:p14="http://schemas.microsoft.com/office/powerpoint/2010/main" val="34067691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Curriculum update</a:t>
            </a:r>
          </a:p>
        </p:txBody>
      </p:sp>
      <p:sp>
        <p:nvSpPr>
          <p:cNvPr id="3" name="Content Placeholder 2"/>
          <p:cNvSpPr>
            <a:spLocks noGrp="1"/>
          </p:cNvSpPr>
          <p:nvPr>
            <p:ph idx="1"/>
          </p:nvPr>
        </p:nvSpPr>
        <p:spPr>
          <a:xfrm>
            <a:off x="774044" y="685800"/>
            <a:ext cx="7607956" cy="5191472"/>
          </a:xfrm>
        </p:spPr>
        <p:txBody>
          <a:bodyPr>
            <a:noAutofit/>
          </a:bodyPr>
          <a:lstStyle/>
          <a:p>
            <a:pPr marL="0" indent="0">
              <a:buNone/>
            </a:pPr>
            <a:endParaRPr lang="en-GB" sz="1600" dirty="0"/>
          </a:p>
          <a:p>
            <a:pPr marL="0" indent="0">
              <a:buNone/>
            </a:pPr>
            <a:r>
              <a:rPr lang="en-GB" sz="1600" dirty="0"/>
              <a:t>What is working well</a:t>
            </a:r>
          </a:p>
          <a:p>
            <a:pPr marL="0" indent="0">
              <a:buNone/>
            </a:pPr>
            <a:r>
              <a:rPr lang="en-GB" sz="1600" dirty="0"/>
              <a:t>New phonics scheme embedded with all staff confident in delivery and assessment</a:t>
            </a:r>
          </a:p>
          <a:p>
            <a:pPr marL="0" indent="0">
              <a:buNone/>
            </a:pPr>
            <a:r>
              <a:rPr lang="en-GB" sz="1600" dirty="0"/>
              <a:t>EYFS curriculum focussing on child-led learning and planning in the moment</a:t>
            </a:r>
          </a:p>
          <a:p>
            <a:pPr marL="0" indent="0">
              <a:buNone/>
            </a:pPr>
            <a:r>
              <a:rPr lang="en-GB" sz="1600" dirty="0"/>
              <a:t>Introduction of 10 minutes maths skills in addition to maths lesson throughout the day in Reception to year 2</a:t>
            </a:r>
          </a:p>
          <a:p>
            <a:pPr marL="0" indent="0">
              <a:buNone/>
            </a:pPr>
            <a:r>
              <a:rPr lang="en-GB" sz="1600" dirty="0"/>
              <a:t>From Year 1 – Year 6, all subjects have clear progression maps building on prior knowledge and skills</a:t>
            </a:r>
          </a:p>
          <a:p>
            <a:pPr marL="0" indent="0">
              <a:buNone/>
            </a:pPr>
            <a:r>
              <a:rPr lang="en-GB" sz="1600" dirty="0"/>
              <a:t>Curriculum has been developed knowing our children and what they will find interesting and stimulating.</a:t>
            </a:r>
          </a:p>
          <a:p>
            <a:pPr marL="0" indent="0">
              <a:buNone/>
            </a:pPr>
            <a:endParaRPr lang="en-GB" sz="1600" dirty="0"/>
          </a:p>
          <a:p>
            <a:pPr marL="0" indent="0">
              <a:buNone/>
            </a:pPr>
            <a:r>
              <a:rPr lang="en-GB" sz="1600" dirty="0"/>
              <a:t>Area for development</a:t>
            </a:r>
          </a:p>
          <a:p>
            <a:pPr marL="0" indent="0">
              <a:buNone/>
            </a:pPr>
            <a:r>
              <a:rPr lang="en-GB" sz="1600" dirty="0"/>
              <a:t>Teaching and learning of art and history is at least good across all year groups</a:t>
            </a:r>
          </a:p>
          <a:p>
            <a:pPr marL="0" indent="0">
              <a:buNone/>
            </a:pPr>
            <a:r>
              <a:rPr lang="en-GB" sz="1600" dirty="0"/>
              <a:t>Writing is focus for this year – now using texts to focus our teaching of writing in addition to using our topics to teach writing. Focus is on handwriting (fine motor skills have declined) as well as spelling, punctuation and grammar</a:t>
            </a:r>
          </a:p>
          <a:p>
            <a:pPr marL="0" indent="0">
              <a:buNone/>
            </a:pPr>
            <a:r>
              <a:rPr lang="en-GB" sz="1600" dirty="0"/>
              <a:t>Reading for pleasure – children to be enthusiastic readers (particularly those that find reading difficult)</a:t>
            </a:r>
          </a:p>
          <a:p>
            <a:pPr marL="0" indent="0">
              <a:buNone/>
            </a:pPr>
            <a:endParaRPr lang="en-GB" sz="1600" dirty="0"/>
          </a:p>
          <a:p>
            <a:pPr marL="0" indent="0">
              <a:buNone/>
            </a:pPr>
            <a:endParaRPr lang="en-GB" sz="1400" dirty="0"/>
          </a:p>
          <a:p>
            <a:pPr marL="0" indent="0">
              <a:buNone/>
            </a:pPr>
            <a:endParaRPr lang="en-GB" sz="1400" dirty="0"/>
          </a:p>
        </p:txBody>
      </p:sp>
    </p:spTree>
    <p:extLst>
      <p:ext uri="{BB962C8B-B14F-4D97-AF65-F5344CB8AC3E}">
        <p14:creationId xmlns:p14="http://schemas.microsoft.com/office/powerpoint/2010/main" val="35811917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Physical and Mental Wellbeing</a:t>
            </a:r>
          </a:p>
        </p:txBody>
      </p:sp>
      <p:sp>
        <p:nvSpPr>
          <p:cNvPr id="3" name="Content Placeholder 2"/>
          <p:cNvSpPr>
            <a:spLocks noGrp="1"/>
          </p:cNvSpPr>
          <p:nvPr>
            <p:ph idx="1"/>
          </p:nvPr>
        </p:nvSpPr>
        <p:spPr>
          <a:xfrm>
            <a:off x="762000" y="685800"/>
            <a:ext cx="7543800" cy="4687416"/>
          </a:xfrm>
        </p:spPr>
        <p:txBody>
          <a:bodyPr>
            <a:normAutofit lnSpcReduction="10000"/>
          </a:bodyPr>
          <a:lstStyle/>
          <a:p>
            <a:r>
              <a:rPr lang="en-GB" sz="1400" dirty="0"/>
              <a:t>Physical wellbeing continues to be a focus for school – sports ambassadors leading activities at lunchtime for all children </a:t>
            </a:r>
          </a:p>
          <a:p>
            <a:r>
              <a:rPr lang="en-GB" sz="1400" dirty="0"/>
              <a:t>A variety of after school clubs (tennis, football, </a:t>
            </a:r>
            <a:r>
              <a:rPr lang="en-GB" sz="1400" dirty="0" err="1"/>
              <a:t>netball,rugby</a:t>
            </a:r>
            <a:r>
              <a:rPr lang="en-GB" sz="1400" dirty="0"/>
              <a:t>, running club, yoga, kickboxing and gym club)</a:t>
            </a:r>
          </a:p>
          <a:p>
            <a:r>
              <a:rPr lang="en-GB" sz="1400" dirty="0"/>
              <a:t>Use of the running track as part of curriculum</a:t>
            </a:r>
          </a:p>
          <a:p>
            <a:r>
              <a:rPr lang="en-GB" sz="1400" dirty="0"/>
              <a:t>Competitions and festivals (as part of our SLA with Schools Sports Partnership) – now starting up again. So far we have taken part in year  Invictus games, year 4/5/6 running competition, year 3/4 and year 5/6 football competition.</a:t>
            </a:r>
          </a:p>
          <a:p>
            <a:r>
              <a:rPr lang="en-GB" sz="1400" dirty="0"/>
              <a:t>Participation sheets to ensure that all children across the year take part </a:t>
            </a:r>
          </a:p>
          <a:p>
            <a:r>
              <a:rPr lang="en-GB" sz="1400" dirty="0"/>
              <a:t>Professional coach to accompany children to competitions (where appropriate and possible)</a:t>
            </a:r>
          </a:p>
          <a:p>
            <a:r>
              <a:rPr lang="en-GB" sz="1400" dirty="0"/>
              <a:t>High quality PE curriculum lessons – teachers training </a:t>
            </a:r>
          </a:p>
          <a:p>
            <a:r>
              <a:rPr lang="en-GB" sz="1400" dirty="0"/>
              <a:t>Leadership opportunities for children – sports ambassadors and sports organising crew. </a:t>
            </a:r>
          </a:p>
          <a:p>
            <a:r>
              <a:rPr lang="en-GB" sz="1400" dirty="0"/>
              <a:t>Bronze KS1 Active Stars Award received 2022</a:t>
            </a:r>
          </a:p>
          <a:p>
            <a:r>
              <a:rPr lang="en-GB" sz="1400" dirty="0"/>
              <a:t>School games award – silver achieved in 2022. </a:t>
            </a:r>
          </a:p>
          <a:p>
            <a:r>
              <a:rPr lang="en-GB" sz="1400" dirty="0"/>
              <a:t>3 Tas now trained in ELSA – emotional wellbeing ambassadors trained</a:t>
            </a:r>
          </a:p>
          <a:p>
            <a:r>
              <a:rPr lang="en-GB" sz="1400" dirty="0"/>
              <a:t>Nurture group up and running for year 2 and year 3 with trained nurture practitioners</a:t>
            </a:r>
          </a:p>
          <a:p>
            <a:r>
              <a:rPr lang="en-GB" sz="1400" dirty="0"/>
              <a:t>Plan to achieve Healthy Schools Status and Attachment Aware Schools Award</a:t>
            </a:r>
          </a:p>
          <a:p>
            <a:r>
              <a:rPr lang="en-GB" sz="1400" dirty="0"/>
              <a:t>Brain breaks after every transition</a:t>
            </a:r>
          </a:p>
          <a:p>
            <a:r>
              <a:rPr lang="en-GB" sz="1400" dirty="0"/>
              <a:t>Thorough PSHE curriculum (personal, social, health education) – relationships education is now compulsory</a:t>
            </a:r>
          </a:p>
          <a:p>
            <a:endParaRPr lang="en-GB" sz="1400" dirty="0"/>
          </a:p>
        </p:txBody>
      </p:sp>
    </p:spTree>
    <p:extLst>
      <p:ext uri="{BB962C8B-B14F-4D97-AF65-F5344CB8AC3E}">
        <p14:creationId xmlns:p14="http://schemas.microsoft.com/office/powerpoint/2010/main" val="22013742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Aims for next year</a:t>
            </a:r>
          </a:p>
        </p:txBody>
      </p:sp>
      <p:sp>
        <p:nvSpPr>
          <p:cNvPr id="3" name="Content Placeholder 2"/>
          <p:cNvSpPr>
            <a:spLocks noGrp="1"/>
          </p:cNvSpPr>
          <p:nvPr>
            <p:ph idx="1"/>
          </p:nvPr>
        </p:nvSpPr>
        <p:spPr/>
        <p:txBody>
          <a:bodyPr>
            <a:normAutofit/>
          </a:bodyPr>
          <a:lstStyle/>
          <a:p>
            <a:pPr lvl="0"/>
            <a:endParaRPr lang="en-GB" dirty="0"/>
          </a:p>
          <a:p>
            <a:pPr lvl="0"/>
            <a:endParaRPr lang="en-GB" dirty="0"/>
          </a:p>
          <a:p>
            <a:pPr lvl="0"/>
            <a:endParaRPr lang="en-GB" dirty="0"/>
          </a:p>
          <a:p>
            <a:pPr lvl="0"/>
            <a:endParaRPr lang="en-GB" dirty="0"/>
          </a:p>
          <a:p>
            <a:endParaRPr lang="en-GB" dirty="0"/>
          </a:p>
          <a:p>
            <a:endParaRPr lang="en-GB" dirty="0"/>
          </a:p>
          <a:p>
            <a:endParaRPr lang="en-GB" dirty="0"/>
          </a:p>
          <a:p>
            <a:endParaRPr lang="en-GB" dirty="0"/>
          </a:p>
          <a:p>
            <a:endParaRPr lang="en-GB" dirty="0"/>
          </a:p>
        </p:txBody>
      </p:sp>
      <p:sp>
        <p:nvSpPr>
          <p:cNvPr id="4" name="TextBox 3">
            <a:extLst>
              <a:ext uri="{FF2B5EF4-FFF2-40B4-BE49-F238E27FC236}">
                <a16:creationId xmlns:a16="http://schemas.microsoft.com/office/drawing/2014/main" id="{7950A5FD-9616-4D8F-9B46-C4A5E010A58E}"/>
              </a:ext>
            </a:extLst>
          </p:cNvPr>
          <p:cNvSpPr txBox="1"/>
          <p:nvPr/>
        </p:nvSpPr>
        <p:spPr>
          <a:xfrm>
            <a:off x="539552" y="1124744"/>
            <a:ext cx="8208912" cy="2308324"/>
          </a:xfrm>
          <a:prstGeom prst="rect">
            <a:avLst/>
          </a:prstGeom>
          <a:noFill/>
        </p:spPr>
        <p:txBody>
          <a:bodyPr wrap="square" rtlCol="0">
            <a:spAutoFit/>
          </a:bodyPr>
          <a:lstStyle/>
          <a:p>
            <a:pPr lvl="0"/>
            <a:r>
              <a:rPr lang="en-GB" b="1" dirty="0"/>
              <a:t>ensure the curriculum is ambitious and engaging for all learners</a:t>
            </a:r>
          </a:p>
          <a:p>
            <a:pPr lvl="0"/>
            <a:endParaRPr lang="en-GB" dirty="0"/>
          </a:p>
          <a:p>
            <a:pPr lvl="0"/>
            <a:r>
              <a:rPr lang="en-GB" b="1" dirty="0"/>
              <a:t>ensure that all children respect themselves, each other and their environment</a:t>
            </a:r>
          </a:p>
          <a:p>
            <a:pPr lvl="0"/>
            <a:endParaRPr lang="en-GB" dirty="0"/>
          </a:p>
          <a:p>
            <a:pPr lvl="0"/>
            <a:r>
              <a:rPr lang="en-GB" b="1" dirty="0"/>
              <a:t>ensure that all children are prepared for life in Modern Britain</a:t>
            </a:r>
          </a:p>
          <a:p>
            <a:pPr lvl="0"/>
            <a:endParaRPr lang="en-GB" dirty="0"/>
          </a:p>
          <a:p>
            <a:pPr lvl="0"/>
            <a:r>
              <a:rPr lang="en-GB" b="1" dirty="0"/>
              <a:t>ensure that all leaders take responsibility for upholding our culture and ethos</a:t>
            </a:r>
            <a:endParaRPr lang="en-GB" dirty="0"/>
          </a:p>
          <a:p>
            <a:endParaRPr lang="en-GB" dirty="0"/>
          </a:p>
        </p:txBody>
      </p:sp>
    </p:spTree>
    <p:extLst>
      <p:ext uri="{BB962C8B-B14F-4D97-AF65-F5344CB8AC3E}">
        <p14:creationId xmlns:p14="http://schemas.microsoft.com/office/powerpoint/2010/main" val="894583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What can you do?</a:t>
            </a:r>
          </a:p>
        </p:txBody>
      </p:sp>
      <p:sp>
        <p:nvSpPr>
          <p:cNvPr id="3" name="Content Placeholder 2"/>
          <p:cNvSpPr>
            <a:spLocks noGrp="1"/>
          </p:cNvSpPr>
          <p:nvPr>
            <p:ph idx="1"/>
          </p:nvPr>
        </p:nvSpPr>
        <p:spPr>
          <a:xfrm>
            <a:off x="762000" y="685800"/>
            <a:ext cx="7543800" cy="4687416"/>
          </a:xfrm>
        </p:spPr>
        <p:txBody>
          <a:bodyPr>
            <a:normAutofit lnSpcReduction="10000"/>
          </a:bodyPr>
          <a:lstStyle/>
          <a:p>
            <a:endParaRPr lang="en-GB" dirty="0"/>
          </a:p>
          <a:p>
            <a:endParaRPr lang="en-GB" dirty="0"/>
          </a:p>
          <a:p>
            <a:r>
              <a:rPr lang="en-GB" dirty="0"/>
              <a:t>Join in the PTA events </a:t>
            </a:r>
          </a:p>
          <a:p>
            <a:r>
              <a:rPr lang="en-GB" dirty="0"/>
              <a:t>Support your child’s learning – hear them read every night, practise spellings/phonics with time, ensure that research is done in time for lessons</a:t>
            </a:r>
          </a:p>
          <a:p>
            <a:r>
              <a:rPr lang="en-GB" dirty="0"/>
              <a:t>Read the newsletter every week</a:t>
            </a:r>
          </a:p>
          <a:p>
            <a:r>
              <a:rPr lang="en-GB" dirty="0"/>
              <a:t>Come and see me or email me if there is something you are not happy about or are unsure about</a:t>
            </a:r>
          </a:p>
          <a:p>
            <a:r>
              <a:rPr lang="en-GB" dirty="0"/>
              <a:t>Join the parent forum</a:t>
            </a:r>
          </a:p>
          <a:p>
            <a:r>
              <a:rPr lang="en-GB" dirty="0"/>
              <a:t>Fill in the parent questionnaire</a:t>
            </a:r>
          </a:p>
          <a:p>
            <a:r>
              <a:rPr lang="en-GB" dirty="0"/>
              <a:t>Sign up to the VCF (Voluntary Contribution Fund)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4538379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9592" y="629816"/>
            <a:ext cx="7543800" cy="1719064"/>
          </a:xfrm>
        </p:spPr>
        <p:txBody>
          <a:bodyPr>
            <a:normAutofit/>
          </a:bodyPr>
          <a:lstStyle/>
          <a:p>
            <a:pPr marL="0" indent="0">
              <a:buNone/>
            </a:pPr>
            <a:r>
              <a:rPr lang="en-GB" sz="5400" dirty="0"/>
              <a:t>Any questions?</a:t>
            </a:r>
          </a:p>
        </p:txBody>
      </p:sp>
      <p:pic>
        <p:nvPicPr>
          <p:cNvPr id="8194" name="Picture 2" descr="C:\Users\Fen\AppData\Local\Microsoft\Windows\INetCache\IE\8PD3QRHV\question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4016" y="2348880"/>
            <a:ext cx="4315968" cy="290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1375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1989</TotalTime>
  <Words>1582</Words>
  <Application>Microsoft Office PowerPoint</Application>
  <PresentationFormat>On-screen Show (4:3)</PresentationFormat>
  <Paragraphs>173</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Impact</vt:lpstr>
      <vt:lpstr>Times New Roman</vt:lpstr>
      <vt:lpstr>NewsPrint</vt:lpstr>
      <vt:lpstr>Year Ahead 2022-2023</vt:lpstr>
      <vt:lpstr>Introductions</vt:lpstr>
      <vt:lpstr>Our school values</vt:lpstr>
      <vt:lpstr>PowerPoint Presentation</vt:lpstr>
      <vt:lpstr>The Goals of the Governors’</vt:lpstr>
      <vt:lpstr>Behaviours for Learning</vt:lpstr>
      <vt:lpstr>Results from Summer 2022</vt:lpstr>
      <vt:lpstr>Results from Summer 2022</vt:lpstr>
      <vt:lpstr>Ofsted– Good </vt:lpstr>
      <vt:lpstr>Ofsted – Good </vt:lpstr>
      <vt:lpstr>Areas for development</vt:lpstr>
      <vt:lpstr>SIAMS– Outstanding</vt:lpstr>
      <vt:lpstr>Diocesan Review – May 2022</vt:lpstr>
      <vt:lpstr>Diocesan Review – May 2022</vt:lpstr>
      <vt:lpstr>Diocesan Review – May 2022</vt:lpstr>
      <vt:lpstr>Diocesan Review – May 2022</vt:lpstr>
      <vt:lpstr>Curriculum update</vt:lpstr>
      <vt:lpstr>Physical and Mental Wellbeing</vt:lpstr>
      <vt:lpstr>Aims for next year</vt:lpstr>
      <vt:lpstr>What can you do?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Headteachers Report</dc:title>
  <dc:creator>s</dc:creator>
  <cp:lastModifiedBy>fenella reekie</cp:lastModifiedBy>
  <cp:revision>80</cp:revision>
  <dcterms:created xsi:type="dcterms:W3CDTF">2016-11-29T07:29:59Z</dcterms:created>
  <dcterms:modified xsi:type="dcterms:W3CDTF">2022-11-09T19:32:57Z</dcterms:modified>
</cp:coreProperties>
</file>