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6" r:id="rId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1" d="100"/>
          <a:sy n="81" d="100"/>
        </p:scale>
        <p:origin x="1498" y="5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BDB7C5E-E6EF-4DAD-BA32-92995C8F67B5}" type="datetimeFigureOut">
              <a:rPr lang="en-GB" smtClean="0"/>
              <a:t>03/03/2026</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C31B75F-B248-4481-9D14-16C272D46859}" type="slidenum">
              <a:rPr lang="en-GB" smtClean="0"/>
              <a:t>‹#›</a:t>
            </a:fld>
            <a:endParaRPr lang="en-GB"/>
          </a:p>
        </p:txBody>
      </p:sp>
    </p:spTree>
    <p:extLst>
      <p:ext uri="{BB962C8B-B14F-4D97-AF65-F5344CB8AC3E}">
        <p14:creationId xmlns:p14="http://schemas.microsoft.com/office/powerpoint/2010/main" val="10417863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C31B75F-B248-4481-9D14-16C272D46859}" type="slidenum">
              <a:rPr lang="en-GB" smtClean="0"/>
              <a:t>1</a:t>
            </a:fld>
            <a:endParaRPr lang="en-GB"/>
          </a:p>
        </p:txBody>
      </p:sp>
    </p:spTree>
    <p:extLst>
      <p:ext uri="{BB962C8B-B14F-4D97-AF65-F5344CB8AC3E}">
        <p14:creationId xmlns:p14="http://schemas.microsoft.com/office/powerpoint/2010/main" val="35229158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20C5488-DDD7-4A00-A683-E7A7943647E3}" type="datetimeFigureOut">
              <a:rPr lang="en-GB" smtClean="0"/>
              <a:t>03/03/2026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795319-5B26-4254-8FE4-4FB5898AEE97}" type="slidenum">
              <a:rPr lang="en-GB" smtClean="0"/>
              <a:t>‹#›</a:t>
            </a:fld>
            <a:endParaRPr lang="en-GB"/>
          </a:p>
        </p:txBody>
      </p:sp>
    </p:spTree>
    <p:extLst>
      <p:ext uri="{BB962C8B-B14F-4D97-AF65-F5344CB8AC3E}">
        <p14:creationId xmlns:p14="http://schemas.microsoft.com/office/powerpoint/2010/main" val="5555863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20C5488-DDD7-4A00-A683-E7A7943647E3}" type="datetimeFigureOut">
              <a:rPr lang="en-GB" smtClean="0"/>
              <a:t>03/03/2026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795319-5B26-4254-8FE4-4FB5898AEE97}" type="slidenum">
              <a:rPr lang="en-GB" smtClean="0"/>
              <a:t>‹#›</a:t>
            </a:fld>
            <a:endParaRPr lang="en-GB"/>
          </a:p>
        </p:txBody>
      </p:sp>
    </p:spTree>
    <p:extLst>
      <p:ext uri="{BB962C8B-B14F-4D97-AF65-F5344CB8AC3E}">
        <p14:creationId xmlns:p14="http://schemas.microsoft.com/office/powerpoint/2010/main" val="39069310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20C5488-DDD7-4A00-A683-E7A7943647E3}" type="datetimeFigureOut">
              <a:rPr lang="en-GB" smtClean="0"/>
              <a:t>03/03/2026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795319-5B26-4254-8FE4-4FB5898AEE97}" type="slidenum">
              <a:rPr lang="en-GB" smtClean="0"/>
              <a:t>‹#›</a:t>
            </a:fld>
            <a:endParaRPr lang="en-GB"/>
          </a:p>
        </p:txBody>
      </p:sp>
    </p:spTree>
    <p:extLst>
      <p:ext uri="{BB962C8B-B14F-4D97-AF65-F5344CB8AC3E}">
        <p14:creationId xmlns:p14="http://schemas.microsoft.com/office/powerpoint/2010/main" val="33137372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20C5488-DDD7-4A00-A683-E7A7943647E3}" type="datetimeFigureOut">
              <a:rPr lang="en-GB" smtClean="0"/>
              <a:t>03/03/2026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3795319-5B26-4254-8FE4-4FB5898AEE97}" type="slidenum">
              <a:rPr lang="en-GB" smtClean="0"/>
              <a:t>‹#›</a:t>
            </a:fld>
            <a:endParaRPr lang="en-GB"/>
          </a:p>
        </p:txBody>
      </p:sp>
    </p:spTree>
    <p:extLst>
      <p:ext uri="{BB962C8B-B14F-4D97-AF65-F5344CB8AC3E}">
        <p14:creationId xmlns:p14="http://schemas.microsoft.com/office/powerpoint/2010/main" val="41233978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20C5488-DDD7-4A00-A683-E7A7943647E3}" type="datetimeFigureOut">
              <a:rPr lang="en-GB" smtClean="0"/>
              <a:t>03/03/2026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3795319-5B26-4254-8FE4-4FB5898AEE97}" type="slidenum">
              <a:rPr lang="en-GB" smtClean="0"/>
              <a:t>‹#›</a:t>
            </a:fld>
            <a:endParaRPr lang="en-GB"/>
          </a:p>
        </p:txBody>
      </p:sp>
    </p:spTree>
    <p:extLst>
      <p:ext uri="{BB962C8B-B14F-4D97-AF65-F5344CB8AC3E}">
        <p14:creationId xmlns:p14="http://schemas.microsoft.com/office/powerpoint/2010/main" val="5119064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20C5488-DDD7-4A00-A683-E7A7943647E3}" type="datetimeFigureOut">
              <a:rPr lang="en-GB" smtClean="0"/>
              <a:t>03/03/2026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3795319-5B26-4254-8FE4-4FB5898AEE97}" type="slidenum">
              <a:rPr lang="en-GB" smtClean="0"/>
              <a:t>‹#›</a:t>
            </a:fld>
            <a:endParaRPr lang="en-GB"/>
          </a:p>
        </p:txBody>
      </p:sp>
    </p:spTree>
    <p:extLst>
      <p:ext uri="{BB962C8B-B14F-4D97-AF65-F5344CB8AC3E}">
        <p14:creationId xmlns:p14="http://schemas.microsoft.com/office/powerpoint/2010/main" val="17180774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20C5488-DDD7-4A00-A683-E7A7943647E3}" type="datetimeFigureOut">
              <a:rPr lang="en-GB" smtClean="0"/>
              <a:t>03/03/2026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3795319-5B26-4254-8FE4-4FB5898AEE97}" type="slidenum">
              <a:rPr lang="en-GB" smtClean="0"/>
              <a:t>‹#›</a:t>
            </a:fld>
            <a:endParaRPr lang="en-GB"/>
          </a:p>
        </p:txBody>
      </p:sp>
    </p:spTree>
    <p:extLst>
      <p:ext uri="{BB962C8B-B14F-4D97-AF65-F5344CB8AC3E}">
        <p14:creationId xmlns:p14="http://schemas.microsoft.com/office/powerpoint/2010/main" val="38044291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20C5488-DDD7-4A00-A683-E7A7943647E3}" type="datetimeFigureOut">
              <a:rPr lang="en-GB" smtClean="0"/>
              <a:t>03/03/2026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3795319-5B26-4254-8FE4-4FB5898AEE97}" type="slidenum">
              <a:rPr lang="en-GB" smtClean="0"/>
              <a:t>‹#›</a:t>
            </a:fld>
            <a:endParaRPr lang="en-GB"/>
          </a:p>
        </p:txBody>
      </p:sp>
    </p:spTree>
    <p:extLst>
      <p:ext uri="{BB962C8B-B14F-4D97-AF65-F5344CB8AC3E}">
        <p14:creationId xmlns:p14="http://schemas.microsoft.com/office/powerpoint/2010/main" val="41432931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20C5488-DDD7-4A00-A683-E7A7943647E3}" type="datetimeFigureOut">
              <a:rPr lang="en-GB" smtClean="0"/>
              <a:t>03/03/2026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3795319-5B26-4254-8FE4-4FB5898AEE97}" type="slidenum">
              <a:rPr lang="en-GB" smtClean="0"/>
              <a:t>‹#›</a:t>
            </a:fld>
            <a:endParaRPr lang="en-GB"/>
          </a:p>
        </p:txBody>
      </p:sp>
    </p:spTree>
    <p:extLst>
      <p:ext uri="{BB962C8B-B14F-4D97-AF65-F5344CB8AC3E}">
        <p14:creationId xmlns:p14="http://schemas.microsoft.com/office/powerpoint/2010/main" val="20439963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20C5488-DDD7-4A00-A683-E7A7943647E3}" type="datetimeFigureOut">
              <a:rPr lang="en-GB" smtClean="0"/>
              <a:t>03/03/2026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795319-5B26-4254-8FE4-4FB5898AEE97}" type="slidenum">
              <a:rPr lang="en-GB" smtClean="0"/>
              <a:t>‹#›</a:t>
            </a:fld>
            <a:endParaRPr lang="en-GB"/>
          </a:p>
        </p:txBody>
      </p:sp>
    </p:spTree>
    <p:extLst>
      <p:ext uri="{BB962C8B-B14F-4D97-AF65-F5344CB8AC3E}">
        <p14:creationId xmlns:p14="http://schemas.microsoft.com/office/powerpoint/2010/main" val="2374105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20C5488-DDD7-4A00-A683-E7A7943647E3}" type="datetimeFigureOut">
              <a:rPr lang="en-GB" smtClean="0"/>
              <a:t>03/03/2026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795319-5B26-4254-8FE4-4FB5898AEE97}" type="slidenum">
              <a:rPr lang="en-GB" smtClean="0"/>
              <a:t>‹#›</a:t>
            </a:fld>
            <a:endParaRPr lang="en-GB"/>
          </a:p>
        </p:txBody>
      </p:sp>
    </p:spTree>
    <p:extLst>
      <p:ext uri="{BB962C8B-B14F-4D97-AF65-F5344CB8AC3E}">
        <p14:creationId xmlns:p14="http://schemas.microsoft.com/office/powerpoint/2010/main" val="10146671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20C5488-DDD7-4A00-A683-E7A7943647E3}" type="datetimeFigureOut">
              <a:rPr lang="en-GB" smtClean="0"/>
              <a:t>03/03/2026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795319-5B26-4254-8FE4-4FB5898AEE97}" type="slidenum">
              <a:rPr lang="en-GB" smtClean="0"/>
              <a:t>‹#›</a:t>
            </a:fld>
            <a:endParaRPr lang="en-GB"/>
          </a:p>
        </p:txBody>
      </p:sp>
    </p:spTree>
    <p:extLst>
      <p:ext uri="{BB962C8B-B14F-4D97-AF65-F5344CB8AC3E}">
        <p14:creationId xmlns:p14="http://schemas.microsoft.com/office/powerpoint/2010/main" val="25273860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114221" y="2664777"/>
            <a:ext cx="2448272" cy="646331"/>
          </a:xfrm>
          <a:prstGeom prst="rect">
            <a:avLst/>
          </a:prstGeom>
          <a:noFill/>
        </p:spPr>
        <p:txBody>
          <a:bodyPr wrap="square" rtlCol="0">
            <a:spAutoFit/>
          </a:bodyPr>
          <a:lstStyle/>
          <a:p>
            <a:pPr algn="ctr"/>
            <a:r>
              <a:rPr lang="en-GB" b="1" i="1" u="sng" dirty="0"/>
              <a:t>Year 2 – Spring 2</a:t>
            </a:r>
          </a:p>
          <a:p>
            <a:pPr algn="ctr"/>
            <a:r>
              <a:rPr lang="en-GB" b="1" i="1" u="sng" dirty="0"/>
              <a:t>Curriculum Overview</a:t>
            </a:r>
          </a:p>
        </p:txBody>
      </p:sp>
      <p:sp>
        <p:nvSpPr>
          <p:cNvPr id="5" name="Rectangle 4"/>
          <p:cNvSpPr/>
          <p:nvPr/>
        </p:nvSpPr>
        <p:spPr>
          <a:xfrm>
            <a:off x="191274" y="132790"/>
            <a:ext cx="3732654" cy="1938992"/>
          </a:xfrm>
          <a:prstGeom prst="rect">
            <a:avLst/>
          </a:prstGeom>
          <a:ln w="38100">
            <a:solidFill>
              <a:srgbClr val="FF0000"/>
            </a:solidFill>
          </a:ln>
        </p:spPr>
        <p:txBody>
          <a:bodyPr wrap="square">
            <a:spAutoFit/>
          </a:bodyPr>
          <a:lstStyle/>
          <a:p>
            <a:r>
              <a:rPr lang="en-GB" sz="1200" b="1" dirty="0"/>
              <a:t>ENGLISH</a:t>
            </a:r>
          </a:p>
          <a:p>
            <a:r>
              <a:rPr lang="en-GB" sz="1200" dirty="0"/>
              <a:t>Using the text ‘</a:t>
            </a:r>
            <a:r>
              <a:rPr lang="en-GB" sz="1200" dirty="0" err="1"/>
              <a:t>Cottonwool</a:t>
            </a:r>
            <a:r>
              <a:rPr lang="en-GB" sz="1200" dirty="0"/>
              <a:t> Colin’ and video ‘The Little Boat’ we will be learning to write stories and  instructions in chronological order.</a:t>
            </a:r>
          </a:p>
          <a:p>
            <a:r>
              <a:rPr lang="en-GB" sz="1200" b="1" dirty="0"/>
              <a:t>Grammar:</a:t>
            </a:r>
            <a:br>
              <a:rPr lang="en-GB" sz="1200" b="1" dirty="0"/>
            </a:br>
            <a:r>
              <a:rPr lang="en-GB" sz="1200" dirty="0"/>
              <a:t>Past tense, personal pronouns. Conjunctions. Sentence types &amp; punctuation. Expanded noun phrases. </a:t>
            </a:r>
            <a:br>
              <a:rPr lang="en-GB" sz="1200" b="1" dirty="0"/>
            </a:br>
            <a:r>
              <a:rPr lang="en-GB" sz="1200" b="1" dirty="0"/>
              <a:t>Guided reading</a:t>
            </a:r>
            <a:br>
              <a:rPr lang="en-GB" sz="1200" b="1" dirty="0"/>
            </a:br>
            <a:r>
              <a:rPr lang="en-GB" sz="1200" dirty="0"/>
              <a:t>Children continue to read a range of texts to develop their vocabulary, retrieval, inference and prediction skills.</a:t>
            </a:r>
          </a:p>
        </p:txBody>
      </p:sp>
      <p:sp>
        <p:nvSpPr>
          <p:cNvPr id="7" name="Rectangle 6"/>
          <p:cNvSpPr/>
          <p:nvPr/>
        </p:nvSpPr>
        <p:spPr>
          <a:xfrm>
            <a:off x="4688454" y="114024"/>
            <a:ext cx="4288507" cy="2123658"/>
          </a:xfrm>
          <a:prstGeom prst="rect">
            <a:avLst/>
          </a:prstGeom>
          <a:ln w="38100">
            <a:solidFill>
              <a:srgbClr val="00B0F0"/>
            </a:solidFill>
          </a:ln>
        </p:spPr>
        <p:txBody>
          <a:bodyPr wrap="square">
            <a:spAutoFit/>
          </a:bodyPr>
          <a:lstStyle/>
          <a:p>
            <a:r>
              <a:rPr lang="en-GB" sz="1200" b="1" dirty="0">
                <a:latin typeface="+mj-lt"/>
              </a:rPr>
              <a:t>MATHS</a:t>
            </a:r>
          </a:p>
          <a:p>
            <a:r>
              <a:rPr lang="en-GB" sz="1200" b="1" dirty="0">
                <a:solidFill>
                  <a:srgbClr val="000000"/>
                </a:solidFill>
              </a:rPr>
              <a:t>Multiplication and division</a:t>
            </a:r>
          </a:p>
          <a:p>
            <a:r>
              <a:rPr lang="en-GB" sz="1200" dirty="0">
                <a:solidFill>
                  <a:srgbClr val="000000"/>
                </a:solidFill>
              </a:rPr>
              <a:t>Making equal groups, multiplication sentences using arrays, learning two, five and ten times tables. Dividing by 2, 5 and 10. Doubling and halving.</a:t>
            </a:r>
          </a:p>
          <a:p>
            <a:r>
              <a:rPr lang="en-GB" sz="1200" b="1" dirty="0">
                <a:solidFill>
                  <a:srgbClr val="000000"/>
                </a:solidFill>
              </a:rPr>
              <a:t>Length and Height</a:t>
            </a:r>
          </a:p>
          <a:p>
            <a:r>
              <a:rPr lang="en-GB" sz="1200" dirty="0">
                <a:solidFill>
                  <a:srgbClr val="000000"/>
                </a:solidFill>
              </a:rPr>
              <a:t>Measuring in cm and m, comparing and ordering lengths and heights</a:t>
            </a:r>
          </a:p>
          <a:p>
            <a:r>
              <a:rPr lang="en-GB" sz="1200" b="1" dirty="0">
                <a:solidFill>
                  <a:srgbClr val="000000"/>
                </a:solidFill>
              </a:rPr>
              <a:t>Mass, capacity and temperature</a:t>
            </a:r>
          </a:p>
          <a:p>
            <a:r>
              <a:rPr lang="en-GB" sz="1200" dirty="0">
                <a:solidFill>
                  <a:srgbClr val="000000"/>
                </a:solidFill>
              </a:rPr>
              <a:t>Measuring in grams/kilograms, millilitres/litres, comparing volume and capacity</a:t>
            </a:r>
          </a:p>
        </p:txBody>
      </p:sp>
      <p:sp>
        <p:nvSpPr>
          <p:cNvPr id="9" name="Rectangle 8"/>
          <p:cNvSpPr/>
          <p:nvPr/>
        </p:nvSpPr>
        <p:spPr>
          <a:xfrm>
            <a:off x="6122357" y="2423103"/>
            <a:ext cx="2741766" cy="1231106"/>
          </a:xfrm>
          <a:prstGeom prst="rect">
            <a:avLst/>
          </a:prstGeom>
          <a:ln w="38100">
            <a:solidFill>
              <a:srgbClr val="92D050"/>
            </a:solidFill>
          </a:ln>
        </p:spPr>
        <p:txBody>
          <a:bodyPr wrap="square">
            <a:spAutoFit/>
          </a:bodyPr>
          <a:lstStyle/>
          <a:p>
            <a:r>
              <a:rPr lang="en-GB" sz="1200" b="1" dirty="0"/>
              <a:t>SCIENCE</a:t>
            </a:r>
            <a:r>
              <a:rPr lang="en-GB" sz="1400" b="1" dirty="0"/>
              <a:t> – </a:t>
            </a:r>
            <a:r>
              <a:rPr lang="en-GB" sz="1200" dirty="0"/>
              <a:t>explore a range of materials through investigations and explorations. Work on ways to test materials for elasticity and flexibility and find out which paper is the strongest. Design and make a paper bridge to hold a toy car.</a:t>
            </a:r>
            <a:endParaRPr lang="en-GB" sz="1200" b="1" dirty="0"/>
          </a:p>
        </p:txBody>
      </p:sp>
      <p:sp>
        <p:nvSpPr>
          <p:cNvPr id="10" name="Rectangle 9"/>
          <p:cNvSpPr/>
          <p:nvPr/>
        </p:nvSpPr>
        <p:spPr>
          <a:xfrm>
            <a:off x="147743" y="3428217"/>
            <a:ext cx="2806011" cy="2154436"/>
          </a:xfrm>
          <a:prstGeom prst="rect">
            <a:avLst/>
          </a:prstGeom>
          <a:ln w="38100">
            <a:solidFill>
              <a:schemeClr val="accent6">
                <a:lumMod val="60000"/>
                <a:lumOff val="40000"/>
              </a:schemeClr>
            </a:solidFill>
          </a:ln>
        </p:spPr>
        <p:txBody>
          <a:bodyPr wrap="square">
            <a:spAutoFit/>
          </a:bodyPr>
          <a:lstStyle/>
          <a:p>
            <a:r>
              <a:rPr lang="en-GB" sz="1400" b="1" dirty="0"/>
              <a:t>PE</a:t>
            </a:r>
          </a:p>
          <a:p>
            <a:r>
              <a:rPr lang="en-GB" sz="1200" dirty="0"/>
              <a:t>Dance – explore how our bodies can move to express an idea, mood, character or feeling. Develop travelling actions and practise keeping in time with music and their partner.  </a:t>
            </a:r>
          </a:p>
          <a:p>
            <a:r>
              <a:rPr lang="en-GB" sz="1200" dirty="0"/>
              <a:t>Invasion games – master basic </a:t>
            </a:r>
            <a:r>
              <a:rPr lang="en-GB" sz="1200"/>
              <a:t>movements needed </a:t>
            </a:r>
            <a:r>
              <a:rPr lang="en-GB" sz="1200" dirty="0"/>
              <a:t>for invasion games (football, netball, hockey) such as throwing </a:t>
            </a:r>
            <a:r>
              <a:rPr lang="en-GB" sz="1200"/>
              <a:t>and catching and </a:t>
            </a:r>
            <a:r>
              <a:rPr lang="en-GB" sz="1200" dirty="0"/>
              <a:t>developing simple tactics for attacking and defending.</a:t>
            </a:r>
          </a:p>
        </p:txBody>
      </p:sp>
      <p:sp>
        <p:nvSpPr>
          <p:cNvPr id="11" name="Rectangle 10"/>
          <p:cNvSpPr/>
          <p:nvPr/>
        </p:nvSpPr>
        <p:spPr>
          <a:xfrm>
            <a:off x="139964" y="2237682"/>
            <a:ext cx="2986796" cy="1015663"/>
          </a:xfrm>
          <a:prstGeom prst="rect">
            <a:avLst/>
          </a:prstGeom>
          <a:ln w="38100">
            <a:solidFill>
              <a:schemeClr val="accent2"/>
            </a:solidFill>
          </a:ln>
        </p:spPr>
        <p:txBody>
          <a:bodyPr wrap="square">
            <a:spAutoFit/>
          </a:bodyPr>
          <a:lstStyle/>
          <a:p>
            <a:r>
              <a:rPr lang="en-GB" sz="1200" b="1" dirty="0"/>
              <a:t>PSHE</a:t>
            </a:r>
            <a:br>
              <a:rPr lang="en-GB" sz="1200" b="1" dirty="0"/>
            </a:br>
            <a:r>
              <a:rPr lang="en-GB" sz="1200" dirty="0"/>
              <a:t>Explain why rules are important. Identify ways to look after the school environment and recognise the contribution that people make to the local community. </a:t>
            </a:r>
          </a:p>
        </p:txBody>
      </p:sp>
      <p:sp>
        <p:nvSpPr>
          <p:cNvPr id="12" name="Rectangle 11"/>
          <p:cNvSpPr/>
          <p:nvPr/>
        </p:nvSpPr>
        <p:spPr>
          <a:xfrm>
            <a:off x="6199827" y="5077444"/>
            <a:ext cx="2664296" cy="1415772"/>
          </a:xfrm>
          <a:prstGeom prst="rect">
            <a:avLst/>
          </a:prstGeom>
          <a:ln w="38100">
            <a:solidFill>
              <a:schemeClr val="accent4">
                <a:lumMod val="40000"/>
                <a:lumOff val="60000"/>
              </a:schemeClr>
            </a:solidFill>
          </a:ln>
        </p:spPr>
        <p:txBody>
          <a:bodyPr wrap="square">
            <a:spAutoFit/>
          </a:bodyPr>
          <a:lstStyle/>
          <a:p>
            <a:r>
              <a:rPr lang="en-GB" sz="1200" b="1" dirty="0"/>
              <a:t>RE</a:t>
            </a:r>
          </a:p>
          <a:p>
            <a:r>
              <a:rPr lang="en-GB" sz="1200" dirty="0"/>
              <a:t>Recognise that God, Incarnation, Gospel and Salvation are part of the ‘big story’ of the Bible. </a:t>
            </a:r>
          </a:p>
          <a:p>
            <a:r>
              <a:rPr lang="en-GB" sz="1200" dirty="0"/>
              <a:t>Tell stories of Holy Week and Easter and make a link with the idea of Salvation (Jesus rescuing people). </a:t>
            </a:r>
            <a:endParaRPr lang="en-GB" sz="1200" b="1" dirty="0"/>
          </a:p>
        </p:txBody>
      </p:sp>
      <p:sp>
        <p:nvSpPr>
          <p:cNvPr id="13" name="Rectangle 12"/>
          <p:cNvSpPr/>
          <p:nvPr/>
        </p:nvSpPr>
        <p:spPr>
          <a:xfrm>
            <a:off x="147743" y="5692067"/>
            <a:ext cx="2648288" cy="830997"/>
          </a:xfrm>
          <a:prstGeom prst="rect">
            <a:avLst/>
          </a:prstGeom>
          <a:ln w="38100">
            <a:solidFill>
              <a:srgbClr val="FF0000"/>
            </a:solidFill>
          </a:ln>
        </p:spPr>
        <p:txBody>
          <a:bodyPr wrap="square">
            <a:spAutoFit/>
          </a:bodyPr>
          <a:lstStyle/>
          <a:p>
            <a:r>
              <a:rPr lang="en-GB" sz="1200" b="1" dirty="0"/>
              <a:t>DT</a:t>
            </a:r>
          </a:p>
          <a:p>
            <a:r>
              <a:rPr lang="en-GB" sz="1200" dirty="0"/>
              <a:t>Children will explore wheel mechanisms to design and build a working </a:t>
            </a:r>
            <a:r>
              <a:rPr lang="en-GB" sz="1200"/>
              <a:t>fairground wheel.</a:t>
            </a:r>
            <a:endParaRPr lang="en-GB" sz="1200" dirty="0"/>
          </a:p>
        </p:txBody>
      </p:sp>
      <p:sp>
        <p:nvSpPr>
          <p:cNvPr id="15" name="Rectangle 14"/>
          <p:cNvSpPr/>
          <p:nvPr/>
        </p:nvSpPr>
        <p:spPr>
          <a:xfrm>
            <a:off x="3047065" y="4776432"/>
            <a:ext cx="2989529" cy="1831271"/>
          </a:xfrm>
          <a:prstGeom prst="rect">
            <a:avLst/>
          </a:prstGeom>
          <a:ln w="38100">
            <a:solidFill>
              <a:schemeClr val="accent6">
                <a:lumMod val="75000"/>
              </a:schemeClr>
            </a:solidFill>
          </a:ln>
        </p:spPr>
        <p:txBody>
          <a:bodyPr wrap="square">
            <a:spAutoFit/>
          </a:bodyPr>
          <a:lstStyle/>
          <a:p>
            <a:r>
              <a:rPr lang="en-GB" sz="1200" b="1" dirty="0"/>
              <a:t>Computing</a:t>
            </a:r>
          </a:p>
          <a:p>
            <a:r>
              <a:rPr lang="en-GB" sz="1100" dirty="0"/>
              <a:t>This unit introduces the learners to the term ‘data’. Learners will begin to understand what data means and how this can be collected in the form of a tally chart. They will learn the term ‘attribute’ and use this to help them organise data. They will then progress onto presenting data in the form of pictograms and finally block diagrams. Learners will use the data presented to answer questions.</a:t>
            </a:r>
            <a:endParaRPr lang="en-GB" sz="1100" b="1" dirty="0"/>
          </a:p>
        </p:txBody>
      </p:sp>
      <p:sp>
        <p:nvSpPr>
          <p:cNvPr id="14" name="Rectangle 13">
            <a:extLst>
              <a:ext uri="{FF2B5EF4-FFF2-40B4-BE49-F238E27FC236}">
                <a16:creationId xmlns:a16="http://schemas.microsoft.com/office/drawing/2014/main" id="{496E263A-F648-444B-ADF3-BFB12898DB3A}"/>
              </a:ext>
            </a:extLst>
          </p:cNvPr>
          <p:cNvSpPr/>
          <p:nvPr/>
        </p:nvSpPr>
        <p:spPr>
          <a:xfrm>
            <a:off x="3244001" y="3442496"/>
            <a:ext cx="2741764" cy="1015663"/>
          </a:xfrm>
          <a:prstGeom prst="rect">
            <a:avLst/>
          </a:prstGeom>
          <a:ln w="38100">
            <a:solidFill>
              <a:schemeClr val="accent2">
                <a:lumMod val="40000"/>
                <a:lumOff val="60000"/>
              </a:schemeClr>
            </a:solidFill>
          </a:ln>
        </p:spPr>
        <p:txBody>
          <a:bodyPr wrap="square">
            <a:spAutoFit/>
          </a:bodyPr>
          <a:lstStyle/>
          <a:p>
            <a:r>
              <a:rPr lang="en-GB" sz="1200" b="1" dirty="0"/>
              <a:t>History –</a:t>
            </a:r>
            <a:r>
              <a:rPr lang="en-GB" sz="1200" dirty="0"/>
              <a:t> Children locate the seas and oceans surrounding the UK, explain what the coast is, identify the physical and human features on the coast and find out how people use our local coast.</a:t>
            </a:r>
          </a:p>
        </p:txBody>
      </p:sp>
      <p:sp>
        <p:nvSpPr>
          <p:cNvPr id="16" name="Rectangle 15">
            <a:extLst>
              <a:ext uri="{FF2B5EF4-FFF2-40B4-BE49-F238E27FC236}">
                <a16:creationId xmlns:a16="http://schemas.microsoft.com/office/drawing/2014/main" id="{769D588E-E42F-4ED6-8516-6D2AD121F480}"/>
              </a:ext>
            </a:extLst>
          </p:cNvPr>
          <p:cNvSpPr/>
          <p:nvPr/>
        </p:nvSpPr>
        <p:spPr>
          <a:xfrm>
            <a:off x="6190247" y="3950328"/>
            <a:ext cx="2648288" cy="830997"/>
          </a:xfrm>
          <a:prstGeom prst="rect">
            <a:avLst/>
          </a:prstGeom>
          <a:ln w="38100">
            <a:solidFill>
              <a:schemeClr val="accent6">
                <a:lumMod val="75000"/>
              </a:schemeClr>
            </a:solidFill>
          </a:ln>
        </p:spPr>
        <p:txBody>
          <a:bodyPr wrap="square">
            <a:spAutoFit/>
          </a:bodyPr>
          <a:lstStyle/>
          <a:p>
            <a:r>
              <a:rPr lang="en-GB" sz="1200" b="1" dirty="0"/>
              <a:t>Music -</a:t>
            </a:r>
            <a:r>
              <a:rPr lang="en-GB" sz="1200" dirty="0"/>
              <a:t> children learn folk songs and create sounds to represent three contrasting landscapes: seaside, countryside and city. </a:t>
            </a:r>
            <a:endParaRPr lang="en-GB" sz="1200" b="1" dirty="0"/>
          </a:p>
        </p:txBody>
      </p:sp>
    </p:spTree>
    <p:extLst>
      <p:ext uri="{BB962C8B-B14F-4D97-AF65-F5344CB8AC3E}">
        <p14:creationId xmlns:p14="http://schemas.microsoft.com/office/powerpoint/2010/main" val="295410357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5031</TotalTime>
  <Words>480</Words>
  <Application>Microsoft Office PowerPoint</Application>
  <PresentationFormat>On-screen Show (4:3)</PresentationFormat>
  <Paragraphs>27</Paragraphs>
  <Slides>1</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Arial</vt:lpstr>
      <vt:lpstr>Calibri</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Teacher</dc:creator>
  <cp:lastModifiedBy>Taiba Hussain</cp:lastModifiedBy>
  <cp:revision>50</cp:revision>
  <dcterms:created xsi:type="dcterms:W3CDTF">2020-03-17T20:00:06Z</dcterms:created>
  <dcterms:modified xsi:type="dcterms:W3CDTF">2026-03-03T16:26:11Z</dcterms:modified>
</cp:coreProperties>
</file>