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8" r:id="rId4"/>
    <p:sldId id="372" r:id="rId5"/>
    <p:sldId id="320" r:id="rId6"/>
    <p:sldId id="355" r:id="rId7"/>
    <p:sldId id="259" r:id="rId8"/>
    <p:sldId id="263" r:id="rId9"/>
    <p:sldId id="330" r:id="rId10"/>
    <p:sldId id="260" r:id="rId11"/>
    <p:sldId id="261" r:id="rId12"/>
    <p:sldId id="299" r:id="rId13"/>
    <p:sldId id="302" r:id="rId14"/>
    <p:sldId id="262" r:id="rId15"/>
    <p:sldId id="280" r:id="rId16"/>
    <p:sldId id="257" r:id="rId17"/>
    <p:sldId id="319" r:id="rId18"/>
    <p:sldId id="373" r:id="rId19"/>
    <p:sldId id="377" r:id="rId20"/>
    <p:sldId id="324" r:id="rId21"/>
    <p:sldId id="374" r:id="rId22"/>
    <p:sldId id="375" r:id="rId23"/>
    <p:sldId id="371" r:id="rId24"/>
    <p:sldId id="361" r:id="rId25"/>
    <p:sldId id="376"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0" d="100"/>
          <a:sy n="80" d="100"/>
        </p:scale>
        <p:origin x="58" y="1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42A03A-1780-4D41-8B21-B4A5290EB0D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E9C5298-2493-4851-8578-23378D9F76E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115809B-EF27-46EC-8F72-123DE1DF461E}"/>
              </a:ext>
            </a:extLst>
          </p:cNvPr>
          <p:cNvSpPr>
            <a:spLocks noGrp="1"/>
          </p:cNvSpPr>
          <p:nvPr>
            <p:ph type="dt" sz="half" idx="10"/>
          </p:nvPr>
        </p:nvSpPr>
        <p:spPr/>
        <p:txBody>
          <a:bodyPr/>
          <a:lstStyle/>
          <a:p>
            <a:fld id="{87673984-FF40-4AFA-A102-821E449E48EC}" type="datetimeFigureOut">
              <a:rPr lang="en-GB" smtClean="0"/>
              <a:t>17/02/2024</a:t>
            </a:fld>
            <a:endParaRPr lang="en-GB"/>
          </a:p>
        </p:txBody>
      </p:sp>
      <p:sp>
        <p:nvSpPr>
          <p:cNvPr id="5" name="Footer Placeholder 4">
            <a:extLst>
              <a:ext uri="{FF2B5EF4-FFF2-40B4-BE49-F238E27FC236}">
                <a16:creationId xmlns:a16="http://schemas.microsoft.com/office/drawing/2014/main" id="{FEE00327-67A3-43F1-B2F0-9795A69C2D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3C43BC-8CE4-41A5-861F-DA564A465E83}"/>
              </a:ext>
            </a:extLst>
          </p:cNvPr>
          <p:cNvSpPr>
            <a:spLocks noGrp="1"/>
          </p:cNvSpPr>
          <p:nvPr>
            <p:ph type="sldNum" sz="quarter" idx="12"/>
          </p:nvPr>
        </p:nvSpPr>
        <p:spPr/>
        <p:txBody>
          <a:bodyPr/>
          <a:lstStyle/>
          <a:p>
            <a:fld id="{2612BD75-3A47-4E2B-97C3-9C3D4EF5C11E}" type="slidenum">
              <a:rPr lang="en-GB" smtClean="0"/>
              <a:t>‹#›</a:t>
            </a:fld>
            <a:endParaRPr lang="en-GB"/>
          </a:p>
        </p:txBody>
      </p:sp>
    </p:spTree>
    <p:extLst>
      <p:ext uri="{BB962C8B-B14F-4D97-AF65-F5344CB8AC3E}">
        <p14:creationId xmlns:p14="http://schemas.microsoft.com/office/powerpoint/2010/main" val="7583445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658E99-E01A-4D13-A4FA-8EA0FE1EEF4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D9ACDD1-D4F8-4B66-A901-975092914AD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D41C8FA-F1E7-441F-AEFB-7BEDCD9714DF}"/>
              </a:ext>
            </a:extLst>
          </p:cNvPr>
          <p:cNvSpPr>
            <a:spLocks noGrp="1"/>
          </p:cNvSpPr>
          <p:nvPr>
            <p:ph type="dt" sz="half" idx="10"/>
          </p:nvPr>
        </p:nvSpPr>
        <p:spPr/>
        <p:txBody>
          <a:bodyPr/>
          <a:lstStyle/>
          <a:p>
            <a:fld id="{87673984-FF40-4AFA-A102-821E449E48EC}" type="datetimeFigureOut">
              <a:rPr lang="en-GB" smtClean="0"/>
              <a:t>17/02/2024</a:t>
            </a:fld>
            <a:endParaRPr lang="en-GB"/>
          </a:p>
        </p:txBody>
      </p:sp>
      <p:sp>
        <p:nvSpPr>
          <p:cNvPr id="5" name="Footer Placeholder 4">
            <a:extLst>
              <a:ext uri="{FF2B5EF4-FFF2-40B4-BE49-F238E27FC236}">
                <a16:creationId xmlns:a16="http://schemas.microsoft.com/office/drawing/2014/main" id="{4F808B6C-4296-4F55-BB57-DF3E7D1E8C3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D5ECCF-2288-4875-8634-C6B0039136D8}"/>
              </a:ext>
            </a:extLst>
          </p:cNvPr>
          <p:cNvSpPr>
            <a:spLocks noGrp="1"/>
          </p:cNvSpPr>
          <p:nvPr>
            <p:ph type="sldNum" sz="quarter" idx="12"/>
          </p:nvPr>
        </p:nvSpPr>
        <p:spPr/>
        <p:txBody>
          <a:bodyPr/>
          <a:lstStyle/>
          <a:p>
            <a:fld id="{2612BD75-3A47-4E2B-97C3-9C3D4EF5C11E}" type="slidenum">
              <a:rPr lang="en-GB" smtClean="0"/>
              <a:t>‹#›</a:t>
            </a:fld>
            <a:endParaRPr lang="en-GB"/>
          </a:p>
        </p:txBody>
      </p:sp>
    </p:spTree>
    <p:extLst>
      <p:ext uri="{BB962C8B-B14F-4D97-AF65-F5344CB8AC3E}">
        <p14:creationId xmlns:p14="http://schemas.microsoft.com/office/powerpoint/2010/main" val="28563124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234DA-5B83-4BE2-A779-40C614D7BD5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4546F17-F289-4278-A80F-3959132BC9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28657FA-3927-4FDD-9352-E797DEE4A7FE}"/>
              </a:ext>
            </a:extLst>
          </p:cNvPr>
          <p:cNvSpPr>
            <a:spLocks noGrp="1"/>
          </p:cNvSpPr>
          <p:nvPr>
            <p:ph type="dt" sz="half" idx="10"/>
          </p:nvPr>
        </p:nvSpPr>
        <p:spPr/>
        <p:txBody>
          <a:bodyPr/>
          <a:lstStyle/>
          <a:p>
            <a:fld id="{87673984-FF40-4AFA-A102-821E449E48EC}" type="datetimeFigureOut">
              <a:rPr lang="en-GB" smtClean="0"/>
              <a:t>17/02/2024</a:t>
            </a:fld>
            <a:endParaRPr lang="en-GB"/>
          </a:p>
        </p:txBody>
      </p:sp>
      <p:sp>
        <p:nvSpPr>
          <p:cNvPr id="5" name="Footer Placeholder 4">
            <a:extLst>
              <a:ext uri="{FF2B5EF4-FFF2-40B4-BE49-F238E27FC236}">
                <a16:creationId xmlns:a16="http://schemas.microsoft.com/office/drawing/2014/main" id="{59267141-9070-4CC1-8DDB-46B6A73C71C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AD0C66A-07A5-46C1-9639-2F9BF6D3CF8D}"/>
              </a:ext>
            </a:extLst>
          </p:cNvPr>
          <p:cNvSpPr>
            <a:spLocks noGrp="1"/>
          </p:cNvSpPr>
          <p:nvPr>
            <p:ph type="sldNum" sz="quarter" idx="12"/>
          </p:nvPr>
        </p:nvSpPr>
        <p:spPr/>
        <p:txBody>
          <a:bodyPr/>
          <a:lstStyle/>
          <a:p>
            <a:fld id="{2612BD75-3A47-4E2B-97C3-9C3D4EF5C11E}" type="slidenum">
              <a:rPr lang="en-GB" smtClean="0"/>
              <a:t>‹#›</a:t>
            </a:fld>
            <a:endParaRPr lang="en-GB"/>
          </a:p>
        </p:txBody>
      </p:sp>
    </p:spTree>
    <p:extLst>
      <p:ext uri="{BB962C8B-B14F-4D97-AF65-F5344CB8AC3E}">
        <p14:creationId xmlns:p14="http://schemas.microsoft.com/office/powerpoint/2010/main" val="5180990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0CD86-28D7-4465-B1D3-EEB8EE9B8D3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823C739-E7A2-4FBD-9856-6B48617B6ED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10D12E2-EF2C-482C-B82F-C23834B3DE3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D0DC381-9A10-4864-A869-ADAFC9C5A164}"/>
              </a:ext>
            </a:extLst>
          </p:cNvPr>
          <p:cNvSpPr>
            <a:spLocks noGrp="1"/>
          </p:cNvSpPr>
          <p:nvPr>
            <p:ph type="dt" sz="half" idx="10"/>
          </p:nvPr>
        </p:nvSpPr>
        <p:spPr/>
        <p:txBody>
          <a:bodyPr/>
          <a:lstStyle/>
          <a:p>
            <a:fld id="{87673984-FF40-4AFA-A102-821E449E48EC}" type="datetimeFigureOut">
              <a:rPr lang="en-GB" smtClean="0"/>
              <a:t>17/02/2024</a:t>
            </a:fld>
            <a:endParaRPr lang="en-GB"/>
          </a:p>
        </p:txBody>
      </p:sp>
      <p:sp>
        <p:nvSpPr>
          <p:cNvPr id="6" name="Footer Placeholder 5">
            <a:extLst>
              <a:ext uri="{FF2B5EF4-FFF2-40B4-BE49-F238E27FC236}">
                <a16:creationId xmlns:a16="http://schemas.microsoft.com/office/drawing/2014/main" id="{3A78D4C4-DC8A-4A80-8C22-ED1661B319B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439531C-18DC-4FB6-8600-385F9092A437}"/>
              </a:ext>
            </a:extLst>
          </p:cNvPr>
          <p:cNvSpPr>
            <a:spLocks noGrp="1"/>
          </p:cNvSpPr>
          <p:nvPr>
            <p:ph type="sldNum" sz="quarter" idx="12"/>
          </p:nvPr>
        </p:nvSpPr>
        <p:spPr/>
        <p:txBody>
          <a:bodyPr/>
          <a:lstStyle/>
          <a:p>
            <a:fld id="{2612BD75-3A47-4E2B-97C3-9C3D4EF5C11E}" type="slidenum">
              <a:rPr lang="en-GB" smtClean="0"/>
              <a:t>‹#›</a:t>
            </a:fld>
            <a:endParaRPr lang="en-GB"/>
          </a:p>
        </p:txBody>
      </p:sp>
    </p:spTree>
    <p:extLst>
      <p:ext uri="{BB962C8B-B14F-4D97-AF65-F5344CB8AC3E}">
        <p14:creationId xmlns:p14="http://schemas.microsoft.com/office/powerpoint/2010/main" val="41045549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539847-8C7B-43CF-B0A2-DDA1C440348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3DD50A1-9CCA-4193-91F0-E9080F16A6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0E79A020-4C43-4F77-ABB2-FE052DCA356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A07DA2B-0FFF-403F-98C0-6081AE83D60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EA98EAC-A3BD-4CA9-A7F9-59CD543FD557}"/>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46F6E20-E40E-4B26-BF97-F7AF9CEB46E0}"/>
              </a:ext>
            </a:extLst>
          </p:cNvPr>
          <p:cNvSpPr>
            <a:spLocks noGrp="1"/>
          </p:cNvSpPr>
          <p:nvPr>
            <p:ph type="dt" sz="half" idx="10"/>
          </p:nvPr>
        </p:nvSpPr>
        <p:spPr/>
        <p:txBody>
          <a:bodyPr/>
          <a:lstStyle/>
          <a:p>
            <a:fld id="{87673984-FF40-4AFA-A102-821E449E48EC}" type="datetimeFigureOut">
              <a:rPr lang="en-GB" smtClean="0"/>
              <a:t>17/02/2024</a:t>
            </a:fld>
            <a:endParaRPr lang="en-GB"/>
          </a:p>
        </p:txBody>
      </p:sp>
      <p:sp>
        <p:nvSpPr>
          <p:cNvPr id="8" name="Footer Placeholder 7">
            <a:extLst>
              <a:ext uri="{FF2B5EF4-FFF2-40B4-BE49-F238E27FC236}">
                <a16:creationId xmlns:a16="http://schemas.microsoft.com/office/drawing/2014/main" id="{48BCEB7E-9FAB-4AC7-BF5D-10428D41393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9057C8B-C60C-4104-98E1-C891F64C87CA}"/>
              </a:ext>
            </a:extLst>
          </p:cNvPr>
          <p:cNvSpPr>
            <a:spLocks noGrp="1"/>
          </p:cNvSpPr>
          <p:nvPr>
            <p:ph type="sldNum" sz="quarter" idx="12"/>
          </p:nvPr>
        </p:nvSpPr>
        <p:spPr/>
        <p:txBody>
          <a:bodyPr/>
          <a:lstStyle/>
          <a:p>
            <a:fld id="{2612BD75-3A47-4E2B-97C3-9C3D4EF5C11E}" type="slidenum">
              <a:rPr lang="en-GB" smtClean="0"/>
              <a:t>‹#›</a:t>
            </a:fld>
            <a:endParaRPr lang="en-GB"/>
          </a:p>
        </p:txBody>
      </p:sp>
    </p:spTree>
    <p:extLst>
      <p:ext uri="{BB962C8B-B14F-4D97-AF65-F5344CB8AC3E}">
        <p14:creationId xmlns:p14="http://schemas.microsoft.com/office/powerpoint/2010/main" val="26359144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E0E726-6586-4388-A4A6-0FD9C8057B1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A843D73-CBA2-4CBF-A3BD-E5B5172A18BD}"/>
              </a:ext>
            </a:extLst>
          </p:cNvPr>
          <p:cNvSpPr>
            <a:spLocks noGrp="1"/>
          </p:cNvSpPr>
          <p:nvPr>
            <p:ph type="dt" sz="half" idx="10"/>
          </p:nvPr>
        </p:nvSpPr>
        <p:spPr/>
        <p:txBody>
          <a:bodyPr/>
          <a:lstStyle/>
          <a:p>
            <a:fld id="{87673984-FF40-4AFA-A102-821E449E48EC}" type="datetimeFigureOut">
              <a:rPr lang="en-GB" smtClean="0"/>
              <a:t>17/02/2024</a:t>
            </a:fld>
            <a:endParaRPr lang="en-GB"/>
          </a:p>
        </p:txBody>
      </p:sp>
      <p:sp>
        <p:nvSpPr>
          <p:cNvPr id="4" name="Footer Placeholder 3">
            <a:extLst>
              <a:ext uri="{FF2B5EF4-FFF2-40B4-BE49-F238E27FC236}">
                <a16:creationId xmlns:a16="http://schemas.microsoft.com/office/drawing/2014/main" id="{230062DA-9D27-4BFA-95E6-BBB8BE63497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27EFB0D-C0D7-4350-9A9E-F4E618C4A43E}"/>
              </a:ext>
            </a:extLst>
          </p:cNvPr>
          <p:cNvSpPr>
            <a:spLocks noGrp="1"/>
          </p:cNvSpPr>
          <p:nvPr>
            <p:ph type="sldNum" sz="quarter" idx="12"/>
          </p:nvPr>
        </p:nvSpPr>
        <p:spPr/>
        <p:txBody>
          <a:bodyPr/>
          <a:lstStyle/>
          <a:p>
            <a:fld id="{2612BD75-3A47-4E2B-97C3-9C3D4EF5C11E}" type="slidenum">
              <a:rPr lang="en-GB" smtClean="0"/>
              <a:t>‹#›</a:t>
            </a:fld>
            <a:endParaRPr lang="en-GB"/>
          </a:p>
        </p:txBody>
      </p:sp>
    </p:spTree>
    <p:extLst>
      <p:ext uri="{BB962C8B-B14F-4D97-AF65-F5344CB8AC3E}">
        <p14:creationId xmlns:p14="http://schemas.microsoft.com/office/powerpoint/2010/main" val="499824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6F6C98E-6BF7-4C61-B188-991DE887A6F8}"/>
              </a:ext>
            </a:extLst>
          </p:cNvPr>
          <p:cNvSpPr>
            <a:spLocks noGrp="1"/>
          </p:cNvSpPr>
          <p:nvPr>
            <p:ph type="dt" sz="half" idx="10"/>
          </p:nvPr>
        </p:nvSpPr>
        <p:spPr/>
        <p:txBody>
          <a:bodyPr/>
          <a:lstStyle/>
          <a:p>
            <a:fld id="{87673984-FF40-4AFA-A102-821E449E48EC}" type="datetimeFigureOut">
              <a:rPr lang="en-GB" smtClean="0"/>
              <a:t>17/02/2024</a:t>
            </a:fld>
            <a:endParaRPr lang="en-GB"/>
          </a:p>
        </p:txBody>
      </p:sp>
      <p:sp>
        <p:nvSpPr>
          <p:cNvPr id="3" name="Footer Placeholder 2">
            <a:extLst>
              <a:ext uri="{FF2B5EF4-FFF2-40B4-BE49-F238E27FC236}">
                <a16:creationId xmlns:a16="http://schemas.microsoft.com/office/drawing/2014/main" id="{8BA00790-B6A2-4AA3-9281-8E262481A02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999B861-043D-40E8-BA12-0E05EAC9842D}"/>
              </a:ext>
            </a:extLst>
          </p:cNvPr>
          <p:cNvSpPr>
            <a:spLocks noGrp="1"/>
          </p:cNvSpPr>
          <p:nvPr>
            <p:ph type="sldNum" sz="quarter" idx="12"/>
          </p:nvPr>
        </p:nvSpPr>
        <p:spPr/>
        <p:txBody>
          <a:bodyPr/>
          <a:lstStyle/>
          <a:p>
            <a:fld id="{2612BD75-3A47-4E2B-97C3-9C3D4EF5C11E}" type="slidenum">
              <a:rPr lang="en-GB" smtClean="0"/>
              <a:t>‹#›</a:t>
            </a:fld>
            <a:endParaRPr lang="en-GB"/>
          </a:p>
        </p:txBody>
      </p:sp>
    </p:spTree>
    <p:extLst>
      <p:ext uri="{BB962C8B-B14F-4D97-AF65-F5344CB8AC3E}">
        <p14:creationId xmlns:p14="http://schemas.microsoft.com/office/powerpoint/2010/main" val="27482737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08726-2435-4E82-86EB-311CBC37605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263973C-D1F9-433B-8BE7-ABEEE4803FD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F547DA8-8286-4168-B5F2-7FDB0FE5BE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F9724E7-7136-48BA-86B6-DB5F1626F0FE}"/>
              </a:ext>
            </a:extLst>
          </p:cNvPr>
          <p:cNvSpPr>
            <a:spLocks noGrp="1"/>
          </p:cNvSpPr>
          <p:nvPr>
            <p:ph type="dt" sz="half" idx="10"/>
          </p:nvPr>
        </p:nvSpPr>
        <p:spPr/>
        <p:txBody>
          <a:bodyPr/>
          <a:lstStyle/>
          <a:p>
            <a:fld id="{87673984-FF40-4AFA-A102-821E449E48EC}" type="datetimeFigureOut">
              <a:rPr lang="en-GB" smtClean="0"/>
              <a:t>17/02/2024</a:t>
            </a:fld>
            <a:endParaRPr lang="en-GB"/>
          </a:p>
        </p:txBody>
      </p:sp>
      <p:sp>
        <p:nvSpPr>
          <p:cNvPr id="6" name="Footer Placeholder 5">
            <a:extLst>
              <a:ext uri="{FF2B5EF4-FFF2-40B4-BE49-F238E27FC236}">
                <a16:creationId xmlns:a16="http://schemas.microsoft.com/office/drawing/2014/main" id="{9F90803E-5794-4E9C-B013-8BC631CF745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4D6B9F-4769-475D-BC21-CC614A0359C9}"/>
              </a:ext>
            </a:extLst>
          </p:cNvPr>
          <p:cNvSpPr>
            <a:spLocks noGrp="1"/>
          </p:cNvSpPr>
          <p:nvPr>
            <p:ph type="sldNum" sz="quarter" idx="12"/>
          </p:nvPr>
        </p:nvSpPr>
        <p:spPr/>
        <p:txBody>
          <a:bodyPr/>
          <a:lstStyle/>
          <a:p>
            <a:fld id="{2612BD75-3A47-4E2B-97C3-9C3D4EF5C11E}" type="slidenum">
              <a:rPr lang="en-GB" smtClean="0"/>
              <a:t>‹#›</a:t>
            </a:fld>
            <a:endParaRPr lang="en-GB"/>
          </a:p>
        </p:txBody>
      </p:sp>
    </p:spTree>
    <p:extLst>
      <p:ext uri="{BB962C8B-B14F-4D97-AF65-F5344CB8AC3E}">
        <p14:creationId xmlns:p14="http://schemas.microsoft.com/office/powerpoint/2010/main" val="13251970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1032E-4F32-4DD5-8B61-9F68AFF311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EC6A628-5017-46FB-864C-1431C0971B3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9A63702-F8A7-41B0-B6AA-431698011B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11E0DBB-1F24-4EDD-9AF0-C194967CDBD2}"/>
              </a:ext>
            </a:extLst>
          </p:cNvPr>
          <p:cNvSpPr>
            <a:spLocks noGrp="1"/>
          </p:cNvSpPr>
          <p:nvPr>
            <p:ph type="dt" sz="half" idx="10"/>
          </p:nvPr>
        </p:nvSpPr>
        <p:spPr/>
        <p:txBody>
          <a:bodyPr/>
          <a:lstStyle/>
          <a:p>
            <a:fld id="{87673984-FF40-4AFA-A102-821E449E48EC}" type="datetimeFigureOut">
              <a:rPr lang="en-GB" smtClean="0"/>
              <a:t>17/02/2024</a:t>
            </a:fld>
            <a:endParaRPr lang="en-GB"/>
          </a:p>
        </p:txBody>
      </p:sp>
      <p:sp>
        <p:nvSpPr>
          <p:cNvPr id="6" name="Footer Placeholder 5">
            <a:extLst>
              <a:ext uri="{FF2B5EF4-FFF2-40B4-BE49-F238E27FC236}">
                <a16:creationId xmlns:a16="http://schemas.microsoft.com/office/drawing/2014/main" id="{CC074BDB-9F56-45C4-A680-8B0EBE19641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B44D15A-0BC0-4014-9123-C42FFBC78E62}"/>
              </a:ext>
            </a:extLst>
          </p:cNvPr>
          <p:cNvSpPr>
            <a:spLocks noGrp="1"/>
          </p:cNvSpPr>
          <p:nvPr>
            <p:ph type="sldNum" sz="quarter" idx="12"/>
          </p:nvPr>
        </p:nvSpPr>
        <p:spPr/>
        <p:txBody>
          <a:bodyPr/>
          <a:lstStyle/>
          <a:p>
            <a:fld id="{2612BD75-3A47-4E2B-97C3-9C3D4EF5C11E}" type="slidenum">
              <a:rPr lang="en-GB" smtClean="0"/>
              <a:t>‹#›</a:t>
            </a:fld>
            <a:endParaRPr lang="en-GB"/>
          </a:p>
        </p:txBody>
      </p:sp>
    </p:spTree>
    <p:extLst>
      <p:ext uri="{BB962C8B-B14F-4D97-AF65-F5344CB8AC3E}">
        <p14:creationId xmlns:p14="http://schemas.microsoft.com/office/powerpoint/2010/main" val="41159747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A378AA-CAF8-4837-9D5C-D5649C13B4F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507B87-CDEE-47C9-8F91-4BBE7080BE9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D4E3E4-782D-4F10-9DB0-739EEE188C26}"/>
              </a:ext>
            </a:extLst>
          </p:cNvPr>
          <p:cNvSpPr>
            <a:spLocks noGrp="1"/>
          </p:cNvSpPr>
          <p:nvPr>
            <p:ph type="dt" sz="half" idx="10"/>
          </p:nvPr>
        </p:nvSpPr>
        <p:spPr/>
        <p:txBody>
          <a:bodyPr/>
          <a:lstStyle/>
          <a:p>
            <a:fld id="{87673984-FF40-4AFA-A102-821E449E48EC}" type="datetimeFigureOut">
              <a:rPr lang="en-GB" smtClean="0"/>
              <a:t>17/02/2024</a:t>
            </a:fld>
            <a:endParaRPr lang="en-GB"/>
          </a:p>
        </p:txBody>
      </p:sp>
      <p:sp>
        <p:nvSpPr>
          <p:cNvPr id="5" name="Footer Placeholder 4">
            <a:extLst>
              <a:ext uri="{FF2B5EF4-FFF2-40B4-BE49-F238E27FC236}">
                <a16:creationId xmlns:a16="http://schemas.microsoft.com/office/drawing/2014/main" id="{086FEF1D-7376-4DDE-9560-94C5DA69B1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FA0747-A594-403A-820B-9142406130C9}"/>
              </a:ext>
            </a:extLst>
          </p:cNvPr>
          <p:cNvSpPr>
            <a:spLocks noGrp="1"/>
          </p:cNvSpPr>
          <p:nvPr>
            <p:ph type="sldNum" sz="quarter" idx="12"/>
          </p:nvPr>
        </p:nvSpPr>
        <p:spPr/>
        <p:txBody>
          <a:bodyPr/>
          <a:lstStyle/>
          <a:p>
            <a:fld id="{2612BD75-3A47-4E2B-97C3-9C3D4EF5C11E}" type="slidenum">
              <a:rPr lang="en-GB" smtClean="0"/>
              <a:t>‹#›</a:t>
            </a:fld>
            <a:endParaRPr lang="en-GB"/>
          </a:p>
        </p:txBody>
      </p:sp>
    </p:spTree>
    <p:extLst>
      <p:ext uri="{BB962C8B-B14F-4D97-AF65-F5344CB8AC3E}">
        <p14:creationId xmlns:p14="http://schemas.microsoft.com/office/powerpoint/2010/main" val="38806200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DE38768-BC90-416D-9269-628A7526293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4D6CAF2-4AF8-463A-9CB0-764DE46BEEC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88E972-5558-4625-BA83-DA5AC0D2BCFB}"/>
              </a:ext>
            </a:extLst>
          </p:cNvPr>
          <p:cNvSpPr>
            <a:spLocks noGrp="1"/>
          </p:cNvSpPr>
          <p:nvPr>
            <p:ph type="dt" sz="half" idx="10"/>
          </p:nvPr>
        </p:nvSpPr>
        <p:spPr/>
        <p:txBody>
          <a:bodyPr/>
          <a:lstStyle/>
          <a:p>
            <a:fld id="{87673984-FF40-4AFA-A102-821E449E48EC}" type="datetimeFigureOut">
              <a:rPr lang="en-GB" smtClean="0"/>
              <a:t>17/02/2024</a:t>
            </a:fld>
            <a:endParaRPr lang="en-GB"/>
          </a:p>
        </p:txBody>
      </p:sp>
      <p:sp>
        <p:nvSpPr>
          <p:cNvPr id="5" name="Footer Placeholder 4">
            <a:extLst>
              <a:ext uri="{FF2B5EF4-FFF2-40B4-BE49-F238E27FC236}">
                <a16:creationId xmlns:a16="http://schemas.microsoft.com/office/drawing/2014/main" id="{D068403A-9019-4752-8DFF-2EFBD73D8E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AF7A92-3213-4E60-A133-7A26DAFB62A2}"/>
              </a:ext>
            </a:extLst>
          </p:cNvPr>
          <p:cNvSpPr>
            <a:spLocks noGrp="1"/>
          </p:cNvSpPr>
          <p:nvPr>
            <p:ph type="sldNum" sz="quarter" idx="12"/>
          </p:nvPr>
        </p:nvSpPr>
        <p:spPr/>
        <p:txBody>
          <a:bodyPr/>
          <a:lstStyle/>
          <a:p>
            <a:fld id="{2612BD75-3A47-4E2B-97C3-9C3D4EF5C11E}" type="slidenum">
              <a:rPr lang="en-GB" smtClean="0"/>
              <a:t>‹#›</a:t>
            </a:fld>
            <a:endParaRPr lang="en-GB"/>
          </a:p>
        </p:txBody>
      </p:sp>
    </p:spTree>
    <p:extLst>
      <p:ext uri="{BB962C8B-B14F-4D97-AF65-F5344CB8AC3E}">
        <p14:creationId xmlns:p14="http://schemas.microsoft.com/office/powerpoint/2010/main" val="28338822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A95AF00-43CC-4EB8-A587-BDAE6DC4005E}" type="datetimeFigureOut">
              <a:rPr lang="en-GB" smtClean="0"/>
              <a:t>17/02/2024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6F1F338-C13F-4359-9873-BFAB8FD9CFBF}" type="slidenum">
              <a:rPr lang="en-GB" smtClean="0"/>
              <a:t>‹#›</a:t>
            </a:fld>
            <a:endParaRPr lang="en-GB" dirty="0"/>
          </a:p>
        </p:txBody>
      </p:sp>
    </p:spTree>
    <p:extLst>
      <p:ext uri="{BB962C8B-B14F-4D97-AF65-F5344CB8AC3E}">
        <p14:creationId xmlns:p14="http://schemas.microsoft.com/office/powerpoint/2010/main" val="426221225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A95AF00-43CC-4EB8-A587-BDAE6DC4005E}" type="datetimeFigureOut">
              <a:rPr lang="en-GB" smtClean="0"/>
              <a:t>17/02/2024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6F1F338-C13F-4359-9873-BFAB8FD9CFBF}" type="slidenum">
              <a:rPr lang="en-GB" smtClean="0"/>
              <a:t>‹#›</a:t>
            </a:fld>
            <a:endParaRPr lang="en-GB" dirty="0"/>
          </a:p>
        </p:txBody>
      </p:sp>
    </p:spTree>
    <p:extLst>
      <p:ext uri="{BB962C8B-B14F-4D97-AF65-F5344CB8AC3E}">
        <p14:creationId xmlns:p14="http://schemas.microsoft.com/office/powerpoint/2010/main" val="37499328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A95AF00-43CC-4EB8-A587-BDAE6DC4005E}" type="datetimeFigureOut">
              <a:rPr lang="en-GB" smtClean="0"/>
              <a:t>17/02/2024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6F1F338-C13F-4359-9873-BFAB8FD9CFBF}" type="slidenum">
              <a:rPr lang="en-GB" smtClean="0"/>
              <a:t>‹#›</a:t>
            </a:fld>
            <a:endParaRPr lang="en-GB" dirty="0"/>
          </a:p>
        </p:txBody>
      </p:sp>
    </p:spTree>
    <p:extLst>
      <p:ext uri="{BB962C8B-B14F-4D97-AF65-F5344CB8AC3E}">
        <p14:creationId xmlns:p14="http://schemas.microsoft.com/office/powerpoint/2010/main" val="12577335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A95AF00-43CC-4EB8-A587-BDAE6DC4005E}" type="datetimeFigureOut">
              <a:rPr lang="en-GB" smtClean="0"/>
              <a:t>17/02/2024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6F1F338-C13F-4359-9873-BFAB8FD9CFBF}" type="slidenum">
              <a:rPr lang="en-GB" smtClean="0"/>
              <a:t>‹#›</a:t>
            </a:fld>
            <a:endParaRPr lang="en-GB" dirty="0"/>
          </a:p>
        </p:txBody>
      </p:sp>
    </p:spTree>
    <p:extLst>
      <p:ext uri="{BB962C8B-B14F-4D97-AF65-F5344CB8AC3E}">
        <p14:creationId xmlns:p14="http://schemas.microsoft.com/office/powerpoint/2010/main" val="25174110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A95AF00-43CC-4EB8-A587-BDAE6DC4005E}" type="datetimeFigureOut">
              <a:rPr lang="en-GB" smtClean="0"/>
              <a:t>17/02/2024</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06F1F338-C13F-4359-9873-BFAB8FD9CFBF}" type="slidenum">
              <a:rPr lang="en-GB" smtClean="0"/>
              <a:t>‹#›</a:t>
            </a:fld>
            <a:endParaRPr lang="en-GB" dirty="0"/>
          </a:p>
        </p:txBody>
      </p:sp>
    </p:spTree>
    <p:extLst>
      <p:ext uri="{BB962C8B-B14F-4D97-AF65-F5344CB8AC3E}">
        <p14:creationId xmlns:p14="http://schemas.microsoft.com/office/powerpoint/2010/main" val="296045932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A95AF00-43CC-4EB8-A587-BDAE6DC4005E}" type="datetimeFigureOut">
              <a:rPr lang="en-GB" smtClean="0"/>
              <a:t>17/02/2024</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06F1F338-C13F-4359-9873-BFAB8FD9CFBF}" type="slidenum">
              <a:rPr lang="en-GB" smtClean="0"/>
              <a:t>‹#›</a:t>
            </a:fld>
            <a:endParaRPr lang="en-GB" dirty="0"/>
          </a:p>
        </p:txBody>
      </p:sp>
    </p:spTree>
    <p:extLst>
      <p:ext uri="{BB962C8B-B14F-4D97-AF65-F5344CB8AC3E}">
        <p14:creationId xmlns:p14="http://schemas.microsoft.com/office/powerpoint/2010/main" val="13855812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95AF00-43CC-4EB8-A587-BDAE6DC4005E}" type="datetimeFigureOut">
              <a:rPr lang="en-GB" smtClean="0"/>
              <a:t>17/02/2024</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06F1F338-C13F-4359-9873-BFAB8FD9CFBF}" type="slidenum">
              <a:rPr lang="en-GB" smtClean="0"/>
              <a:t>‹#›</a:t>
            </a:fld>
            <a:endParaRPr lang="en-GB" dirty="0"/>
          </a:p>
        </p:txBody>
      </p:sp>
    </p:spTree>
    <p:extLst>
      <p:ext uri="{BB962C8B-B14F-4D97-AF65-F5344CB8AC3E}">
        <p14:creationId xmlns:p14="http://schemas.microsoft.com/office/powerpoint/2010/main" val="228200242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A95AF00-43CC-4EB8-A587-BDAE6DC4005E}" type="datetimeFigureOut">
              <a:rPr lang="en-GB" smtClean="0"/>
              <a:t>17/02/2024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6F1F338-C13F-4359-9873-BFAB8FD9CFBF}" type="slidenum">
              <a:rPr lang="en-GB" smtClean="0"/>
              <a:t>‹#›</a:t>
            </a:fld>
            <a:endParaRPr lang="en-GB" dirty="0"/>
          </a:p>
        </p:txBody>
      </p:sp>
    </p:spTree>
    <p:extLst>
      <p:ext uri="{BB962C8B-B14F-4D97-AF65-F5344CB8AC3E}">
        <p14:creationId xmlns:p14="http://schemas.microsoft.com/office/powerpoint/2010/main" val="16624630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A95AF00-43CC-4EB8-A587-BDAE6DC4005E}" type="datetimeFigureOut">
              <a:rPr lang="en-GB" smtClean="0"/>
              <a:t>17/02/2024</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06F1F338-C13F-4359-9873-BFAB8FD9CFBF}" type="slidenum">
              <a:rPr lang="en-GB" smtClean="0"/>
              <a:t>‹#›</a:t>
            </a:fld>
            <a:endParaRPr lang="en-GB" dirty="0"/>
          </a:p>
        </p:txBody>
      </p:sp>
    </p:spTree>
    <p:extLst>
      <p:ext uri="{BB962C8B-B14F-4D97-AF65-F5344CB8AC3E}">
        <p14:creationId xmlns:p14="http://schemas.microsoft.com/office/powerpoint/2010/main" val="11799588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A95AF00-43CC-4EB8-A587-BDAE6DC4005E}" type="datetimeFigureOut">
              <a:rPr lang="en-GB" smtClean="0"/>
              <a:t>17/02/2024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6F1F338-C13F-4359-9873-BFAB8FD9CFBF}" type="slidenum">
              <a:rPr lang="en-GB" smtClean="0"/>
              <a:t>‹#›</a:t>
            </a:fld>
            <a:endParaRPr lang="en-GB" dirty="0"/>
          </a:p>
        </p:txBody>
      </p:sp>
    </p:spTree>
    <p:extLst>
      <p:ext uri="{BB962C8B-B14F-4D97-AF65-F5344CB8AC3E}">
        <p14:creationId xmlns:p14="http://schemas.microsoft.com/office/powerpoint/2010/main" val="597787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A95AF00-43CC-4EB8-A587-BDAE6DC4005E}" type="datetimeFigureOut">
              <a:rPr lang="en-GB" smtClean="0"/>
              <a:t>17/02/2024</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06F1F338-C13F-4359-9873-BFAB8FD9CFBF}" type="slidenum">
              <a:rPr lang="en-GB" smtClean="0"/>
              <a:t>‹#›</a:t>
            </a:fld>
            <a:endParaRPr lang="en-GB" dirty="0"/>
          </a:p>
        </p:txBody>
      </p:sp>
    </p:spTree>
    <p:extLst>
      <p:ext uri="{BB962C8B-B14F-4D97-AF65-F5344CB8AC3E}">
        <p14:creationId xmlns:p14="http://schemas.microsoft.com/office/powerpoint/2010/main" val="2391553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AD21A9-D9EC-4F39-945B-47A976674AD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B4FCEDB-2C39-4366-A59C-612D75A85CC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B4A691E-D46C-414C-98DC-FCAFBA548C6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673984-FF40-4AFA-A102-821E449E48EC}" type="datetimeFigureOut">
              <a:rPr lang="en-GB" smtClean="0"/>
              <a:t>17/02/2024</a:t>
            </a:fld>
            <a:endParaRPr lang="en-GB"/>
          </a:p>
        </p:txBody>
      </p:sp>
      <p:sp>
        <p:nvSpPr>
          <p:cNvPr id="5" name="Footer Placeholder 4">
            <a:extLst>
              <a:ext uri="{FF2B5EF4-FFF2-40B4-BE49-F238E27FC236}">
                <a16:creationId xmlns:a16="http://schemas.microsoft.com/office/drawing/2014/main" id="{BB6D7E86-BC1D-4934-B7D0-275138C8083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82D3E6-F73C-4AD4-8031-B744FA2612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12BD75-3A47-4E2B-97C3-9C3D4EF5C11E}" type="slidenum">
              <a:rPr lang="en-GB" smtClean="0"/>
              <a:t>‹#›</a:t>
            </a:fld>
            <a:endParaRPr lang="en-GB"/>
          </a:p>
        </p:txBody>
      </p:sp>
    </p:spTree>
    <p:extLst>
      <p:ext uri="{BB962C8B-B14F-4D97-AF65-F5344CB8AC3E}">
        <p14:creationId xmlns:p14="http://schemas.microsoft.com/office/powerpoint/2010/main" val="41880805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A95AF00-43CC-4EB8-A587-BDAE6DC4005E}" type="datetimeFigureOut">
              <a:rPr lang="en-GB" smtClean="0"/>
              <a:t>17/02/2024</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6F1F338-C13F-4359-9873-BFAB8FD9CFBF}" type="slidenum">
              <a:rPr lang="en-GB" smtClean="0"/>
              <a:t>‹#›</a:t>
            </a:fld>
            <a:endParaRPr lang="en-GB" dirty="0"/>
          </a:p>
        </p:txBody>
      </p:sp>
    </p:spTree>
    <p:extLst>
      <p:ext uri="{BB962C8B-B14F-4D97-AF65-F5344CB8AC3E}">
        <p14:creationId xmlns:p14="http://schemas.microsoft.com/office/powerpoint/2010/main" val="20023287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3BB15F-A1FF-432C-A1C7-FB9508D0CDD8}"/>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69925580-424A-4EA5-B066-601947308F68}"/>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2EF53EB6-9466-434E-BC49-623A119F1C68}"/>
              </a:ext>
            </a:extLst>
          </p:cNvPr>
          <p:cNvPicPr>
            <a:picLocks noChangeAspect="1"/>
          </p:cNvPicPr>
          <p:nvPr/>
        </p:nvPicPr>
        <p:blipFill>
          <a:blip r:embed="rId2"/>
          <a:stretch>
            <a:fillRect/>
          </a:stretch>
        </p:blipFill>
        <p:spPr>
          <a:xfrm>
            <a:off x="8965" y="0"/>
            <a:ext cx="12120282" cy="6858000"/>
          </a:xfrm>
          <a:prstGeom prst="rect">
            <a:avLst/>
          </a:prstGeom>
        </p:spPr>
      </p:pic>
    </p:spTree>
    <p:extLst>
      <p:ext uri="{BB962C8B-B14F-4D97-AF65-F5344CB8AC3E}">
        <p14:creationId xmlns:p14="http://schemas.microsoft.com/office/powerpoint/2010/main" val="36264616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55A0C-A7B5-4FF5-BA14-0CA5F660C38C}"/>
              </a:ext>
            </a:extLst>
          </p:cNvPr>
          <p:cNvSpPr>
            <a:spLocks noGrp="1"/>
          </p:cNvSpPr>
          <p:nvPr>
            <p:ph type="title"/>
          </p:nvPr>
        </p:nvSpPr>
        <p:spPr>
          <a:blipFill>
            <a:blip r:embed="rId2"/>
            <a:tile tx="0" ty="0" sx="100000" sy="100000" flip="none" algn="tl"/>
          </a:blipFill>
        </p:spPr>
        <p:txBody>
          <a:bodyPr/>
          <a:lstStyle/>
          <a:p>
            <a:pPr algn="ctr"/>
            <a:r>
              <a:rPr lang="en-GB" b="1" dirty="0"/>
              <a:t>How we structure our reading</a:t>
            </a:r>
          </a:p>
        </p:txBody>
      </p:sp>
      <p:sp>
        <p:nvSpPr>
          <p:cNvPr id="3" name="Content Placeholder 2">
            <a:extLst>
              <a:ext uri="{FF2B5EF4-FFF2-40B4-BE49-F238E27FC236}">
                <a16:creationId xmlns:a16="http://schemas.microsoft.com/office/drawing/2014/main" id="{B7DB78CB-C7D0-428D-9527-572F332612D5}"/>
              </a:ext>
            </a:extLst>
          </p:cNvPr>
          <p:cNvSpPr>
            <a:spLocks noGrp="1"/>
          </p:cNvSpPr>
          <p:nvPr>
            <p:ph idx="1"/>
          </p:nvPr>
        </p:nvSpPr>
        <p:spPr>
          <a:blipFill>
            <a:blip r:embed="rId2"/>
            <a:tile tx="0" ty="0" sx="100000" sy="100000" flip="none" algn="tl"/>
          </a:blipFill>
        </p:spPr>
        <p:txBody>
          <a:bodyPr/>
          <a:lstStyle/>
          <a:p>
            <a:r>
              <a:rPr lang="en-GB" dirty="0"/>
              <a:t>Once children have completed their phonics reading using Little </a:t>
            </a:r>
            <a:r>
              <a:rPr lang="en-GB" dirty="0" err="1"/>
              <a:t>Wandle</a:t>
            </a:r>
            <a:r>
              <a:rPr lang="en-GB" dirty="0"/>
              <a:t>, they move onto Bug Club books. </a:t>
            </a:r>
          </a:p>
          <a:p>
            <a:r>
              <a:rPr lang="en-GB" dirty="0"/>
              <a:t>These books are structured by year group which means your child will start each year on that classes books. Teachers carry out an assessment at the beginning of each new year, which will determine which books to start on.</a:t>
            </a:r>
          </a:p>
          <a:p>
            <a:r>
              <a:rPr lang="en-GB" dirty="0"/>
              <a:t>If your child is ready, they will move onto be a free reader in that particular year. When they move up to the next year, the process starts again.</a:t>
            </a:r>
          </a:p>
          <a:p>
            <a:pPr marL="0" indent="0">
              <a:buNone/>
            </a:pPr>
            <a:endParaRPr lang="en-GB" dirty="0"/>
          </a:p>
        </p:txBody>
      </p:sp>
    </p:spTree>
    <p:extLst>
      <p:ext uri="{BB962C8B-B14F-4D97-AF65-F5344CB8AC3E}">
        <p14:creationId xmlns:p14="http://schemas.microsoft.com/office/powerpoint/2010/main" val="28821716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CF6D01-6A73-42AC-8CE7-C74CAA8833E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E047890-799F-4285-8033-DDE6B03ECBC1}"/>
              </a:ext>
            </a:extLst>
          </p:cNvPr>
          <p:cNvSpPr>
            <a:spLocks noGrp="1"/>
          </p:cNvSpPr>
          <p:nvPr>
            <p:ph idx="1"/>
          </p:nvPr>
        </p:nvSpPr>
        <p:spPr/>
        <p:txBody>
          <a:bodyPr/>
          <a:lstStyle/>
          <a:p>
            <a:r>
              <a:rPr lang="en-GB" sz="4000" dirty="0"/>
              <a:t>Before children can </a:t>
            </a:r>
            <a:r>
              <a:rPr lang="en-GB" sz="4000" dirty="0" err="1"/>
              <a:t>understamd</a:t>
            </a:r>
            <a:r>
              <a:rPr lang="en-GB" sz="4000" dirty="0"/>
              <a:t> what they are reading, they must have good fluency. At the end of year 2, it expected that children should be able to read 90 words per minute of an age appropriate text. </a:t>
            </a:r>
          </a:p>
          <a:p>
            <a:pPr marL="0" indent="0">
              <a:buNone/>
            </a:pPr>
            <a:endParaRPr lang="en-GB" dirty="0"/>
          </a:p>
        </p:txBody>
      </p:sp>
      <p:sp>
        <p:nvSpPr>
          <p:cNvPr id="4" name="Rectangle 3">
            <a:extLst>
              <a:ext uri="{FF2B5EF4-FFF2-40B4-BE49-F238E27FC236}">
                <a16:creationId xmlns:a16="http://schemas.microsoft.com/office/drawing/2014/main" id="{2FD705DC-E6B5-4A44-9D14-BE407910F07E}"/>
              </a:ext>
            </a:extLst>
          </p:cNvPr>
          <p:cNvSpPr/>
          <p:nvPr/>
        </p:nvSpPr>
        <p:spPr>
          <a:xfrm>
            <a:off x="3862197" y="434717"/>
            <a:ext cx="3781806" cy="1323439"/>
          </a:xfrm>
          <a:prstGeom prst="rect">
            <a:avLst/>
          </a:prstGeom>
        </p:spPr>
        <p:txBody>
          <a:bodyPr wrap="none">
            <a:spAutoFit/>
          </a:bodyPr>
          <a:lstStyle/>
          <a:p>
            <a:pPr lvl="0" algn="ctr">
              <a:defRPr/>
            </a:pPr>
            <a:r>
              <a:rPr lang="en-GB" sz="8000" dirty="0">
                <a:solidFill>
                  <a:prstClr val="black"/>
                </a:solidFill>
                <a:latin typeface="Comic Sans MS" panose="030F0702030302020204" pitchFamily="66" charset="0"/>
              </a:rPr>
              <a:t>Fluency</a:t>
            </a:r>
          </a:p>
        </p:txBody>
      </p:sp>
    </p:spTree>
    <p:extLst>
      <p:ext uri="{BB962C8B-B14F-4D97-AF65-F5344CB8AC3E}">
        <p14:creationId xmlns:p14="http://schemas.microsoft.com/office/powerpoint/2010/main" val="14110677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B9A8AE6C-4977-1C8F-0EDE-90328E09F8D1}"/>
              </a:ext>
            </a:extLst>
          </p:cNvPr>
          <p:cNvPicPr>
            <a:picLocks noChangeAspect="1"/>
          </p:cNvPicPr>
          <p:nvPr/>
        </p:nvPicPr>
        <p:blipFill rotWithShape="1">
          <a:blip r:embed="rId3"/>
          <a:srcRect b="15302"/>
          <a:stretch/>
        </p:blipFill>
        <p:spPr>
          <a:xfrm>
            <a:off x="2551043" y="-23100"/>
            <a:ext cx="7089913" cy="6881100"/>
          </a:xfrm>
          <a:prstGeom prst="rect">
            <a:avLst/>
          </a:prstGeom>
        </p:spPr>
      </p:pic>
    </p:spTree>
    <p:extLst>
      <p:ext uri="{BB962C8B-B14F-4D97-AF65-F5344CB8AC3E}">
        <p14:creationId xmlns:p14="http://schemas.microsoft.com/office/powerpoint/2010/main" val="22784910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3B9983D-079A-41C5-877C-46BE43EB507E}"/>
              </a:ext>
            </a:extLst>
          </p:cNvPr>
          <p:cNvSpPr txBox="1"/>
          <p:nvPr/>
        </p:nvSpPr>
        <p:spPr>
          <a:xfrm>
            <a:off x="111092" y="141934"/>
            <a:ext cx="5792403" cy="60016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Less fluent readers must focus their attention and energy on </a:t>
            </a:r>
            <a:r>
              <a:rPr kumimoji="0" lang="en-US" sz="2400" b="1"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decoding text, </a:t>
            </a:r>
            <a:r>
              <a:rPr kumimoji="0" lang="en-US" sz="2400" b="1" i="0" u="none" strike="noStrike" kern="1200" cap="none" spc="0" normalizeH="0" baseline="0" noProof="0" dirty="0" err="1">
                <a:ln>
                  <a:noFill/>
                </a:ln>
                <a:solidFill>
                  <a:srgbClr val="FF0000"/>
                </a:solidFill>
                <a:effectLst/>
                <a:uLnTx/>
                <a:uFillTx/>
                <a:latin typeface="Comic Sans MS" panose="030F0702030302020204" pitchFamily="66" charset="0"/>
                <a:ea typeface="+mn-ea"/>
                <a:cs typeface="+mn-cs"/>
              </a:rPr>
              <a:t>recognising</a:t>
            </a:r>
            <a:r>
              <a:rPr kumimoji="0" lang="en-US" sz="2400" b="1"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 individual words</a:t>
            </a:r>
            <a:r>
              <a:rPr kumimoji="0" lang="en-US"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and then trying to string them together for meaning, leaving them </a:t>
            </a:r>
            <a:r>
              <a:rPr kumimoji="0" lang="en-US" sz="2400" b="1" i="0" u="none" strike="noStrike" kern="1200" cap="none" spc="0" normalizeH="0" baseline="0" noProof="0" dirty="0">
                <a:ln>
                  <a:noFill/>
                </a:ln>
                <a:solidFill>
                  <a:srgbClr val="FF0000"/>
                </a:solidFill>
                <a:effectLst/>
                <a:uLnTx/>
                <a:uFillTx/>
                <a:latin typeface="Comic Sans MS" panose="030F0702030302020204" pitchFamily="66" charset="0"/>
                <a:ea typeface="+mn-ea"/>
                <a:cs typeface="+mn-cs"/>
              </a:rPr>
              <a:t>little attention for understanding the meaning of text</a:t>
            </a:r>
            <a:r>
              <a:rPr kumimoji="0" lang="en-US"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Their reading is less ‘smooth’ because they need to decode words. By the time the child gets to the end of a sentence, they may not even remember what has been read. This means that if a reader is using their ‘cognitive resource’ to decode words on the paper, there is little processing space to make sense of the text/comprehend the text.</a:t>
            </a:r>
          </a:p>
        </p:txBody>
      </p:sp>
      <p:pic>
        <p:nvPicPr>
          <p:cNvPr id="2" name="Picture 1">
            <a:extLst>
              <a:ext uri="{FF2B5EF4-FFF2-40B4-BE49-F238E27FC236}">
                <a16:creationId xmlns:a16="http://schemas.microsoft.com/office/drawing/2014/main" id="{04EEA018-E3EF-D527-F287-E5A458AEE8AF}"/>
              </a:ext>
            </a:extLst>
          </p:cNvPr>
          <p:cNvPicPr>
            <a:picLocks noChangeAspect="1"/>
          </p:cNvPicPr>
          <p:nvPr/>
        </p:nvPicPr>
        <p:blipFill>
          <a:blip r:embed="rId3"/>
          <a:stretch>
            <a:fillRect/>
          </a:stretch>
        </p:blipFill>
        <p:spPr>
          <a:xfrm>
            <a:off x="5992312" y="515792"/>
            <a:ext cx="6199688" cy="4649766"/>
          </a:xfrm>
          <a:prstGeom prst="rect">
            <a:avLst/>
          </a:prstGeom>
        </p:spPr>
      </p:pic>
    </p:spTree>
    <p:extLst>
      <p:ext uri="{BB962C8B-B14F-4D97-AF65-F5344CB8AC3E}">
        <p14:creationId xmlns:p14="http://schemas.microsoft.com/office/powerpoint/2010/main" val="9555009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55A0C-A7B5-4FF5-BA14-0CA5F660C38C}"/>
              </a:ext>
            </a:extLst>
          </p:cNvPr>
          <p:cNvSpPr>
            <a:spLocks noGrp="1"/>
          </p:cNvSpPr>
          <p:nvPr>
            <p:ph type="title"/>
          </p:nvPr>
        </p:nvSpPr>
        <p:spPr>
          <a:blipFill>
            <a:blip r:embed="rId2"/>
            <a:tile tx="0" ty="0" sx="100000" sy="100000" flip="none" algn="tl"/>
          </a:blipFill>
        </p:spPr>
        <p:txBody>
          <a:bodyPr/>
          <a:lstStyle/>
          <a:p>
            <a:pPr algn="ctr"/>
            <a:r>
              <a:rPr lang="en-GB" b="1" dirty="0"/>
              <a:t>How we structure our reading</a:t>
            </a:r>
          </a:p>
        </p:txBody>
      </p:sp>
      <p:sp>
        <p:nvSpPr>
          <p:cNvPr id="3" name="Content Placeholder 2">
            <a:extLst>
              <a:ext uri="{FF2B5EF4-FFF2-40B4-BE49-F238E27FC236}">
                <a16:creationId xmlns:a16="http://schemas.microsoft.com/office/drawing/2014/main" id="{B7DB78CB-C7D0-428D-9527-572F332612D5}"/>
              </a:ext>
            </a:extLst>
          </p:cNvPr>
          <p:cNvSpPr>
            <a:spLocks noGrp="1"/>
          </p:cNvSpPr>
          <p:nvPr>
            <p:ph idx="1"/>
          </p:nvPr>
        </p:nvSpPr>
        <p:spPr>
          <a:blipFill>
            <a:blip r:embed="rId2"/>
            <a:tile tx="0" ty="0" sx="100000" sy="100000" flip="none" algn="tl"/>
          </a:blipFill>
        </p:spPr>
        <p:txBody>
          <a:bodyPr>
            <a:normAutofit lnSpcReduction="10000"/>
          </a:bodyPr>
          <a:lstStyle/>
          <a:p>
            <a:r>
              <a:rPr lang="en-GB" dirty="0"/>
              <a:t>Throughout the reading process, the children are assessed using the following:- </a:t>
            </a:r>
          </a:p>
          <a:p>
            <a:r>
              <a:rPr lang="en-GB" dirty="0"/>
              <a:t>VIPERS</a:t>
            </a:r>
          </a:p>
          <a:p>
            <a:r>
              <a:rPr lang="en-GB" b="1" dirty="0">
                <a:solidFill>
                  <a:srgbClr val="FF0000"/>
                </a:solidFill>
              </a:rPr>
              <a:t>V</a:t>
            </a:r>
            <a:r>
              <a:rPr lang="en-GB" dirty="0"/>
              <a:t>ocabulary</a:t>
            </a:r>
          </a:p>
          <a:p>
            <a:r>
              <a:rPr lang="en-GB" b="1" dirty="0">
                <a:solidFill>
                  <a:srgbClr val="FF0000"/>
                </a:solidFill>
              </a:rPr>
              <a:t>I</a:t>
            </a:r>
            <a:r>
              <a:rPr lang="en-GB" dirty="0"/>
              <a:t>nference</a:t>
            </a:r>
          </a:p>
          <a:p>
            <a:r>
              <a:rPr lang="en-GB" b="1" dirty="0">
                <a:solidFill>
                  <a:srgbClr val="FF0000"/>
                </a:solidFill>
              </a:rPr>
              <a:t>P</a:t>
            </a:r>
            <a:r>
              <a:rPr lang="en-GB" dirty="0"/>
              <a:t>rediction</a:t>
            </a:r>
          </a:p>
          <a:p>
            <a:r>
              <a:rPr lang="en-GB" b="1" dirty="0">
                <a:solidFill>
                  <a:srgbClr val="FF0000"/>
                </a:solidFill>
              </a:rPr>
              <a:t>E</a:t>
            </a:r>
            <a:r>
              <a:rPr lang="en-GB" dirty="0"/>
              <a:t>xplaining</a:t>
            </a:r>
          </a:p>
          <a:p>
            <a:r>
              <a:rPr lang="en-GB" b="1" dirty="0">
                <a:solidFill>
                  <a:srgbClr val="FF0000"/>
                </a:solidFill>
              </a:rPr>
              <a:t>R</a:t>
            </a:r>
            <a:r>
              <a:rPr lang="en-GB" dirty="0"/>
              <a:t>etrieval</a:t>
            </a:r>
          </a:p>
          <a:p>
            <a:r>
              <a:rPr lang="en-GB" b="1" dirty="0" err="1">
                <a:solidFill>
                  <a:srgbClr val="FF0000"/>
                </a:solidFill>
              </a:rPr>
              <a:t>S</a:t>
            </a:r>
            <a:r>
              <a:rPr lang="en-GB" dirty="0" err="1"/>
              <a:t>ummerising</a:t>
            </a:r>
            <a:endParaRPr lang="en-GB" dirty="0"/>
          </a:p>
          <a:p>
            <a:endParaRPr lang="en-GB" dirty="0"/>
          </a:p>
          <a:p>
            <a:pPr marL="0" indent="0">
              <a:buNone/>
            </a:pPr>
            <a:endParaRPr lang="en-GB" dirty="0"/>
          </a:p>
        </p:txBody>
      </p:sp>
    </p:spTree>
    <p:extLst>
      <p:ext uri="{BB962C8B-B14F-4D97-AF65-F5344CB8AC3E}">
        <p14:creationId xmlns:p14="http://schemas.microsoft.com/office/powerpoint/2010/main" val="18026002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55A0C-A7B5-4FF5-BA14-0CA5F660C38C}"/>
              </a:ext>
            </a:extLst>
          </p:cNvPr>
          <p:cNvSpPr>
            <a:spLocks noGrp="1"/>
          </p:cNvSpPr>
          <p:nvPr>
            <p:ph type="title"/>
          </p:nvPr>
        </p:nvSpPr>
        <p:spPr>
          <a:blipFill>
            <a:blip r:embed="rId2"/>
            <a:tile tx="0" ty="0" sx="100000" sy="100000" flip="none" algn="tl"/>
          </a:blipFill>
        </p:spPr>
        <p:txBody>
          <a:bodyPr>
            <a:normAutofit/>
          </a:bodyPr>
          <a:lstStyle/>
          <a:p>
            <a:pPr algn="ctr"/>
            <a:r>
              <a:rPr lang="en-GB" sz="5400" b="1" dirty="0"/>
              <a:t>Vocabulary</a:t>
            </a:r>
          </a:p>
        </p:txBody>
      </p:sp>
      <p:sp>
        <p:nvSpPr>
          <p:cNvPr id="3" name="Content Placeholder 2">
            <a:extLst>
              <a:ext uri="{FF2B5EF4-FFF2-40B4-BE49-F238E27FC236}">
                <a16:creationId xmlns:a16="http://schemas.microsoft.com/office/drawing/2014/main" id="{B7DB78CB-C7D0-428D-9527-572F332612D5}"/>
              </a:ext>
            </a:extLst>
          </p:cNvPr>
          <p:cNvSpPr>
            <a:spLocks noGrp="1"/>
          </p:cNvSpPr>
          <p:nvPr>
            <p:ph idx="1"/>
          </p:nvPr>
        </p:nvSpPr>
        <p:spPr>
          <a:blipFill>
            <a:blip r:embed="rId2"/>
            <a:tile tx="0" ty="0" sx="100000" sy="100000" flip="none" algn="tl"/>
          </a:blipFill>
        </p:spPr>
        <p:txBody>
          <a:bodyPr>
            <a:normAutofit/>
          </a:bodyPr>
          <a:lstStyle/>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id="{3EA1B537-6F35-4E9C-B867-A8998BADC673}"/>
              </a:ext>
            </a:extLst>
          </p:cNvPr>
          <p:cNvPicPr>
            <a:picLocks noChangeAspect="1"/>
          </p:cNvPicPr>
          <p:nvPr/>
        </p:nvPicPr>
        <p:blipFill>
          <a:blip r:embed="rId3"/>
          <a:stretch>
            <a:fillRect/>
          </a:stretch>
        </p:blipFill>
        <p:spPr>
          <a:xfrm>
            <a:off x="4195483" y="1857142"/>
            <a:ext cx="3932860" cy="4288304"/>
          </a:xfrm>
          <a:prstGeom prst="rect">
            <a:avLst/>
          </a:prstGeom>
        </p:spPr>
      </p:pic>
    </p:spTree>
    <p:extLst>
      <p:ext uri="{BB962C8B-B14F-4D97-AF65-F5344CB8AC3E}">
        <p14:creationId xmlns:p14="http://schemas.microsoft.com/office/powerpoint/2010/main" val="286837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F1F474D-3474-CC1D-8538-F53B0318880B}"/>
              </a:ext>
            </a:extLst>
          </p:cNvPr>
          <p:cNvSpPr txBox="1"/>
          <p:nvPr/>
        </p:nvSpPr>
        <p:spPr>
          <a:xfrm>
            <a:off x="19051" y="-368968"/>
            <a:ext cx="6076950" cy="8279190"/>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endParaRPr lang="en-US" sz="2800" dirty="0">
              <a:solidFill>
                <a:prstClr val="black"/>
              </a:solidFill>
              <a:latin typeface="Comic Sans MS" panose="030F0702030302020204" pitchFamily="66" charset="0"/>
            </a:endParaRPr>
          </a:p>
          <a:p>
            <a:pPr marR="0" lvl="0" algn="l" defTabSz="914400" rtl="0" eaLnBrk="1" fontAlgn="auto" latinLnBrk="0" hangingPunct="1">
              <a:lnSpc>
                <a:spcPct val="100000"/>
              </a:lnSpc>
              <a:spcBef>
                <a:spcPts val="0"/>
              </a:spcBef>
              <a:spcAft>
                <a:spcPts val="0"/>
              </a:spcAft>
              <a:buClrTx/>
              <a:buSzTx/>
              <a:tabLst/>
              <a:defRPr/>
            </a:pPr>
            <a:r>
              <a:rPr lang="en-US" sz="3200" b="1" dirty="0">
                <a:solidFill>
                  <a:prstClr val="black"/>
                </a:solidFill>
                <a:latin typeface="Comic Sans MS" panose="030F0702030302020204" pitchFamily="66" charset="0"/>
              </a:rPr>
              <a:t>Good vocabulary instruction </a:t>
            </a:r>
          </a:p>
          <a:p>
            <a:pPr marR="0" lvl="0" algn="l" defTabSz="914400" rtl="0" eaLnBrk="1" fontAlgn="auto" latinLnBrk="0" hangingPunct="1">
              <a:lnSpc>
                <a:spcPct val="100000"/>
              </a:lnSpc>
              <a:spcBef>
                <a:spcPts val="0"/>
              </a:spcBef>
              <a:spcAft>
                <a:spcPts val="0"/>
              </a:spcAft>
              <a:buClrTx/>
              <a:buSzTx/>
              <a:tabLst/>
              <a:defRPr/>
            </a:pPr>
            <a:endParaRPr lang="en-US" sz="2800" b="1" dirty="0">
              <a:solidFill>
                <a:prstClr val="black"/>
              </a:solidFill>
              <a:latin typeface="Comic Sans MS" panose="030F0702030302020204" pitchFamily="66"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solidFill>
                  <a:prstClr val="black"/>
                </a:solidFill>
                <a:latin typeface="Comic Sans MS" panose="030F0702030302020204" pitchFamily="66" charset="0"/>
              </a:rPr>
              <a:t>helps children gain ownership of words (being able to use or think about a word in a variety of different ways).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dirty="0">
              <a:solidFill>
                <a:prstClr val="black"/>
              </a:solidFill>
              <a:latin typeface="Comic Sans MS" panose="030F0702030302020204" pitchFamily="66"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solidFill>
                  <a:prstClr val="black"/>
                </a:solidFill>
                <a:latin typeface="Comic Sans MS" panose="030F0702030302020204" pitchFamily="66" charset="0"/>
              </a:rPr>
              <a:t>provides multiple exposures though rich a varied activities to meaningful information about the word.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dirty="0">
              <a:solidFill>
                <a:prstClr val="black"/>
              </a:solidFill>
              <a:latin typeface="Comic Sans MS" panose="030F0702030302020204" pitchFamily="66"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solidFill>
                  <a:prstClr val="black"/>
                </a:solidFill>
                <a:latin typeface="Comic Sans MS" panose="030F0702030302020204" pitchFamily="66" charset="0"/>
              </a:rPr>
              <a:t>includes both definition and contextual information about each word’s meaning.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400" dirty="0">
              <a:solidFill>
                <a:prstClr val="black"/>
              </a:solidFill>
              <a:latin typeface="Comic Sans MS" panose="030F0702030302020204" pitchFamily="66"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400" dirty="0">
                <a:solidFill>
                  <a:srgbClr val="FF0000"/>
                </a:solidFill>
                <a:latin typeface="Comic Sans MS" panose="030F0702030302020204" pitchFamily="66" charset="0"/>
              </a:rPr>
              <a:t>involves children more actively in word learning</a:t>
            </a:r>
            <a:r>
              <a:rPr lang="en-US" sz="2400" dirty="0">
                <a:solidFill>
                  <a:prstClr val="black"/>
                </a:solidFill>
                <a:latin typeface="Comic Sans MS" panose="030F0702030302020204" pitchFamily="66" charset="0"/>
              </a:rPr>
              <a:t>.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800" dirty="0">
              <a:solidFill>
                <a:prstClr val="black"/>
              </a:solidFill>
              <a:latin typeface="Comic Sans MS" panose="030F0702030302020204" pitchFamily="66"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800" dirty="0">
              <a:solidFill>
                <a:prstClr val="black"/>
              </a:solidFill>
              <a:latin typeface="Comic Sans MS" panose="030F0702030302020204" pitchFamily="66" charset="0"/>
            </a:endParaRPr>
          </a:p>
          <a:p>
            <a:pPr marR="0" lvl="0" algn="l" defTabSz="914400" rtl="0" eaLnBrk="1" fontAlgn="auto" latinLnBrk="0" hangingPunct="1">
              <a:lnSpc>
                <a:spcPct val="100000"/>
              </a:lnSpc>
              <a:spcBef>
                <a:spcPts val="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pic>
        <p:nvPicPr>
          <p:cNvPr id="3" name="Picture 2">
            <a:extLst>
              <a:ext uri="{FF2B5EF4-FFF2-40B4-BE49-F238E27FC236}">
                <a16:creationId xmlns:a16="http://schemas.microsoft.com/office/drawing/2014/main" id="{C6799C2A-6C54-4E33-7F56-6EF6F6DB1772}"/>
              </a:ext>
            </a:extLst>
          </p:cNvPr>
          <p:cNvPicPr>
            <a:picLocks noChangeAspect="1"/>
          </p:cNvPicPr>
          <p:nvPr/>
        </p:nvPicPr>
        <p:blipFill>
          <a:blip r:embed="rId3"/>
          <a:stretch>
            <a:fillRect/>
          </a:stretch>
        </p:blipFill>
        <p:spPr>
          <a:xfrm>
            <a:off x="6096000" y="478756"/>
            <a:ext cx="5900487" cy="5900487"/>
          </a:xfrm>
          <a:prstGeom prst="rect">
            <a:avLst/>
          </a:prstGeom>
        </p:spPr>
      </p:pic>
    </p:spTree>
    <p:extLst>
      <p:ext uri="{BB962C8B-B14F-4D97-AF65-F5344CB8AC3E}">
        <p14:creationId xmlns:p14="http://schemas.microsoft.com/office/powerpoint/2010/main" val="2747805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1E2C1-D0AD-470F-8AE9-621CDF9E39A3}"/>
              </a:ext>
            </a:extLst>
          </p:cNvPr>
          <p:cNvSpPr>
            <a:spLocks noGrp="1"/>
          </p:cNvSpPr>
          <p:nvPr>
            <p:ph type="title"/>
          </p:nvPr>
        </p:nvSpPr>
        <p:spPr/>
        <p:txBody>
          <a:bodyPr/>
          <a:lstStyle/>
          <a:p>
            <a:pPr algn="ctr"/>
            <a:r>
              <a:rPr lang="en-GB" b="1" u="sng" dirty="0"/>
              <a:t>Vocabulary</a:t>
            </a:r>
          </a:p>
        </p:txBody>
      </p:sp>
      <p:sp>
        <p:nvSpPr>
          <p:cNvPr id="3" name="Content Placeholder 2">
            <a:extLst>
              <a:ext uri="{FF2B5EF4-FFF2-40B4-BE49-F238E27FC236}">
                <a16:creationId xmlns:a16="http://schemas.microsoft.com/office/drawing/2014/main" id="{0B3697CD-2B17-40BB-BDCA-B808659A83A0}"/>
              </a:ext>
            </a:extLst>
          </p:cNvPr>
          <p:cNvSpPr>
            <a:spLocks noGrp="1"/>
          </p:cNvSpPr>
          <p:nvPr>
            <p:ph idx="1"/>
          </p:nvPr>
        </p:nvSpPr>
        <p:spPr>
          <a:xfrm>
            <a:off x="838200" y="2838637"/>
            <a:ext cx="10515600" cy="4351338"/>
          </a:xfrm>
        </p:spPr>
        <p:txBody>
          <a:bodyPr>
            <a:normAutofit/>
          </a:bodyPr>
          <a:lstStyle/>
          <a:p>
            <a:pPr lvl="0" algn="ctr">
              <a:lnSpc>
                <a:spcPct val="100000"/>
              </a:lnSpc>
              <a:spcBef>
                <a:spcPts val="0"/>
              </a:spcBef>
              <a:defRPr/>
            </a:pPr>
            <a:endParaRPr lang="en-US" dirty="0">
              <a:solidFill>
                <a:prstClr val="black"/>
              </a:solidFill>
              <a:latin typeface="Comic Sans MS" panose="030F0702030302020204" pitchFamily="66" charset="0"/>
            </a:endParaRPr>
          </a:p>
          <a:p>
            <a:pPr lvl="0">
              <a:lnSpc>
                <a:spcPct val="100000"/>
              </a:lnSpc>
              <a:spcBef>
                <a:spcPts val="0"/>
              </a:spcBef>
              <a:defRPr/>
            </a:pPr>
            <a:r>
              <a:rPr lang="en-US" dirty="0">
                <a:solidFill>
                  <a:prstClr val="black"/>
                </a:solidFill>
                <a:latin typeface="Comic Sans MS" panose="030F0702030302020204" pitchFamily="66" charset="0"/>
              </a:rPr>
              <a:t>The number of words you know and can use confidently and appropriately has a direct impact on your success as a reader, as well as your ability to express and communicate your ideas to others. </a:t>
            </a:r>
          </a:p>
          <a:p>
            <a:pPr marL="0" lvl="0" indent="0">
              <a:lnSpc>
                <a:spcPct val="100000"/>
              </a:lnSpc>
              <a:spcBef>
                <a:spcPts val="0"/>
              </a:spcBef>
              <a:buNone/>
              <a:defRPr/>
            </a:pPr>
            <a:endParaRPr lang="en-US" dirty="0">
              <a:solidFill>
                <a:prstClr val="black"/>
              </a:solidFill>
              <a:latin typeface="Comic Sans MS" panose="030F0702030302020204" pitchFamily="66" charset="0"/>
            </a:endParaRPr>
          </a:p>
          <a:p>
            <a:pPr lvl="0">
              <a:lnSpc>
                <a:spcPct val="100000"/>
              </a:lnSpc>
              <a:spcBef>
                <a:spcPts val="0"/>
              </a:spcBef>
              <a:defRPr/>
            </a:pPr>
            <a:r>
              <a:rPr lang="en-US" dirty="0">
                <a:solidFill>
                  <a:prstClr val="black"/>
                </a:solidFill>
                <a:latin typeface="Comic Sans MS" panose="030F0702030302020204" pitchFamily="66" charset="0"/>
              </a:rPr>
              <a:t>GCSE performance can be predicted from the size of children’s working vocabulary as they start school. </a:t>
            </a:r>
          </a:p>
          <a:p>
            <a:endParaRPr lang="en-GB" dirty="0"/>
          </a:p>
          <a:p>
            <a:endParaRPr lang="en-GB" dirty="0"/>
          </a:p>
        </p:txBody>
      </p:sp>
      <p:sp>
        <p:nvSpPr>
          <p:cNvPr id="4" name="Rectangle 3">
            <a:extLst>
              <a:ext uri="{FF2B5EF4-FFF2-40B4-BE49-F238E27FC236}">
                <a16:creationId xmlns:a16="http://schemas.microsoft.com/office/drawing/2014/main" id="{44E0114F-0695-4F38-B8E4-512C65D58D46}"/>
              </a:ext>
            </a:extLst>
          </p:cNvPr>
          <p:cNvSpPr/>
          <p:nvPr/>
        </p:nvSpPr>
        <p:spPr>
          <a:xfrm>
            <a:off x="1443317" y="1453642"/>
            <a:ext cx="10004612" cy="1384995"/>
          </a:xfrm>
          <a:prstGeom prst="rect">
            <a:avLst/>
          </a:prstGeom>
        </p:spPr>
        <p:txBody>
          <a:bodyPr wrap="square">
            <a:spAutoFit/>
          </a:bodyPr>
          <a:lstStyle/>
          <a:p>
            <a:pPr lvl="0">
              <a:defRPr/>
            </a:pPr>
            <a:r>
              <a:rPr lang="en-GB" sz="2800" dirty="0">
                <a:solidFill>
                  <a:prstClr val="black"/>
                </a:solidFill>
                <a:latin typeface="Comic Sans MS" panose="030F0702030302020204" pitchFamily="66" charset="0"/>
              </a:rPr>
              <a:t>Building vocabulary from EYFS to KS2 is key to understanding of what children understand. It also has an impact on their writing skills. </a:t>
            </a:r>
          </a:p>
        </p:txBody>
      </p:sp>
    </p:spTree>
    <p:extLst>
      <p:ext uri="{BB962C8B-B14F-4D97-AF65-F5344CB8AC3E}">
        <p14:creationId xmlns:p14="http://schemas.microsoft.com/office/powerpoint/2010/main" val="10051472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1E2C1-D0AD-470F-8AE9-621CDF9E39A3}"/>
              </a:ext>
            </a:extLst>
          </p:cNvPr>
          <p:cNvSpPr>
            <a:spLocks noGrp="1"/>
          </p:cNvSpPr>
          <p:nvPr>
            <p:ph type="title"/>
          </p:nvPr>
        </p:nvSpPr>
        <p:spPr/>
        <p:txBody>
          <a:bodyPr/>
          <a:lstStyle/>
          <a:p>
            <a:pPr algn="ctr"/>
            <a:r>
              <a:rPr lang="en-GB" b="1" u="sng" dirty="0"/>
              <a:t>Vocabulary</a:t>
            </a:r>
          </a:p>
        </p:txBody>
      </p:sp>
      <p:sp>
        <p:nvSpPr>
          <p:cNvPr id="3" name="Content Placeholder 2">
            <a:extLst>
              <a:ext uri="{FF2B5EF4-FFF2-40B4-BE49-F238E27FC236}">
                <a16:creationId xmlns:a16="http://schemas.microsoft.com/office/drawing/2014/main" id="{0B3697CD-2B17-40BB-BDCA-B808659A83A0}"/>
              </a:ext>
            </a:extLst>
          </p:cNvPr>
          <p:cNvSpPr>
            <a:spLocks noGrp="1"/>
          </p:cNvSpPr>
          <p:nvPr>
            <p:ph idx="1"/>
          </p:nvPr>
        </p:nvSpPr>
        <p:spPr>
          <a:xfrm>
            <a:off x="838200" y="2838637"/>
            <a:ext cx="10515600" cy="4351338"/>
          </a:xfrm>
        </p:spPr>
        <p:txBody>
          <a:bodyPr>
            <a:normAutofit/>
          </a:bodyPr>
          <a:lstStyle/>
          <a:p>
            <a:pPr lvl="0" algn="ctr">
              <a:lnSpc>
                <a:spcPct val="100000"/>
              </a:lnSpc>
              <a:spcBef>
                <a:spcPts val="0"/>
              </a:spcBef>
              <a:defRPr/>
            </a:pPr>
            <a:endParaRPr lang="en-US" dirty="0">
              <a:solidFill>
                <a:prstClr val="black"/>
              </a:solidFill>
              <a:latin typeface="Comic Sans MS" panose="030F0702030302020204" pitchFamily="66" charset="0"/>
            </a:endParaRPr>
          </a:p>
          <a:p>
            <a:endParaRPr lang="en-GB" dirty="0"/>
          </a:p>
          <a:p>
            <a:endParaRPr lang="en-GB" dirty="0"/>
          </a:p>
        </p:txBody>
      </p:sp>
      <p:sp>
        <p:nvSpPr>
          <p:cNvPr id="5" name="Rectangle 4">
            <a:extLst>
              <a:ext uri="{FF2B5EF4-FFF2-40B4-BE49-F238E27FC236}">
                <a16:creationId xmlns:a16="http://schemas.microsoft.com/office/drawing/2014/main" id="{07839D13-F17C-40BB-9EDA-F34ECB492B62}"/>
              </a:ext>
            </a:extLst>
          </p:cNvPr>
          <p:cNvSpPr/>
          <p:nvPr/>
        </p:nvSpPr>
        <p:spPr>
          <a:xfrm>
            <a:off x="251012" y="1443841"/>
            <a:ext cx="11743764" cy="5078313"/>
          </a:xfrm>
          <a:prstGeom prst="rect">
            <a:avLst/>
          </a:prstGeom>
        </p:spPr>
        <p:txBody>
          <a:bodyPr wrap="square">
            <a:spAutoFit/>
          </a:bodyPr>
          <a:lstStyle/>
          <a:p>
            <a:pPr lvl="0" algn="ctr">
              <a:defRPr/>
            </a:pPr>
            <a:r>
              <a:rPr lang="en-GB" sz="3600" dirty="0">
                <a:solidFill>
                  <a:prstClr val="black"/>
                </a:solidFill>
                <a:latin typeface="Comic Sans MS" panose="030F0702030302020204" pitchFamily="66" charset="0"/>
              </a:rPr>
              <a:t>The difference in the number of words heard by children from a ‘language rich’ home in comparison with children from ‘language impoverished’ homes, by the age of 4. </a:t>
            </a:r>
          </a:p>
          <a:p>
            <a:pPr lvl="0" algn="ctr">
              <a:defRPr/>
            </a:pPr>
            <a:endParaRPr lang="en-GB" sz="3600" dirty="0">
              <a:solidFill>
                <a:prstClr val="black"/>
              </a:solidFill>
              <a:latin typeface="Comic Sans MS" panose="030F0702030302020204" pitchFamily="66" charset="0"/>
            </a:endParaRPr>
          </a:p>
          <a:p>
            <a:pPr lvl="0" algn="ctr">
              <a:defRPr/>
            </a:pPr>
            <a:endParaRPr lang="en-GB" sz="3600" dirty="0">
              <a:solidFill>
                <a:prstClr val="black"/>
              </a:solidFill>
              <a:latin typeface="Comic Sans MS" panose="030F0702030302020204" pitchFamily="66" charset="0"/>
            </a:endParaRPr>
          </a:p>
          <a:p>
            <a:pPr algn="ctr">
              <a:defRPr/>
            </a:pPr>
            <a:r>
              <a:rPr lang="en-GB" sz="7200" dirty="0">
                <a:solidFill>
                  <a:srgbClr val="FF0000"/>
                </a:solidFill>
                <a:latin typeface="Comic Sans MS" panose="030F0702030302020204" pitchFamily="66" charset="0"/>
              </a:rPr>
              <a:t>32,000,000</a:t>
            </a:r>
          </a:p>
          <a:p>
            <a:pPr lvl="0" algn="ctr">
              <a:defRPr/>
            </a:pPr>
            <a:endParaRPr lang="en-GB" sz="3600" dirty="0">
              <a:solidFill>
                <a:prstClr val="black"/>
              </a:solidFill>
              <a:latin typeface="Comic Sans MS" panose="030F0702030302020204" pitchFamily="66" charset="0"/>
            </a:endParaRPr>
          </a:p>
        </p:txBody>
      </p:sp>
    </p:spTree>
    <p:extLst>
      <p:ext uri="{BB962C8B-B14F-4D97-AF65-F5344CB8AC3E}">
        <p14:creationId xmlns:p14="http://schemas.microsoft.com/office/powerpoint/2010/main" val="11342793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508467C-C218-4657-88AF-74BD22715219}"/>
              </a:ext>
            </a:extLst>
          </p:cNvPr>
          <p:cNvSpPr txBox="1"/>
          <p:nvPr/>
        </p:nvSpPr>
        <p:spPr>
          <a:xfrm>
            <a:off x="371062" y="1618154"/>
            <a:ext cx="5148469" cy="2308324"/>
          </a:xfrm>
          <a:prstGeom prst="rect">
            <a:avLst/>
          </a:prstGeom>
          <a:noFill/>
        </p:spPr>
        <p:txBody>
          <a:bodyPr wrap="square">
            <a:spAutoFit/>
          </a:bodyPr>
          <a:lstStyle/>
          <a:p>
            <a:pPr algn="ctr"/>
            <a:r>
              <a:rPr lang="en-GB" sz="3600" dirty="0">
                <a:latin typeface="Comic Sans MS" panose="030F0702030302020204" pitchFamily="66" charset="0"/>
              </a:rPr>
              <a:t>The average working vocabulary of</a:t>
            </a:r>
          </a:p>
          <a:p>
            <a:pPr algn="ctr"/>
            <a:r>
              <a:rPr lang="en-GB" sz="3600" dirty="0">
                <a:latin typeface="Comic Sans MS" panose="030F0702030302020204" pitchFamily="66" charset="0"/>
              </a:rPr>
              <a:t>a reasonably well performing child. </a:t>
            </a:r>
          </a:p>
        </p:txBody>
      </p:sp>
      <p:sp>
        <p:nvSpPr>
          <p:cNvPr id="7" name="TextBox 6">
            <a:extLst>
              <a:ext uri="{FF2B5EF4-FFF2-40B4-BE49-F238E27FC236}">
                <a16:creationId xmlns:a16="http://schemas.microsoft.com/office/drawing/2014/main" id="{89F6CB63-6E7D-4E0F-9601-5989E10FB6DF}"/>
              </a:ext>
            </a:extLst>
          </p:cNvPr>
          <p:cNvSpPr txBox="1"/>
          <p:nvPr/>
        </p:nvSpPr>
        <p:spPr>
          <a:xfrm>
            <a:off x="-330956" y="4224183"/>
            <a:ext cx="6096000" cy="1015663"/>
          </a:xfrm>
          <a:prstGeom prst="rect">
            <a:avLst/>
          </a:prstGeom>
          <a:noFill/>
        </p:spPr>
        <p:txBody>
          <a:bodyPr wrap="square">
            <a:spAutoFit/>
          </a:bodyPr>
          <a:lstStyle/>
          <a:p>
            <a:pPr algn="ctr"/>
            <a:r>
              <a:rPr lang="en-GB" sz="6000" dirty="0">
                <a:solidFill>
                  <a:srgbClr val="FF0000"/>
                </a:solidFill>
                <a:latin typeface="Comic Sans MS" panose="030F0702030302020204" pitchFamily="66" charset="0"/>
              </a:rPr>
              <a:t>7,100</a:t>
            </a:r>
          </a:p>
        </p:txBody>
      </p:sp>
      <p:sp>
        <p:nvSpPr>
          <p:cNvPr id="4" name="TextBox 3">
            <a:extLst>
              <a:ext uri="{FF2B5EF4-FFF2-40B4-BE49-F238E27FC236}">
                <a16:creationId xmlns:a16="http://schemas.microsoft.com/office/drawing/2014/main" id="{B5D8D96F-AD75-4AC9-BB1B-AF204FD529B5}"/>
              </a:ext>
            </a:extLst>
          </p:cNvPr>
          <p:cNvSpPr txBox="1"/>
          <p:nvPr/>
        </p:nvSpPr>
        <p:spPr>
          <a:xfrm>
            <a:off x="6949741" y="1638371"/>
            <a:ext cx="4637215" cy="2308324"/>
          </a:xfrm>
          <a:prstGeom prst="rect">
            <a:avLst/>
          </a:prstGeom>
          <a:noFill/>
        </p:spPr>
        <p:txBody>
          <a:bodyPr wrap="square">
            <a:spAutoFit/>
          </a:bodyPr>
          <a:lstStyle/>
          <a:p>
            <a:pPr algn="ctr"/>
            <a:r>
              <a:rPr lang="en-GB" sz="3600" dirty="0">
                <a:latin typeface="Comic Sans MS" panose="030F0702030302020204" pitchFamily="66" charset="0"/>
              </a:rPr>
              <a:t>The average working vocabulary of a poorly performing child starting school </a:t>
            </a:r>
          </a:p>
        </p:txBody>
      </p:sp>
      <p:sp>
        <p:nvSpPr>
          <p:cNvPr id="6" name="TextBox 5">
            <a:extLst>
              <a:ext uri="{FF2B5EF4-FFF2-40B4-BE49-F238E27FC236}">
                <a16:creationId xmlns:a16="http://schemas.microsoft.com/office/drawing/2014/main" id="{EB736DF1-1723-435D-B59C-E3F30695827D}"/>
              </a:ext>
            </a:extLst>
          </p:cNvPr>
          <p:cNvSpPr txBox="1"/>
          <p:nvPr/>
        </p:nvSpPr>
        <p:spPr>
          <a:xfrm>
            <a:off x="3638551" y="78799"/>
            <a:ext cx="4504910" cy="1200329"/>
          </a:xfrm>
          <a:prstGeom prst="rect">
            <a:avLst/>
          </a:prstGeom>
          <a:noFill/>
        </p:spPr>
        <p:txBody>
          <a:bodyPr wrap="square">
            <a:spAutoFit/>
          </a:bodyPr>
          <a:lstStyle/>
          <a:p>
            <a:pPr algn="ctr"/>
            <a:r>
              <a:rPr lang="en-GB" sz="3600" dirty="0">
                <a:latin typeface="Comic Sans MS" panose="030F0702030302020204" pitchFamily="66" charset="0"/>
              </a:rPr>
              <a:t>Vocabulary</a:t>
            </a:r>
          </a:p>
          <a:p>
            <a:pPr algn="ctr"/>
            <a:r>
              <a:rPr lang="en-GB" sz="3600" dirty="0">
                <a:latin typeface="Comic Sans MS" panose="030F0702030302020204" pitchFamily="66" charset="0"/>
              </a:rPr>
              <a:t>Starting school</a:t>
            </a:r>
          </a:p>
        </p:txBody>
      </p:sp>
      <p:sp>
        <p:nvSpPr>
          <p:cNvPr id="8" name="TextBox 7">
            <a:extLst>
              <a:ext uri="{FF2B5EF4-FFF2-40B4-BE49-F238E27FC236}">
                <a16:creationId xmlns:a16="http://schemas.microsoft.com/office/drawing/2014/main" id="{3C484FD7-87FC-4C70-A505-338E782F883B}"/>
              </a:ext>
            </a:extLst>
          </p:cNvPr>
          <p:cNvSpPr txBox="1"/>
          <p:nvPr/>
        </p:nvSpPr>
        <p:spPr>
          <a:xfrm>
            <a:off x="6426958" y="4224183"/>
            <a:ext cx="6096000" cy="1015663"/>
          </a:xfrm>
          <a:prstGeom prst="rect">
            <a:avLst/>
          </a:prstGeom>
          <a:noFill/>
        </p:spPr>
        <p:txBody>
          <a:bodyPr wrap="square">
            <a:spAutoFit/>
          </a:bodyPr>
          <a:lstStyle/>
          <a:p>
            <a:pPr algn="ctr"/>
            <a:r>
              <a:rPr lang="en-GB" sz="6000" dirty="0">
                <a:solidFill>
                  <a:srgbClr val="FF0000"/>
                </a:solidFill>
                <a:latin typeface="Comic Sans MS" panose="030F0702030302020204" pitchFamily="66" charset="0"/>
              </a:rPr>
              <a:t>3,000</a:t>
            </a:r>
          </a:p>
        </p:txBody>
      </p:sp>
    </p:spTree>
    <p:extLst>
      <p:ext uri="{BB962C8B-B14F-4D97-AF65-F5344CB8AC3E}">
        <p14:creationId xmlns:p14="http://schemas.microsoft.com/office/powerpoint/2010/main" val="3270842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5508467C-C218-4657-88AF-74BD22715219}"/>
              </a:ext>
            </a:extLst>
          </p:cNvPr>
          <p:cNvSpPr txBox="1"/>
          <p:nvPr/>
        </p:nvSpPr>
        <p:spPr>
          <a:xfrm>
            <a:off x="248232" y="1743923"/>
            <a:ext cx="8390801" cy="3970318"/>
          </a:xfrm>
          <a:prstGeom prst="rect">
            <a:avLst/>
          </a:prstGeom>
          <a:noFill/>
        </p:spPr>
        <p:txBody>
          <a:bodyPr wrap="square">
            <a:spAutoFit/>
          </a:bodyPr>
          <a:lstStyle/>
          <a:p>
            <a:r>
              <a:rPr lang="en-GB" sz="2800" dirty="0">
                <a:latin typeface="Comic Sans MS" panose="030F0702030302020204" pitchFamily="66" charset="0"/>
              </a:rPr>
              <a:t>• Never read to: </a:t>
            </a:r>
            <a:r>
              <a:rPr lang="en-GB" sz="2800" dirty="0">
                <a:solidFill>
                  <a:srgbClr val="FF0000"/>
                </a:solidFill>
                <a:latin typeface="Comic Sans MS" panose="030F0702030302020204" pitchFamily="66" charset="0"/>
              </a:rPr>
              <a:t>4662 words </a:t>
            </a:r>
          </a:p>
          <a:p>
            <a:endParaRPr lang="en-GB" sz="2800" dirty="0">
              <a:solidFill>
                <a:srgbClr val="FF0000"/>
              </a:solidFill>
              <a:latin typeface="Comic Sans MS" panose="030F0702030302020204" pitchFamily="66" charset="0"/>
            </a:endParaRPr>
          </a:p>
          <a:p>
            <a:r>
              <a:rPr lang="en-GB" sz="2800" dirty="0">
                <a:latin typeface="Comic Sans MS" panose="030F0702030302020204" pitchFamily="66" charset="0"/>
              </a:rPr>
              <a:t>• 1 – 2 times a week: </a:t>
            </a:r>
            <a:r>
              <a:rPr lang="en-GB" sz="2800" dirty="0">
                <a:solidFill>
                  <a:srgbClr val="FF0000"/>
                </a:solidFill>
                <a:latin typeface="Comic Sans MS" panose="030F0702030302020204" pitchFamily="66" charset="0"/>
              </a:rPr>
              <a:t>63,570 words </a:t>
            </a:r>
          </a:p>
          <a:p>
            <a:endParaRPr lang="en-GB" sz="2800" dirty="0">
              <a:latin typeface="Comic Sans MS" panose="030F0702030302020204" pitchFamily="66" charset="0"/>
            </a:endParaRPr>
          </a:p>
          <a:p>
            <a:r>
              <a:rPr lang="en-GB" sz="2800" dirty="0">
                <a:latin typeface="Comic Sans MS" panose="030F0702030302020204" pitchFamily="66" charset="0"/>
              </a:rPr>
              <a:t>• 3 – 5 times a week: </a:t>
            </a:r>
            <a:r>
              <a:rPr lang="en-GB" sz="2800" dirty="0">
                <a:solidFill>
                  <a:srgbClr val="FF0000"/>
                </a:solidFill>
                <a:latin typeface="Comic Sans MS" panose="030F0702030302020204" pitchFamily="66" charset="0"/>
              </a:rPr>
              <a:t>169,520 words</a:t>
            </a:r>
          </a:p>
          <a:p>
            <a:r>
              <a:rPr lang="en-GB" sz="2800" dirty="0">
                <a:latin typeface="Comic Sans MS" panose="030F0702030302020204" pitchFamily="66" charset="0"/>
              </a:rPr>
              <a:t> </a:t>
            </a:r>
          </a:p>
          <a:p>
            <a:r>
              <a:rPr lang="en-GB" sz="2800" dirty="0">
                <a:latin typeface="Comic Sans MS" panose="030F0702030302020204" pitchFamily="66" charset="0"/>
              </a:rPr>
              <a:t>• Daily: </a:t>
            </a:r>
            <a:r>
              <a:rPr lang="en-GB" sz="2800" dirty="0">
                <a:solidFill>
                  <a:srgbClr val="FF0000"/>
                </a:solidFill>
                <a:latin typeface="Comic Sans MS" panose="030F0702030302020204" pitchFamily="66" charset="0"/>
              </a:rPr>
              <a:t>296,660 words </a:t>
            </a:r>
          </a:p>
          <a:p>
            <a:endParaRPr lang="en-GB" sz="2800" dirty="0">
              <a:latin typeface="Comic Sans MS" panose="030F0702030302020204" pitchFamily="66" charset="0"/>
            </a:endParaRPr>
          </a:p>
          <a:p>
            <a:r>
              <a:rPr lang="en-GB" sz="2800" dirty="0">
                <a:latin typeface="Comic Sans MS" panose="030F0702030302020204" pitchFamily="66" charset="0"/>
              </a:rPr>
              <a:t>• 5 books a day: </a:t>
            </a:r>
            <a:r>
              <a:rPr lang="en-GB" sz="2800" dirty="0">
                <a:solidFill>
                  <a:srgbClr val="FF0000"/>
                </a:solidFill>
                <a:latin typeface="Comic Sans MS" panose="030F0702030302020204" pitchFamily="66" charset="0"/>
              </a:rPr>
              <a:t>1,483,330 words</a:t>
            </a:r>
          </a:p>
        </p:txBody>
      </p:sp>
      <p:sp>
        <p:nvSpPr>
          <p:cNvPr id="6" name="TextBox 5">
            <a:extLst>
              <a:ext uri="{FF2B5EF4-FFF2-40B4-BE49-F238E27FC236}">
                <a16:creationId xmlns:a16="http://schemas.microsoft.com/office/drawing/2014/main" id="{EB736DF1-1723-435D-B59C-E3F30695827D}"/>
              </a:ext>
            </a:extLst>
          </p:cNvPr>
          <p:cNvSpPr txBox="1"/>
          <p:nvPr/>
        </p:nvSpPr>
        <p:spPr>
          <a:xfrm>
            <a:off x="1380698" y="119347"/>
            <a:ext cx="9430603" cy="1200329"/>
          </a:xfrm>
          <a:prstGeom prst="rect">
            <a:avLst/>
          </a:prstGeom>
          <a:noFill/>
        </p:spPr>
        <p:txBody>
          <a:bodyPr wrap="square">
            <a:spAutoFit/>
          </a:bodyPr>
          <a:lstStyle/>
          <a:p>
            <a:pPr algn="ctr"/>
            <a:r>
              <a:rPr lang="en-GB" sz="3600" dirty="0">
                <a:latin typeface="Comic Sans MS" panose="030F0702030302020204" pitchFamily="66" charset="0"/>
              </a:rPr>
              <a:t>How many words children will have heard by the time they are five years old</a:t>
            </a:r>
          </a:p>
        </p:txBody>
      </p:sp>
      <p:sp>
        <p:nvSpPr>
          <p:cNvPr id="9" name="TextBox 8">
            <a:extLst>
              <a:ext uri="{FF2B5EF4-FFF2-40B4-BE49-F238E27FC236}">
                <a16:creationId xmlns:a16="http://schemas.microsoft.com/office/drawing/2014/main" id="{4B32F3E3-F363-4844-9F95-5392B52921F0}"/>
              </a:ext>
            </a:extLst>
          </p:cNvPr>
          <p:cNvSpPr txBox="1"/>
          <p:nvPr/>
        </p:nvSpPr>
        <p:spPr>
          <a:xfrm>
            <a:off x="1736678" y="6138488"/>
            <a:ext cx="6093724" cy="369332"/>
          </a:xfrm>
          <a:prstGeom prst="rect">
            <a:avLst/>
          </a:prstGeom>
          <a:noFill/>
        </p:spPr>
        <p:txBody>
          <a:bodyPr wrap="square">
            <a:spAutoFit/>
          </a:bodyPr>
          <a:lstStyle/>
          <a:p>
            <a:r>
              <a:rPr lang="en-GB" dirty="0"/>
              <a:t> Science Daily (2019), quoted in the Reading Framework</a:t>
            </a:r>
          </a:p>
        </p:txBody>
      </p:sp>
      <p:pic>
        <p:nvPicPr>
          <p:cNvPr id="3" name="Picture 2">
            <a:extLst>
              <a:ext uri="{FF2B5EF4-FFF2-40B4-BE49-F238E27FC236}">
                <a16:creationId xmlns:a16="http://schemas.microsoft.com/office/drawing/2014/main" id="{A1DD23E5-261B-325D-8BF3-7213DAFD8172}"/>
              </a:ext>
            </a:extLst>
          </p:cNvPr>
          <p:cNvPicPr>
            <a:picLocks noChangeAspect="1"/>
          </p:cNvPicPr>
          <p:nvPr/>
        </p:nvPicPr>
        <p:blipFill>
          <a:blip r:embed="rId3"/>
          <a:stretch>
            <a:fillRect/>
          </a:stretch>
        </p:blipFill>
        <p:spPr>
          <a:xfrm>
            <a:off x="7390157" y="2055067"/>
            <a:ext cx="4274458" cy="2747866"/>
          </a:xfrm>
          <a:prstGeom prst="rect">
            <a:avLst/>
          </a:prstGeom>
        </p:spPr>
      </p:pic>
    </p:spTree>
    <p:extLst>
      <p:ext uri="{BB962C8B-B14F-4D97-AF65-F5344CB8AC3E}">
        <p14:creationId xmlns:p14="http://schemas.microsoft.com/office/powerpoint/2010/main" val="1293085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F1E2C1-D0AD-470F-8AE9-621CDF9E39A3}"/>
              </a:ext>
            </a:extLst>
          </p:cNvPr>
          <p:cNvSpPr>
            <a:spLocks noGrp="1"/>
          </p:cNvSpPr>
          <p:nvPr>
            <p:ph type="title"/>
          </p:nvPr>
        </p:nvSpPr>
        <p:spPr/>
        <p:txBody>
          <a:bodyPr/>
          <a:lstStyle/>
          <a:p>
            <a:pPr algn="ctr"/>
            <a:r>
              <a:rPr lang="en-GB" b="1" u="sng" dirty="0"/>
              <a:t>Vocabulary</a:t>
            </a:r>
          </a:p>
        </p:txBody>
      </p:sp>
      <p:sp>
        <p:nvSpPr>
          <p:cNvPr id="3" name="Content Placeholder 2">
            <a:extLst>
              <a:ext uri="{FF2B5EF4-FFF2-40B4-BE49-F238E27FC236}">
                <a16:creationId xmlns:a16="http://schemas.microsoft.com/office/drawing/2014/main" id="{0B3697CD-2B17-40BB-BDCA-B808659A83A0}"/>
              </a:ext>
            </a:extLst>
          </p:cNvPr>
          <p:cNvSpPr>
            <a:spLocks noGrp="1"/>
          </p:cNvSpPr>
          <p:nvPr>
            <p:ph idx="1"/>
          </p:nvPr>
        </p:nvSpPr>
        <p:spPr>
          <a:xfrm>
            <a:off x="838200" y="2838637"/>
            <a:ext cx="10515600" cy="4351338"/>
          </a:xfrm>
        </p:spPr>
        <p:txBody>
          <a:bodyPr>
            <a:normAutofit/>
          </a:bodyPr>
          <a:lstStyle/>
          <a:p>
            <a:pPr lvl="0" algn="ctr">
              <a:lnSpc>
                <a:spcPct val="100000"/>
              </a:lnSpc>
              <a:spcBef>
                <a:spcPts val="0"/>
              </a:spcBef>
              <a:defRPr/>
            </a:pPr>
            <a:endParaRPr lang="en-US" dirty="0">
              <a:solidFill>
                <a:prstClr val="black"/>
              </a:solidFill>
              <a:latin typeface="Comic Sans MS" panose="030F0702030302020204" pitchFamily="66" charset="0"/>
            </a:endParaRPr>
          </a:p>
          <a:p>
            <a:endParaRPr lang="en-GB" dirty="0"/>
          </a:p>
          <a:p>
            <a:endParaRPr lang="en-GB" dirty="0"/>
          </a:p>
        </p:txBody>
      </p:sp>
      <p:sp>
        <p:nvSpPr>
          <p:cNvPr id="4" name="TextBox 3">
            <a:extLst>
              <a:ext uri="{FF2B5EF4-FFF2-40B4-BE49-F238E27FC236}">
                <a16:creationId xmlns:a16="http://schemas.microsoft.com/office/drawing/2014/main" id="{B01ABDBF-BFE6-4EF5-AD35-4FA8BDE00CE4}"/>
              </a:ext>
            </a:extLst>
          </p:cNvPr>
          <p:cNvSpPr txBox="1"/>
          <p:nvPr/>
        </p:nvSpPr>
        <p:spPr>
          <a:xfrm>
            <a:off x="1504950" y="1475259"/>
            <a:ext cx="9915525" cy="2123658"/>
          </a:xfrm>
          <a:prstGeom prst="rect">
            <a:avLst/>
          </a:prstGeom>
          <a:noFill/>
        </p:spPr>
        <p:txBody>
          <a:bodyPr wrap="square" rtlCol="0">
            <a:spAutoFit/>
          </a:bodyPr>
          <a:lstStyle/>
          <a:p>
            <a:r>
              <a:rPr lang="en-GB" sz="4400" dirty="0"/>
              <a:t>Children who have a good understanding of vocabulary will find inference and retrieval much easier. </a:t>
            </a:r>
          </a:p>
        </p:txBody>
      </p:sp>
    </p:spTree>
    <p:extLst>
      <p:ext uri="{BB962C8B-B14F-4D97-AF65-F5344CB8AC3E}">
        <p14:creationId xmlns:p14="http://schemas.microsoft.com/office/powerpoint/2010/main" val="31120363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TextBox 2"/>
          <p:cNvSpPr txBox="1"/>
          <p:nvPr/>
        </p:nvSpPr>
        <p:spPr>
          <a:xfrm>
            <a:off x="2689106" y="740628"/>
            <a:ext cx="654708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Reading for pleasure</a:t>
            </a:r>
          </a:p>
        </p:txBody>
      </p:sp>
      <p:pic>
        <p:nvPicPr>
          <p:cNvPr id="4" name="Picture 2" descr="Image">
            <a:extLst>
              <a:ext uri="{FF2B5EF4-FFF2-40B4-BE49-F238E27FC236}">
                <a16:creationId xmlns:a16="http://schemas.microsoft.com/office/drawing/2014/main" id="{204696F5-DDCC-48D5-906A-CAFAD9FD7B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9470" y="1643151"/>
            <a:ext cx="3647148" cy="45671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06978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0EFBA-F819-40FB-B6E2-6AC4457801AB}"/>
              </a:ext>
            </a:extLst>
          </p:cNvPr>
          <p:cNvSpPr>
            <a:spLocks noGrp="1"/>
          </p:cNvSpPr>
          <p:nvPr>
            <p:ph type="ctrTitle"/>
          </p:nvPr>
        </p:nvSpPr>
        <p:spPr>
          <a:xfrm>
            <a:off x="904875" y="1122363"/>
            <a:ext cx="9763125" cy="2387600"/>
          </a:xfrm>
        </p:spPr>
        <p:txBody>
          <a:bodyPr/>
          <a:lstStyle/>
          <a:p>
            <a:endParaRPr lang="en-GB" b="1" dirty="0">
              <a:solidFill>
                <a:schemeClr val="bg1"/>
              </a:solidFill>
            </a:endParaRPr>
          </a:p>
        </p:txBody>
      </p:sp>
      <p:sp>
        <p:nvSpPr>
          <p:cNvPr id="3" name="Subtitle 2">
            <a:extLst>
              <a:ext uri="{FF2B5EF4-FFF2-40B4-BE49-F238E27FC236}">
                <a16:creationId xmlns:a16="http://schemas.microsoft.com/office/drawing/2014/main" id="{6887D5A2-B477-4CCA-9FAD-537903D501BD}"/>
              </a:ext>
            </a:extLst>
          </p:cNvPr>
          <p:cNvSpPr>
            <a:spLocks noGrp="1"/>
          </p:cNvSpPr>
          <p:nvPr>
            <p:ph type="subTitle" idx="1"/>
          </p:nvPr>
        </p:nvSpPr>
        <p:spPr>
          <a:xfrm>
            <a:off x="1171574" y="2316163"/>
            <a:ext cx="9991725" cy="1655762"/>
          </a:xfrm>
        </p:spPr>
        <p:txBody>
          <a:bodyPr>
            <a:normAutofit fontScale="92500"/>
          </a:bodyPr>
          <a:lstStyle/>
          <a:p>
            <a:r>
              <a:rPr lang="en-GB" sz="4800" dirty="0"/>
              <a:t>This year we are promoting reading for pleasure alongside our reading scheme.</a:t>
            </a:r>
          </a:p>
          <a:p>
            <a:endParaRPr lang="en-GB" sz="4800" dirty="0"/>
          </a:p>
        </p:txBody>
      </p:sp>
    </p:spTree>
    <p:extLst>
      <p:ext uri="{BB962C8B-B14F-4D97-AF65-F5344CB8AC3E}">
        <p14:creationId xmlns:p14="http://schemas.microsoft.com/office/powerpoint/2010/main" val="19505945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A7BB3A9-5FEA-A2B3-0F78-BB9FE16E0AD2}"/>
              </a:ext>
            </a:extLst>
          </p:cNvPr>
          <p:cNvPicPr>
            <a:picLocks noChangeAspect="1"/>
          </p:cNvPicPr>
          <p:nvPr/>
        </p:nvPicPr>
        <p:blipFill>
          <a:blip r:embed="rId3"/>
          <a:stretch>
            <a:fillRect/>
          </a:stretch>
        </p:blipFill>
        <p:spPr>
          <a:xfrm>
            <a:off x="2152650" y="433778"/>
            <a:ext cx="7886700" cy="5990444"/>
          </a:xfrm>
          <a:prstGeom prst="rect">
            <a:avLst/>
          </a:prstGeom>
        </p:spPr>
      </p:pic>
    </p:spTree>
    <p:extLst>
      <p:ext uri="{BB962C8B-B14F-4D97-AF65-F5344CB8AC3E}">
        <p14:creationId xmlns:p14="http://schemas.microsoft.com/office/powerpoint/2010/main" val="17718075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C32B7-3905-400F-8BE5-F3A4A97CD39A}"/>
              </a:ext>
            </a:extLst>
          </p:cNvPr>
          <p:cNvSpPr>
            <a:spLocks noGrp="1"/>
          </p:cNvSpPr>
          <p:nvPr>
            <p:ph type="title"/>
          </p:nvPr>
        </p:nvSpPr>
        <p:spPr/>
        <p:txBody>
          <a:bodyPr/>
          <a:lstStyle/>
          <a:p>
            <a:pPr algn="ctr"/>
            <a:r>
              <a:rPr lang="en-GB" b="1" dirty="0"/>
              <a:t>READING FOR PLEASURE</a:t>
            </a:r>
          </a:p>
        </p:txBody>
      </p:sp>
      <p:sp>
        <p:nvSpPr>
          <p:cNvPr id="3" name="Content Placeholder 2">
            <a:extLst>
              <a:ext uri="{FF2B5EF4-FFF2-40B4-BE49-F238E27FC236}">
                <a16:creationId xmlns:a16="http://schemas.microsoft.com/office/drawing/2014/main" id="{1CF90554-E507-469D-AAD7-0DD053B88CBA}"/>
              </a:ext>
            </a:extLst>
          </p:cNvPr>
          <p:cNvSpPr>
            <a:spLocks noGrp="1"/>
          </p:cNvSpPr>
          <p:nvPr>
            <p:ph idx="1"/>
          </p:nvPr>
        </p:nvSpPr>
        <p:spPr/>
        <p:txBody>
          <a:bodyPr>
            <a:normAutofit fontScale="92500"/>
          </a:bodyPr>
          <a:lstStyle/>
          <a:p>
            <a:r>
              <a:rPr lang="en-GB" dirty="0"/>
              <a:t>In school, the teachers are reading to the children. They just read. There are no questions, just the enjoyment of reading/listening to a variety of texts from picture books, poetry, short stories, non-fiction, graphic novels</a:t>
            </a:r>
          </a:p>
          <a:p>
            <a:r>
              <a:rPr lang="en-GB" dirty="0"/>
              <a:t>Children spend time reading whatever they want to read on that day, silently or sharing books with classmates.</a:t>
            </a:r>
          </a:p>
          <a:p>
            <a:r>
              <a:rPr lang="en-GB" dirty="0"/>
              <a:t>Book recommendations from other children and teachers are shared</a:t>
            </a:r>
          </a:p>
          <a:p>
            <a:r>
              <a:rPr lang="en-GB" dirty="0"/>
              <a:t>Even if a child says, “I don’t like reading,” we believe that they haven’t found the right type of book. </a:t>
            </a:r>
          </a:p>
          <a:p>
            <a:r>
              <a:rPr lang="en-GB" dirty="0"/>
              <a:t>We want children to realise that reading isn’t just about their school reading book, but is much more</a:t>
            </a:r>
          </a:p>
        </p:txBody>
      </p:sp>
    </p:spTree>
    <p:extLst>
      <p:ext uri="{BB962C8B-B14F-4D97-AF65-F5344CB8AC3E}">
        <p14:creationId xmlns:p14="http://schemas.microsoft.com/office/powerpoint/2010/main" val="32778068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F83481-1701-4B04-B9B9-C095293F9101}"/>
              </a:ext>
            </a:extLst>
          </p:cNvPr>
          <p:cNvSpPr>
            <a:spLocks noGrp="1"/>
          </p:cNvSpPr>
          <p:nvPr>
            <p:ph type="title"/>
          </p:nvPr>
        </p:nvSpPr>
        <p:spPr>
          <a:xfrm>
            <a:off x="838200" y="2203450"/>
            <a:ext cx="10515600" cy="1325563"/>
          </a:xfrm>
          <a:blipFill>
            <a:blip r:embed="rId2"/>
            <a:tile tx="0" ty="0" sx="100000" sy="100000" flip="none" algn="tl"/>
          </a:blipFill>
        </p:spPr>
        <p:txBody>
          <a:bodyPr>
            <a:normAutofit/>
          </a:bodyPr>
          <a:lstStyle/>
          <a:p>
            <a:pPr algn="ctr"/>
            <a:r>
              <a:rPr lang="en-GB" sz="8000" b="1" dirty="0"/>
              <a:t>How can Parents help?</a:t>
            </a:r>
          </a:p>
        </p:txBody>
      </p:sp>
    </p:spTree>
    <p:extLst>
      <p:ext uri="{BB962C8B-B14F-4D97-AF65-F5344CB8AC3E}">
        <p14:creationId xmlns:p14="http://schemas.microsoft.com/office/powerpoint/2010/main" val="6665413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F1F474D-3474-CC1D-8538-F53B0318880B}"/>
              </a:ext>
            </a:extLst>
          </p:cNvPr>
          <p:cNvSpPr txBox="1"/>
          <p:nvPr/>
        </p:nvSpPr>
        <p:spPr>
          <a:xfrm>
            <a:off x="314324" y="168231"/>
            <a:ext cx="6096001" cy="6986528"/>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kumimoji="0" lang="en-US" sz="28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Parents can help by taking a proactive role in encouraging reading for pleasure</a:t>
            </a:r>
          </a:p>
          <a:p>
            <a:pPr marR="0" lvl="0" algn="l" defTabSz="914400" rtl="0" eaLnBrk="1" fontAlgn="auto" latinLnBrk="0" hangingPunct="1">
              <a:lnSpc>
                <a:spcPct val="100000"/>
              </a:lnSpc>
              <a:spcBef>
                <a:spcPts val="0"/>
              </a:spcBef>
              <a:spcAft>
                <a:spcPts val="0"/>
              </a:spcAft>
              <a:buClrTx/>
              <a:buSzTx/>
              <a:tabLst/>
              <a:defRPr/>
            </a:pPr>
            <a:endParaRPr lang="en-US" sz="2800" dirty="0">
              <a:solidFill>
                <a:prstClr val="black"/>
              </a:solidFill>
              <a:latin typeface="Comic Sans MS" panose="030F0702030302020204" pitchFamily="66"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prstClr val="black"/>
                </a:solidFill>
                <a:latin typeface="Comic Sans MS" panose="030F0702030302020204" pitchFamily="66" charset="0"/>
              </a:rPr>
              <a:t>Read at home with/to the children</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800" dirty="0">
              <a:solidFill>
                <a:prstClr val="black"/>
              </a:solidFill>
              <a:latin typeface="Comic Sans MS" panose="030F0702030302020204" pitchFamily="66"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prstClr val="black"/>
                </a:solidFill>
                <a:latin typeface="Comic Sans MS" panose="030F0702030302020204" pitchFamily="66" charset="0"/>
              </a:rPr>
              <a:t>Family Story Sessions</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800" dirty="0">
              <a:solidFill>
                <a:prstClr val="black"/>
              </a:solidFill>
              <a:latin typeface="Comic Sans MS" panose="030F0702030302020204" pitchFamily="66"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prstClr val="black"/>
                </a:solidFill>
                <a:latin typeface="Comic Sans MS" panose="030F0702030302020204" pitchFamily="66" charset="0"/>
              </a:rPr>
              <a:t>Vocabulary Day</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2800" dirty="0">
              <a:solidFill>
                <a:prstClr val="black"/>
              </a:solidFill>
              <a:latin typeface="Comic Sans MS" panose="030F0702030302020204" pitchFamily="66" charset="0"/>
            </a:endParaRP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800" dirty="0">
                <a:solidFill>
                  <a:prstClr val="black"/>
                </a:solidFill>
                <a:latin typeface="Comic Sans MS" panose="030F0702030302020204" pitchFamily="66" charset="0"/>
              </a:rPr>
              <a:t>Let children choose the book. Picture books bring children’s imagination to life. No book is too easy.</a:t>
            </a:r>
          </a:p>
          <a:p>
            <a:pPr marR="0" lvl="0" algn="l" defTabSz="914400" rtl="0" eaLnBrk="1" fontAlgn="auto" latinLnBrk="0" hangingPunct="1">
              <a:lnSpc>
                <a:spcPct val="100000"/>
              </a:lnSpc>
              <a:spcBef>
                <a:spcPts val="0"/>
              </a:spcBef>
              <a:spcAft>
                <a:spcPts val="0"/>
              </a:spcAft>
              <a:buClrTx/>
              <a:buSzTx/>
              <a:tabLst/>
              <a:defRPr/>
            </a:pPr>
            <a:endParaRPr kumimoji="0" lang="en-US" sz="2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pic>
        <p:nvPicPr>
          <p:cNvPr id="2" name="Picture 1">
            <a:extLst>
              <a:ext uri="{FF2B5EF4-FFF2-40B4-BE49-F238E27FC236}">
                <a16:creationId xmlns:a16="http://schemas.microsoft.com/office/drawing/2014/main" id="{D6D5F9E9-B2AF-52D6-A9E0-5485846DD8F5}"/>
              </a:ext>
            </a:extLst>
          </p:cNvPr>
          <p:cNvPicPr>
            <a:picLocks noChangeAspect="1"/>
          </p:cNvPicPr>
          <p:nvPr/>
        </p:nvPicPr>
        <p:blipFill>
          <a:blip r:embed="rId3"/>
          <a:stretch>
            <a:fillRect/>
          </a:stretch>
        </p:blipFill>
        <p:spPr>
          <a:xfrm>
            <a:off x="7427495" y="1005639"/>
            <a:ext cx="4268202" cy="4268202"/>
          </a:xfrm>
          <a:prstGeom prst="rect">
            <a:avLst/>
          </a:prstGeom>
        </p:spPr>
      </p:pic>
    </p:spTree>
    <p:extLst>
      <p:ext uri="{BB962C8B-B14F-4D97-AF65-F5344CB8AC3E}">
        <p14:creationId xmlns:p14="http://schemas.microsoft.com/office/powerpoint/2010/main" val="663816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E7C87A-8F2B-4B64-9488-A6427709D57D}"/>
              </a:ext>
            </a:extLst>
          </p:cNvPr>
          <p:cNvSpPr>
            <a:spLocks noGrp="1"/>
          </p:cNvSpPr>
          <p:nvPr>
            <p:ph type="title"/>
          </p:nvPr>
        </p:nvSpPr>
        <p:spPr>
          <a:xfrm>
            <a:off x="-381000" y="193675"/>
            <a:ext cx="5372100" cy="2825750"/>
          </a:xfrm>
        </p:spPr>
        <p:txBody>
          <a:bodyPr>
            <a:normAutofit/>
          </a:bodyPr>
          <a:lstStyle/>
          <a:p>
            <a:pPr algn="ctr"/>
            <a:r>
              <a:rPr lang="en-GB" b="1" dirty="0"/>
              <a:t>How can </a:t>
            </a:r>
            <a:br>
              <a:rPr lang="en-GB" b="1" dirty="0"/>
            </a:br>
            <a:r>
              <a:rPr lang="en-GB" b="1" dirty="0"/>
              <a:t>parents help </a:t>
            </a:r>
            <a:br>
              <a:rPr lang="en-GB" b="1" dirty="0"/>
            </a:br>
            <a:r>
              <a:rPr lang="en-GB" b="1" dirty="0"/>
              <a:t>with fluency?</a:t>
            </a:r>
          </a:p>
        </p:txBody>
      </p:sp>
      <p:pic>
        <p:nvPicPr>
          <p:cNvPr id="4" name="Content Placeholder 3">
            <a:extLst>
              <a:ext uri="{FF2B5EF4-FFF2-40B4-BE49-F238E27FC236}">
                <a16:creationId xmlns:a16="http://schemas.microsoft.com/office/drawing/2014/main" id="{7BC737A2-6C82-4470-92B2-B5A3CCDCEAA4}"/>
              </a:ext>
            </a:extLst>
          </p:cNvPr>
          <p:cNvPicPr>
            <a:picLocks noGrp="1" noChangeAspect="1"/>
          </p:cNvPicPr>
          <p:nvPr>
            <p:ph idx="1"/>
          </p:nvPr>
        </p:nvPicPr>
        <p:blipFill>
          <a:blip r:embed="rId3"/>
          <a:stretch>
            <a:fillRect/>
          </a:stretch>
        </p:blipFill>
        <p:spPr>
          <a:xfrm>
            <a:off x="3943350" y="442460"/>
            <a:ext cx="6652099" cy="5973079"/>
          </a:xfrm>
          <a:prstGeom prst="rect">
            <a:avLst/>
          </a:prstGeom>
        </p:spPr>
      </p:pic>
    </p:spTree>
    <p:extLst>
      <p:ext uri="{BB962C8B-B14F-4D97-AF65-F5344CB8AC3E}">
        <p14:creationId xmlns:p14="http://schemas.microsoft.com/office/powerpoint/2010/main" val="7541031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ECEB4-CD73-4C0A-B25C-402843C2F046}"/>
              </a:ext>
            </a:extLst>
          </p:cNvPr>
          <p:cNvSpPr>
            <a:spLocks noGrp="1"/>
          </p:cNvSpPr>
          <p:nvPr>
            <p:ph type="title"/>
          </p:nvPr>
        </p:nvSpPr>
        <p:spPr/>
        <p:txBody>
          <a:bodyPr/>
          <a:lstStyle/>
          <a:p>
            <a:pPr algn="ctr"/>
            <a:r>
              <a:rPr lang="en-GB" b="1" dirty="0">
                <a:solidFill>
                  <a:prstClr val="black"/>
                </a:solidFill>
                <a:latin typeface="Comic Sans MS" panose="030F0702030302020204" pitchFamily="66" charset="0"/>
              </a:rPr>
              <a:t>How to help with Vocabulary</a:t>
            </a:r>
            <a:br>
              <a:rPr lang="en-GB" b="1" dirty="0">
                <a:solidFill>
                  <a:prstClr val="black"/>
                </a:solidFill>
                <a:latin typeface="Comic Sans MS" panose="030F0702030302020204" pitchFamily="66" charset="0"/>
              </a:rPr>
            </a:br>
            <a:endParaRPr lang="en-GB" dirty="0"/>
          </a:p>
        </p:txBody>
      </p:sp>
      <p:sp>
        <p:nvSpPr>
          <p:cNvPr id="3" name="Content Placeholder 2">
            <a:extLst>
              <a:ext uri="{FF2B5EF4-FFF2-40B4-BE49-F238E27FC236}">
                <a16:creationId xmlns:a16="http://schemas.microsoft.com/office/drawing/2014/main" id="{F799D542-2A25-4673-8AC2-7AADC455BE3B}"/>
              </a:ext>
            </a:extLst>
          </p:cNvPr>
          <p:cNvSpPr>
            <a:spLocks noGrp="1"/>
          </p:cNvSpPr>
          <p:nvPr>
            <p:ph idx="1"/>
          </p:nvPr>
        </p:nvSpPr>
        <p:spPr>
          <a:blipFill>
            <a:blip r:embed="rId2"/>
            <a:tile tx="0" ty="0" sx="100000" sy="100000" flip="none" algn="tl"/>
          </a:blipFill>
        </p:spPr>
        <p:txBody>
          <a:bodyPr/>
          <a:lstStyle/>
          <a:p>
            <a:r>
              <a:rPr lang="en-GB" dirty="0">
                <a:solidFill>
                  <a:prstClr val="black"/>
                </a:solidFill>
                <a:latin typeface="Comic Sans MS" panose="030F0702030302020204" pitchFamily="66" charset="0"/>
              </a:rPr>
              <a:t>When reading with your child, ask them what words mean. You will be surprised at the words we find easy, they will find tricky. </a:t>
            </a:r>
          </a:p>
          <a:p>
            <a:r>
              <a:rPr lang="en-GB" dirty="0">
                <a:solidFill>
                  <a:prstClr val="black"/>
                </a:solidFill>
                <a:latin typeface="Comic Sans MS" panose="030F0702030302020204" pitchFamily="66" charset="0"/>
              </a:rPr>
              <a:t>Always start with really easy words to build their confidence </a:t>
            </a:r>
          </a:p>
          <a:p>
            <a:endParaRPr lang="en-GB" dirty="0"/>
          </a:p>
        </p:txBody>
      </p:sp>
    </p:spTree>
    <p:extLst>
      <p:ext uri="{BB962C8B-B14F-4D97-AF65-F5344CB8AC3E}">
        <p14:creationId xmlns:p14="http://schemas.microsoft.com/office/powerpoint/2010/main" val="25141252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CFD3F8E0-7111-42D2-041D-28B6E918F5D3}"/>
              </a:ext>
            </a:extLst>
          </p:cNvPr>
          <p:cNvSpPr txBox="1"/>
          <p:nvPr/>
        </p:nvSpPr>
        <p:spPr>
          <a:xfrm>
            <a:off x="140781" y="228599"/>
            <a:ext cx="5955219" cy="4093749"/>
          </a:xfrm>
          <a:prstGeom prst="rect">
            <a:avLst/>
          </a:prstGeom>
          <a:noFill/>
        </p:spPr>
        <p:txBody>
          <a:bodyPr wrap="square" rtlCol="0">
            <a:spAutoFit/>
          </a:bodyPr>
          <a:lstStyle/>
          <a:p>
            <a:pPr marR="0" lvl="0" algn="l" defTabSz="914400" rtl="0" eaLnBrk="1" fontAlgn="auto" latinLnBrk="0" hangingPunct="1">
              <a:lnSpc>
                <a:spcPct val="100000"/>
              </a:lnSpc>
              <a:spcBef>
                <a:spcPts val="0"/>
              </a:spcBef>
              <a:spcAft>
                <a:spcPts val="0"/>
              </a:spcAft>
              <a:buClrTx/>
              <a:buSzTx/>
              <a:tabLst/>
              <a:defRPr/>
            </a:pPr>
            <a:r>
              <a:rPr lang="en-US" sz="2400" b="1" dirty="0">
                <a:latin typeface="Comic Sans MS" panose="030F0702030302020204" pitchFamily="66" charset="0"/>
              </a:rPr>
              <a:t>Introduce the new word and highlight its features: </a:t>
            </a:r>
          </a:p>
          <a:p>
            <a:pPr marR="0" lvl="0" algn="l" defTabSz="914400" rtl="0" eaLnBrk="1" fontAlgn="auto" latinLnBrk="0" hangingPunct="1">
              <a:lnSpc>
                <a:spcPct val="150000"/>
              </a:lnSpc>
              <a:spcBef>
                <a:spcPts val="0"/>
              </a:spcBef>
              <a:spcAft>
                <a:spcPts val="0"/>
              </a:spcAft>
              <a:buClrTx/>
              <a:buSzTx/>
              <a:tabLst/>
              <a:defRPr/>
            </a:pPr>
            <a:r>
              <a:rPr lang="en-US" sz="2400" dirty="0">
                <a:latin typeface="Comic Sans MS" panose="030F0702030302020204" pitchFamily="66" charset="0"/>
              </a:rPr>
              <a:t>• Pronunciation </a:t>
            </a:r>
          </a:p>
          <a:p>
            <a:pPr marR="0" lvl="0" algn="l" defTabSz="914400" rtl="0" eaLnBrk="1" fontAlgn="auto" latinLnBrk="0" hangingPunct="1">
              <a:lnSpc>
                <a:spcPct val="150000"/>
              </a:lnSpc>
              <a:spcBef>
                <a:spcPts val="0"/>
              </a:spcBef>
              <a:spcAft>
                <a:spcPts val="0"/>
              </a:spcAft>
              <a:buClrTx/>
              <a:buSzTx/>
              <a:tabLst/>
              <a:defRPr/>
            </a:pPr>
            <a:r>
              <a:rPr lang="en-US" sz="2400" dirty="0">
                <a:latin typeface="Comic Sans MS" panose="030F0702030302020204" pitchFamily="66" charset="0"/>
              </a:rPr>
              <a:t>• Meaning </a:t>
            </a:r>
          </a:p>
          <a:p>
            <a:pPr marR="0" lvl="0" algn="l" defTabSz="914400" rtl="0" eaLnBrk="1" fontAlgn="auto" latinLnBrk="0" hangingPunct="1">
              <a:lnSpc>
                <a:spcPct val="150000"/>
              </a:lnSpc>
              <a:spcBef>
                <a:spcPts val="0"/>
              </a:spcBef>
              <a:spcAft>
                <a:spcPts val="0"/>
              </a:spcAft>
              <a:buClrTx/>
              <a:buSzTx/>
              <a:tabLst/>
              <a:defRPr/>
            </a:pPr>
            <a:r>
              <a:rPr lang="en-US" sz="2400" dirty="0">
                <a:latin typeface="Comic Sans MS" panose="030F0702030302020204" pitchFamily="66" charset="0"/>
              </a:rPr>
              <a:t>• Example </a:t>
            </a:r>
          </a:p>
          <a:p>
            <a:pPr marR="0" lvl="0" algn="l" defTabSz="914400" rtl="0" eaLnBrk="1" fontAlgn="auto" latinLnBrk="0" hangingPunct="1">
              <a:lnSpc>
                <a:spcPct val="150000"/>
              </a:lnSpc>
              <a:spcBef>
                <a:spcPts val="0"/>
              </a:spcBef>
              <a:spcAft>
                <a:spcPts val="0"/>
              </a:spcAft>
              <a:buClrTx/>
              <a:buSzTx/>
              <a:tabLst/>
              <a:defRPr/>
            </a:pPr>
            <a:r>
              <a:rPr lang="en-US" sz="2400" dirty="0">
                <a:latin typeface="Comic Sans MS" panose="030F0702030302020204" pitchFamily="66" charset="0"/>
              </a:rPr>
              <a:t>• Explanation </a:t>
            </a:r>
          </a:p>
          <a:p>
            <a:pPr marR="0" lvl="0" algn="l" defTabSz="914400" rtl="0" eaLnBrk="1" fontAlgn="auto" latinLnBrk="0" hangingPunct="1">
              <a:lnSpc>
                <a:spcPct val="150000"/>
              </a:lnSpc>
              <a:spcBef>
                <a:spcPts val="0"/>
              </a:spcBef>
              <a:spcAft>
                <a:spcPts val="0"/>
              </a:spcAft>
              <a:buClrTx/>
              <a:buSzTx/>
              <a:tabLst/>
              <a:defRPr/>
            </a:pPr>
            <a:r>
              <a:rPr lang="en-US" sz="2400" dirty="0">
                <a:latin typeface="Comic Sans MS" panose="030F0702030302020204" pitchFamily="66" charset="0"/>
              </a:rPr>
              <a:t>• Interesting features </a:t>
            </a:r>
          </a:p>
          <a:p>
            <a:pPr marR="0" lvl="0" algn="l" defTabSz="914400" rtl="0" eaLnBrk="1" fontAlgn="auto" latinLnBrk="0" hangingPunct="1">
              <a:lnSpc>
                <a:spcPct val="150000"/>
              </a:lnSpc>
              <a:spcBef>
                <a:spcPts val="0"/>
              </a:spcBef>
              <a:spcAft>
                <a:spcPts val="0"/>
              </a:spcAft>
              <a:buClrTx/>
              <a:buSzTx/>
              <a:tabLst/>
              <a:defRPr/>
            </a:pPr>
            <a:r>
              <a:rPr lang="en-US" sz="2400" dirty="0">
                <a:latin typeface="Comic Sans MS" panose="030F0702030302020204" pitchFamily="66" charset="0"/>
              </a:rPr>
              <a:t>• Identify word part (morphemes)</a:t>
            </a:r>
          </a:p>
        </p:txBody>
      </p:sp>
      <p:sp>
        <p:nvSpPr>
          <p:cNvPr id="9" name="TextBox 8">
            <a:extLst>
              <a:ext uri="{FF2B5EF4-FFF2-40B4-BE49-F238E27FC236}">
                <a16:creationId xmlns:a16="http://schemas.microsoft.com/office/drawing/2014/main" id="{F4457487-C4E3-92A2-EBB6-44A03C88F0BD}"/>
              </a:ext>
            </a:extLst>
          </p:cNvPr>
          <p:cNvSpPr txBox="1"/>
          <p:nvPr/>
        </p:nvSpPr>
        <p:spPr>
          <a:xfrm>
            <a:off x="6227256" y="319886"/>
            <a:ext cx="6096000" cy="3724418"/>
          </a:xfrm>
          <a:prstGeom prst="rect">
            <a:avLst/>
          </a:prstGeom>
          <a:noFill/>
        </p:spPr>
        <p:txBody>
          <a:bodyPr wrap="square">
            <a:spAutoFit/>
          </a:bodyPr>
          <a:lstStyle/>
          <a:p>
            <a:r>
              <a:rPr lang="en-US" sz="2400" b="1" dirty="0">
                <a:latin typeface="Comic Sans MS" panose="030F0702030302020204" pitchFamily="66" charset="0"/>
              </a:rPr>
              <a:t>Discuss some or all of these elements </a:t>
            </a:r>
          </a:p>
          <a:p>
            <a:pPr>
              <a:lnSpc>
                <a:spcPct val="150000"/>
              </a:lnSpc>
            </a:pPr>
            <a:r>
              <a:rPr lang="en-US" sz="2400" dirty="0">
                <a:latin typeface="Comic Sans MS" panose="030F0702030302020204" pitchFamily="66" charset="0"/>
              </a:rPr>
              <a:t>• Context it would be used in </a:t>
            </a:r>
          </a:p>
          <a:p>
            <a:pPr>
              <a:lnSpc>
                <a:spcPct val="150000"/>
              </a:lnSpc>
            </a:pPr>
            <a:r>
              <a:rPr lang="en-US" sz="2400" dirty="0">
                <a:latin typeface="Comic Sans MS" panose="030F0702030302020204" pitchFamily="66" charset="0"/>
              </a:rPr>
              <a:t>• Synonyms, relatives and relationships </a:t>
            </a:r>
          </a:p>
          <a:p>
            <a:pPr>
              <a:lnSpc>
                <a:spcPct val="150000"/>
              </a:lnSpc>
            </a:pPr>
            <a:r>
              <a:rPr lang="en-US" sz="2400" dirty="0">
                <a:latin typeface="Comic Sans MS" panose="030F0702030302020204" pitchFamily="66" charset="0"/>
              </a:rPr>
              <a:t>• Antonyms </a:t>
            </a:r>
          </a:p>
          <a:p>
            <a:pPr>
              <a:lnSpc>
                <a:spcPct val="150000"/>
              </a:lnSpc>
            </a:pPr>
            <a:r>
              <a:rPr lang="en-US" sz="2400" dirty="0">
                <a:latin typeface="Comic Sans MS" panose="030F0702030302020204" pitchFamily="66" charset="0"/>
              </a:rPr>
              <a:t>• Word functions - grammar </a:t>
            </a:r>
          </a:p>
          <a:p>
            <a:pPr>
              <a:lnSpc>
                <a:spcPct val="150000"/>
              </a:lnSpc>
            </a:pPr>
            <a:r>
              <a:rPr lang="en-US" sz="2400" dirty="0">
                <a:latin typeface="Comic Sans MS" panose="030F0702030302020204" pitchFamily="66" charset="0"/>
              </a:rPr>
              <a:t>• Etymology </a:t>
            </a:r>
          </a:p>
          <a:p>
            <a:pPr>
              <a:lnSpc>
                <a:spcPct val="150000"/>
              </a:lnSpc>
            </a:pPr>
            <a:r>
              <a:rPr lang="en-US" sz="2400" dirty="0">
                <a:latin typeface="Comic Sans MS" panose="030F0702030302020204" pitchFamily="66" charset="0"/>
              </a:rPr>
              <a:t>• Dictionary </a:t>
            </a:r>
            <a:endParaRPr lang="en-GB" sz="2400" dirty="0">
              <a:latin typeface="Comic Sans MS" panose="030F0702030302020204" pitchFamily="66" charset="0"/>
            </a:endParaRPr>
          </a:p>
        </p:txBody>
      </p:sp>
    </p:spTree>
    <p:extLst>
      <p:ext uri="{BB962C8B-B14F-4D97-AF65-F5344CB8AC3E}">
        <p14:creationId xmlns:p14="http://schemas.microsoft.com/office/powerpoint/2010/main" val="8146577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7A8B647-A0C8-0124-C647-6DB827DBF1DE}"/>
              </a:ext>
            </a:extLst>
          </p:cNvPr>
          <p:cNvSpPr txBox="1"/>
          <p:nvPr/>
        </p:nvSpPr>
        <p:spPr>
          <a:xfrm>
            <a:off x="180473" y="0"/>
            <a:ext cx="11831053" cy="600164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2400" b="1" dirty="0">
                <a:solidFill>
                  <a:prstClr val="black"/>
                </a:solidFill>
                <a:latin typeface="Comic Sans MS" panose="030F0702030302020204" pitchFamily="66" charset="0"/>
              </a:rPr>
              <a:t>Text discussion/ comprehension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prstClr val="black"/>
                </a:solidFill>
                <a:latin typeface="Comic Sans MS" panose="030F0702030302020204" pitchFamily="66" charset="0"/>
              </a:rPr>
              <a:t>:</a:t>
            </a:r>
            <a:r>
              <a:rPr lang="en-GB" dirty="0">
                <a:solidFill>
                  <a:prstClr val="black"/>
                </a:solidFill>
                <a:latin typeface="Comic Sans MS" panose="030F0702030302020204" pitchFamily="66" charset="0"/>
              </a:rPr>
              <a:t>                 Summary of text main ideas.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Who</a:t>
            </a:r>
            <a:r>
              <a:rPr lang="en-GB" dirty="0">
                <a:solidFill>
                  <a:prstClr val="black"/>
                </a:solidFill>
                <a:latin typeface="Comic Sans MS" panose="030F0702030302020204" pitchFamily="66" charset="0"/>
              </a:rPr>
              <a:t>? When? Where? How? Why?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Ask a couple o</a:t>
            </a:r>
            <a:r>
              <a:rPr lang="en-GB" dirty="0">
                <a:solidFill>
                  <a:prstClr val="black"/>
                </a:solidFill>
                <a:latin typeface="Comic Sans MS" panose="030F0702030302020204" pitchFamily="66" charset="0"/>
              </a:rPr>
              <a:t>f questions to focus on helping children understand what the question is asking.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Consider how to make questions more challenging</a:t>
            </a:r>
            <a:r>
              <a:rPr lang="en-GB" dirty="0">
                <a:solidFill>
                  <a:prstClr val="black"/>
                </a:solidFill>
                <a:latin typeface="Comic Sans MS" panose="030F0702030302020204" pitchFamily="66" charset="0"/>
              </a:rPr>
              <a:t> e.g. asking questions that require evidence from 	      across the text.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prstClr val="black"/>
                </a:solidFill>
                <a:latin typeface="Comic Sans MS" panose="030F0702030302020204" pitchFamily="66" charset="0"/>
              </a:rPr>
              <a:t>Tell me: </a:t>
            </a:r>
            <a:r>
              <a:rPr lang="en-GB" dirty="0">
                <a:solidFill>
                  <a:prstClr val="black"/>
                </a:solidFill>
                <a:latin typeface="Comic Sans MS" panose="030F0702030302020204" pitchFamily="66" charset="0"/>
              </a:rPr>
              <a:t>Opportunity for children to talk about any aspect of the text or specific aspect. E.g. Tell me more 	  about… find in the text…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r>
              <a:rPr lang="en-GB" dirty="0">
                <a:solidFill>
                  <a:prstClr val="black"/>
                </a:solidFill>
                <a:latin typeface="Comic Sans MS" panose="030F0702030302020204" pitchFamily="66" charset="0"/>
              </a:rPr>
              <a:t>  Discuss use of vocabulary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a:t>
            </a:r>
            <a:endParaRPr lang="en-GB" dirty="0">
              <a:solidFill>
                <a:prstClr val="black"/>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prstClr val="black"/>
                </a:solidFill>
                <a:latin typeface="Comic Sans MS" panose="030F0702030302020204" pitchFamily="66" charset="0"/>
              </a:rPr>
              <a:t>The Big Question: </a:t>
            </a:r>
            <a:r>
              <a:rPr lang="en-GB" dirty="0">
                <a:solidFill>
                  <a:prstClr val="black"/>
                </a:solidFill>
                <a:latin typeface="Comic Sans MS" panose="030F0702030302020204" pitchFamily="66" charset="0"/>
              </a:rPr>
              <a:t>Following a thread e.g. as I read through, tell me when you hear words/phrases that show humour/ give you an idea of this character’s intentions/ show you that the author thinks highly of x or feels sorry for x / what impression do you get of….? etc.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solidFill>
                  <a:prstClr val="black"/>
                </a:solidFill>
                <a:latin typeface="Comic Sans MS" panose="030F0702030302020204" pitchFamily="66" charset="0"/>
              </a:rPr>
              <a:t>What does it mean? </a:t>
            </a:r>
            <a:r>
              <a:rPr lang="en-GB" dirty="0">
                <a:solidFill>
                  <a:prstClr val="black"/>
                </a:solidFill>
                <a:latin typeface="Comic Sans MS" panose="030F0702030302020204" pitchFamily="66" charset="0"/>
              </a:rPr>
              <a:t>What thoughts has this text prompted? What are the themes and are they linked with any other texts you know? E.g. resilience, the strength of family bonds, side-lining those who are different, bravery etc. </a:t>
            </a:r>
            <a:endParaRPr kumimoji="0" lang="en-GB"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00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25968795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689D0C-49AC-4F7F-9B8B-6346B0F3529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BB2FE39-9B4C-4901-B5BF-EA592E01EFAF}"/>
              </a:ext>
            </a:extLst>
          </p:cNvPr>
          <p:cNvSpPr>
            <a:spLocks noGrp="1"/>
          </p:cNvSpPr>
          <p:nvPr>
            <p:ph idx="1"/>
          </p:nvPr>
        </p:nvSpPr>
        <p:spPr/>
        <p:txBody>
          <a:bodyPr>
            <a:normAutofit/>
          </a:bodyPr>
          <a:lstStyle/>
          <a:p>
            <a:r>
              <a:rPr lang="en-GB" sz="7200" dirty="0"/>
              <a:t>Thank you for listening.</a:t>
            </a:r>
          </a:p>
          <a:p>
            <a:endParaRPr lang="en-GB" sz="7200" dirty="0"/>
          </a:p>
          <a:p>
            <a:r>
              <a:rPr lang="en-GB" sz="7200" dirty="0"/>
              <a:t>Any question?</a:t>
            </a:r>
          </a:p>
        </p:txBody>
      </p:sp>
    </p:spTree>
    <p:extLst>
      <p:ext uri="{BB962C8B-B14F-4D97-AF65-F5344CB8AC3E}">
        <p14:creationId xmlns:p14="http://schemas.microsoft.com/office/powerpoint/2010/main" val="12203438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TotalTime>
  <Words>1088</Words>
  <Application>Microsoft Office PowerPoint</Application>
  <PresentationFormat>Widescreen</PresentationFormat>
  <Paragraphs>114</Paragraphs>
  <Slides>24</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24</vt:i4>
      </vt:variant>
    </vt:vector>
  </HeadingPairs>
  <TitlesOfParts>
    <vt:vector size="30" baseType="lpstr">
      <vt:lpstr>Arial</vt:lpstr>
      <vt:lpstr>Calibri</vt:lpstr>
      <vt:lpstr>Calibri Light</vt:lpstr>
      <vt:lpstr>Comic Sans MS</vt:lpstr>
      <vt:lpstr>Office Theme</vt:lpstr>
      <vt:lpstr>1_Office Theme</vt:lpstr>
      <vt:lpstr>PowerPoint Presentation</vt:lpstr>
      <vt:lpstr>How we structure our reading</vt:lpstr>
      <vt:lpstr>PowerPoint Presentation</vt:lpstr>
      <vt:lpstr>PowerPoint Presentation</vt:lpstr>
      <vt:lpstr>PowerPoint Presentation</vt:lpstr>
      <vt:lpstr>How we structure our reading</vt:lpstr>
      <vt:lpstr>Vocabulary</vt:lpstr>
      <vt:lpstr>PowerPoint Presentation</vt:lpstr>
      <vt:lpstr>Vocabulary</vt:lpstr>
      <vt:lpstr>Vocabulary</vt:lpstr>
      <vt:lpstr>PowerPoint Presentation</vt:lpstr>
      <vt:lpstr>PowerPoint Presentation</vt:lpstr>
      <vt:lpstr>Vocabulary</vt:lpstr>
      <vt:lpstr>PowerPoint Presentation</vt:lpstr>
      <vt:lpstr>PowerPoint Presentation</vt:lpstr>
      <vt:lpstr>PowerPoint Presentation</vt:lpstr>
      <vt:lpstr>READING FOR PLEASURE</vt:lpstr>
      <vt:lpstr>How can Parents help?</vt:lpstr>
      <vt:lpstr>PowerPoint Presentation</vt:lpstr>
      <vt:lpstr>How can  parents help  with fluency?</vt:lpstr>
      <vt:lpstr>How to help with Vocabulary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niki thompson</dc:creator>
  <cp:lastModifiedBy>niki thompson</cp:lastModifiedBy>
  <cp:revision>12</cp:revision>
  <dcterms:created xsi:type="dcterms:W3CDTF">2024-02-17T18:00:19Z</dcterms:created>
  <dcterms:modified xsi:type="dcterms:W3CDTF">2024-02-17T19:44:46Z</dcterms:modified>
</cp:coreProperties>
</file>