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p:cViewPr varScale="1">
        <p:scale>
          <a:sx n="85" d="100"/>
          <a:sy n="85" d="100"/>
        </p:scale>
        <p:origin x="1406" y="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BDB7C5E-E6EF-4DAD-BA32-92995C8F67B5}" type="datetimeFigureOut">
              <a:rPr lang="en-GB" smtClean="0"/>
              <a:t>05/01/2026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31B75F-B248-4481-9D14-16C272D46859}" type="slidenum">
              <a:rPr lang="en-GB" smtClean="0"/>
              <a:t>‹#›</a:t>
            </a:fld>
            <a:endParaRPr lang="en-GB"/>
          </a:p>
        </p:txBody>
      </p:sp>
    </p:spTree>
    <p:extLst>
      <p:ext uri="{BB962C8B-B14F-4D97-AF65-F5344CB8AC3E}">
        <p14:creationId xmlns:p14="http://schemas.microsoft.com/office/powerpoint/2010/main" val="10417863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31B75F-B248-4481-9D14-16C272D46859}" type="slidenum">
              <a:rPr lang="en-GB" smtClean="0"/>
              <a:t>1</a:t>
            </a:fld>
            <a:endParaRPr lang="en-GB"/>
          </a:p>
        </p:txBody>
      </p:sp>
    </p:spTree>
    <p:extLst>
      <p:ext uri="{BB962C8B-B14F-4D97-AF65-F5344CB8AC3E}">
        <p14:creationId xmlns:p14="http://schemas.microsoft.com/office/powerpoint/2010/main" val="3522915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55586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906931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0C5488-DDD7-4A00-A683-E7A7943647E3}"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313737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20C5488-DDD7-4A00-A683-E7A7943647E3}"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233978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20C5488-DDD7-4A00-A683-E7A7943647E3}" type="datetimeFigureOut">
              <a:rPr lang="en-GB" smtClean="0"/>
              <a:t>05/01/2026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511906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20C5488-DDD7-4A00-A683-E7A7943647E3}" type="datetimeFigureOut">
              <a:rPr lang="en-GB" smtClean="0"/>
              <a:t>05/01/2026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718077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C5488-DDD7-4A00-A683-E7A7943647E3}" type="datetimeFigureOut">
              <a:rPr lang="en-GB" smtClean="0"/>
              <a:t>05/01/2026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3804429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41432931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20C5488-DDD7-4A00-A683-E7A7943647E3}" type="datetimeFigureOut">
              <a:rPr lang="en-GB" smtClean="0"/>
              <a:t>05/01/2026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043996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237410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20C5488-DDD7-4A00-A683-E7A7943647E3}" type="datetimeFigureOut">
              <a:rPr lang="en-GB" smtClean="0"/>
              <a:t>05/01/2026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3795319-5B26-4254-8FE4-4FB5898AEE97}" type="slidenum">
              <a:rPr lang="en-GB" smtClean="0"/>
              <a:t>‹#›</a:t>
            </a:fld>
            <a:endParaRPr lang="en-GB"/>
          </a:p>
        </p:txBody>
      </p:sp>
    </p:spTree>
    <p:extLst>
      <p:ext uri="{BB962C8B-B14F-4D97-AF65-F5344CB8AC3E}">
        <p14:creationId xmlns:p14="http://schemas.microsoft.com/office/powerpoint/2010/main" val="1014667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0C5488-DDD7-4A00-A683-E7A7943647E3}" type="datetimeFigureOut">
              <a:rPr lang="en-GB" smtClean="0"/>
              <a:t>05/01/2026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795319-5B26-4254-8FE4-4FB5898AEE97}" type="slidenum">
              <a:rPr lang="en-GB" smtClean="0"/>
              <a:t>‹#›</a:t>
            </a:fld>
            <a:endParaRPr lang="en-GB"/>
          </a:p>
        </p:txBody>
      </p:sp>
    </p:spTree>
    <p:extLst>
      <p:ext uri="{BB962C8B-B14F-4D97-AF65-F5344CB8AC3E}">
        <p14:creationId xmlns:p14="http://schemas.microsoft.com/office/powerpoint/2010/main" val="25273860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23315" y="2469456"/>
            <a:ext cx="2448272" cy="646331"/>
          </a:xfrm>
          <a:prstGeom prst="rect">
            <a:avLst/>
          </a:prstGeom>
          <a:noFill/>
        </p:spPr>
        <p:txBody>
          <a:bodyPr wrap="square" rtlCol="0">
            <a:spAutoFit/>
          </a:bodyPr>
          <a:lstStyle/>
          <a:p>
            <a:pPr algn="ctr"/>
            <a:r>
              <a:rPr lang="en-GB" b="1" i="1" u="sng" dirty="0"/>
              <a:t>Year 2 – Spring 1</a:t>
            </a:r>
          </a:p>
          <a:p>
            <a:pPr algn="ctr"/>
            <a:r>
              <a:rPr lang="en-GB" b="1" i="1" u="sng" dirty="0"/>
              <a:t>Curriculum Overview</a:t>
            </a:r>
          </a:p>
        </p:txBody>
      </p:sp>
      <p:sp>
        <p:nvSpPr>
          <p:cNvPr id="5" name="Rectangle 4"/>
          <p:cNvSpPr/>
          <p:nvPr/>
        </p:nvSpPr>
        <p:spPr>
          <a:xfrm>
            <a:off x="191274" y="132790"/>
            <a:ext cx="3706876" cy="2308324"/>
          </a:xfrm>
          <a:prstGeom prst="rect">
            <a:avLst/>
          </a:prstGeom>
          <a:ln w="38100">
            <a:solidFill>
              <a:srgbClr val="FF0000"/>
            </a:solidFill>
          </a:ln>
        </p:spPr>
        <p:txBody>
          <a:bodyPr wrap="square">
            <a:spAutoFit/>
          </a:bodyPr>
          <a:lstStyle/>
          <a:p>
            <a:r>
              <a:rPr lang="en-GB" sz="1200" b="1" dirty="0"/>
              <a:t>ENGLISH</a:t>
            </a:r>
          </a:p>
          <a:p>
            <a:r>
              <a:rPr lang="en-GB" sz="1200" dirty="0"/>
              <a:t>Using the texts ‘The Great Kapok Tree,’ ‘Tad and Tadpole’s Promise’ we will be learning to write letters and comparing stories.</a:t>
            </a:r>
          </a:p>
          <a:p>
            <a:r>
              <a:rPr lang="en-GB" sz="1200" b="1" dirty="0"/>
              <a:t>Grammar:</a:t>
            </a:r>
            <a:br>
              <a:rPr lang="en-GB" sz="1200" b="1" dirty="0"/>
            </a:br>
            <a:r>
              <a:rPr lang="en-GB" sz="1200" dirty="0"/>
              <a:t>Sentence types – statements, commands, questions, exclamation. Nouns, verbs and adjectives. Expanded noun phrases. Commas.</a:t>
            </a:r>
            <a:br>
              <a:rPr lang="en-GB" sz="1200" b="1" dirty="0"/>
            </a:br>
            <a:r>
              <a:rPr lang="en-GB" sz="1200" b="1" dirty="0"/>
              <a:t>Guided reading</a:t>
            </a:r>
            <a:br>
              <a:rPr lang="en-GB" sz="1200" b="1" dirty="0"/>
            </a:br>
            <a:r>
              <a:rPr lang="en-GB" sz="1200" dirty="0"/>
              <a:t>Children develop their vocabulary, retrieval, inference and prediction skills using the English texts in specific guided reading sessions.</a:t>
            </a:r>
          </a:p>
        </p:txBody>
      </p:sp>
      <p:sp>
        <p:nvSpPr>
          <p:cNvPr id="7" name="Rectangle 6"/>
          <p:cNvSpPr/>
          <p:nvPr/>
        </p:nvSpPr>
        <p:spPr>
          <a:xfrm>
            <a:off x="4067943" y="433704"/>
            <a:ext cx="4884783" cy="1384995"/>
          </a:xfrm>
          <a:prstGeom prst="rect">
            <a:avLst/>
          </a:prstGeom>
          <a:ln w="38100">
            <a:solidFill>
              <a:srgbClr val="00B0F0"/>
            </a:solidFill>
          </a:ln>
        </p:spPr>
        <p:txBody>
          <a:bodyPr wrap="square">
            <a:spAutoFit/>
          </a:bodyPr>
          <a:lstStyle/>
          <a:p>
            <a:r>
              <a:rPr lang="en-GB" sz="1200" b="1" dirty="0">
                <a:latin typeface="+mj-lt"/>
              </a:rPr>
              <a:t>MATHS</a:t>
            </a:r>
          </a:p>
          <a:p>
            <a:r>
              <a:rPr lang="en-GB" sz="1200" b="1" i="0" dirty="0">
                <a:solidFill>
                  <a:srgbClr val="000000"/>
                </a:solidFill>
                <a:effectLst/>
                <a:latin typeface="+mj-lt"/>
              </a:rPr>
              <a:t>Money</a:t>
            </a:r>
          </a:p>
          <a:p>
            <a:r>
              <a:rPr lang="en-GB" sz="1200" i="0" dirty="0">
                <a:solidFill>
                  <a:srgbClr val="000000"/>
                </a:solidFill>
                <a:effectLst/>
                <a:latin typeface="+mj-lt"/>
              </a:rPr>
              <a:t>Counting</a:t>
            </a:r>
            <a:r>
              <a:rPr lang="en-GB" sz="1200" dirty="0">
                <a:solidFill>
                  <a:srgbClr val="000000"/>
                </a:solidFill>
                <a:latin typeface="+mj-lt"/>
              </a:rPr>
              <a:t> money using notes and coins. Finding change. Answering two-step number problems.</a:t>
            </a:r>
            <a:endParaRPr lang="en-GB" sz="1200" i="0" dirty="0">
              <a:solidFill>
                <a:srgbClr val="000000"/>
              </a:solidFill>
              <a:effectLst/>
              <a:latin typeface="+mj-lt"/>
            </a:endParaRPr>
          </a:p>
          <a:p>
            <a:r>
              <a:rPr lang="en-GB" sz="1200" b="1" i="0" dirty="0">
                <a:solidFill>
                  <a:srgbClr val="000000"/>
                </a:solidFill>
                <a:effectLst/>
                <a:latin typeface="+mj-lt"/>
              </a:rPr>
              <a:t>Multiplication and division</a:t>
            </a:r>
          </a:p>
          <a:p>
            <a:r>
              <a:rPr lang="en-GB" sz="1200" dirty="0">
                <a:solidFill>
                  <a:srgbClr val="000000"/>
                </a:solidFill>
                <a:latin typeface="+mj-lt"/>
              </a:rPr>
              <a:t>Making equal groups, multiplication sentences using arrays, learning two, five and ten times tables. Dividing by 2, 5 and 10.</a:t>
            </a:r>
          </a:p>
        </p:txBody>
      </p:sp>
      <p:sp>
        <p:nvSpPr>
          <p:cNvPr id="9" name="Rectangle 8"/>
          <p:cNvSpPr/>
          <p:nvPr/>
        </p:nvSpPr>
        <p:spPr>
          <a:xfrm>
            <a:off x="6210960" y="2159976"/>
            <a:ext cx="2741766" cy="1631216"/>
          </a:xfrm>
          <a:prstGeom prst="rect">
            <a:avLst/>
          </a:prstGeom>
          <a:ln w="38100">
            <a:solidFill>
              <a:srgbClr val="92D050"/>
            </a:solidFill>
          </a:ln>
        </p:spPr>
        <p:txBody>
          <a:bodyPr wrap="square">
            <a:spAutoFit/>
          </a:bodyPr>
          <a:lstStyle/>
          <a:p>
            <a:r>
              <a:rPr lang="en-GB" sz="1400" b="1" dirty="0"/>
              <a:t>SCIENCE </a:t>
            </a:r>
          </a:p>
          <a:p>
            <a:r>
              <a:rPr lang="en-GB" sz="1200" dirty="0"/>
              <a:t>Explore properties of materials with investigations involving absorbency and flexibility. Discover which type of kitchen towel or cloth is most effective at mopping up spills. Consider why building materials must be absorbent and which ones fit the purpose.</a:t>
            </a:r>
          </a:p>
        </p:txBody>
      </p:sp>
      <p:sp>
        <p:nvSpPr>
          <p:cNvPr id="10" name="Rectangle 9"/>
          <p:cNvSpPr/>
          <p:nvPr/>
        </p:nvSpPr>
        <p:spPr>
          <a:xfrm>
            <a:off x="154127" y="3897935"/>
            <a:ext cx="2844898" cy="2708434"/>
          </a:xfrm>
          <a:prstGeom prst="rect">
            <a:avLst/>
          </a:prstGeom>
          <a:ln w="38100">
            <a:solidFill>
              <a:schemeClr val="accent6">
                <a:lumMod val="60000"/>
                <a:lumOff val="40000"/>
              </a:schemeClr>
            </a:solidFill>
          </a:ln>
        </p:spPr>
        <p:txBody>
          <a:bodyPr wrap="square">
            <a:spAutoFit/>
          </a:bodyPr>
          <a:lstStyle/>
          <a:p>
            <a:r>
              <a:rPr lang="en-GB" sz="1400" b="1" dirty="0"/>
              <a:t>PE</a:t>
            </a:r>
            <a:endParaRPr lang="en-GB" sz="1200" b="1" dirty="0"/>
          </a:p>
          <a:p>
            <a:r>
              <a:rPr lang="en-GB" sz="1200" b="1" dirty="0"/>
              <a:t>Outdoor PE - </a:t>
            </a:r>
            <a:r>
              <a:rPr lang="en-GB" sz="1200" dirty="0"/>
              <a:t>Children will develop their understanding of the principles of defending and attacking for target games. Developing the skills of throwing, rolling and striking towards a target, selecting and applying the appropriate action for the target considering the size and distance of the challenge.</a:t>
            </a:r>
            <a:endParaRPr lang="en-GB" dirty="0"/>
          </a:p>
          <a:p>
            <a:r>
              <a:rPr lang="en-GB" sz="1200" b="1" dirty="0"/>
              <a:t>Gymnastics - </a:t>
            </a:r>
            <a:r>
              <a:rPr lang="en-GB" sz="1200" dirty="0"/>
              <a:t>Children will learn, develop and apply flight and rotation on the floor and apparatus through focused skill development, thematic warm-ups and games.</a:t>
            </a:r>
          </a:p>
        </p:txBody>
      </p:sp>
      <p:sp>
        <p:nvSpPr>
          <p:cNvPr id="11" name="Rectangle 10"/>
          <p:cNvSpPr/>
          <p:nvPr/>
        </p:nvSpPr>
        <p:spPr>
          <a:xfrm>
            <a:off x="130682" y="2674667"/>
            <a:ext cx="2986796" cy="1015663"/>
          </a:xfrm>
          <a:prstGeom prst="rect">
            <a:avLst/>
          </a:prstGeom>
          <a:ln w="38100">
            <a:solidFill>
              <a:schemeClr val="accent2"/>
            </a:solidFill>
          </a:ln>
        </p:spPr>
        <p:txBody>
          <a:bodyPr wrap="square">
            <a:spAutoFit/>
          </a:bodyPr>
          <a:lstStyle/>
          <a:p>
            <a:r>
              <a:rPr lang="en-GB" sz="1200" b="1" dirty="0"/>
              <a:t>PSHE</a:t>
            </a:r>
            <a:br>
              <a:rPr lang="en-GB" sz="1200" b="1" dirty="0"/>
            </a:br>
            <a:r>
              <a:rPr lang="en-GB" sz="1200" dirty="0"/>
              <a:t>Staying safe on the internet, know that some body parts are private, crossing roads and using medicines safely.</a:t>
            </a:r>
          </a:p>
          <a:p>
            <a:endParaRPr lang="en-GB" sz="1200" dirty="0"/>
          </a:p>
        </p:txBody>
      </p:sp>
      <p:sp>
        <p:nvSpPr>
          <p:cNvPr id="12" name="Rectangle 11"/>
          <p:cNvSpPr/>
          <p:nvPr/>
        </p:nvSpPr>
        <p:spPr>
          <a:xfrm>
            <a:off x="6280459" y="5252152"/>
            <a:ext cx="2664296" cy="1231106"/>
          </a:xfrm>
          <a:prstGeom prst="rect">
            <a:avLst/>
          </a:prstGeom>
          <a:ln w="38100">
            <a:solidFill>
              <a:schemeClr val="accent4">
                <a:lumMod val="40000"/>
                <a:lumOff val="60000"/>
              </a:schemeClr>
            </a:solidFill>
          </a:ln>
        </p:spPr>
        <p:txBody>
          <a:bodyPr wrap="square">
            <a:spAutoFit/>
          </a:bodyPr>
          <a:lstStyle/>
          <a:p>
            <a:r>
              <a:rPr lang="en-GB" sz="1400" b="1" dirty="0"/>
              <a:t>RE</a:t>
            </a:r>
          </a:p>
          <a:p>
            <a:r>
              <a:rPr lang="en-GB" sz="1200" dirty="0"/>
              <a:t>Children explore key question ‘What does Torah Mean for Jewish People?’ looking at the teachings of the Torah and the way that some Jewish people live their lives.</a:t>
            </a:r>
          </a:p>
        </p:txBody>
      </p:sp>
      <p:sp>
        <p:nvSpPr>
          <p:cNvPr id="13" name="Rectangle 12"/>
          <p:cNvSpPr/>
          <p:nvPr/>
        </p:nvSpPr>
        <p:spPr>
          <a:xfrm>
            <a:off x="3200372" y="4436791"/>
            <a:ext cx="2927694" cy="1015663"/>
          </a:xfrm>
          <a:prstGeom prst="rect">
            <a:avLst/>
          </a:prstGeom>
          <a:ln w="38100">
            <a:solidFill>
              <a:srgbClr val="FF0000"/>
            </a:solidFill>
          </a:ln>
        </p:spPr>
        <p:txBody>
          <a:bodyPr wrap="square">
            <a:spAutoFit/>
          </a:bodyPr>
          <a:lstStyle/>
          <a:p>
            <a:r>
              <a:rPr lang="en-GB" sz="1200" b="1" dirty="0"/>
              <a:t>Art </a:t>
            </a:r>
          </a:p>
          <a:p>
            <a:r>
              <a:rPr lang="en-GB" sz="1200" dirty="0"/>
              <a:t>Children will develop their knowledge of colour mixing, learning how texture and patterns can be created with paint. The use this knowledge to compose a collage.</a:t>
            </a:r>
          </a:p>
        </p:txBody>
      </p:sp>
      <p:sp>
        <p:nvSpPr>
          <p:cNvPr id="15" name="Rectangle 14"/>
          <p:cNvSpPr/>
          <p:nvPr/>
        </p:nvSpPr>
        <p:spPr>
          <a:xfrm>
            <a:off x="3155448" y="5590221"/>
            <a:ext cx="2989529" cy="1046440"/>
          </a:xfrm>
          <a:prstGeom prst="rect">
            <a:avLst/>
          </a:prstGeom>
          <a:ln w="38100">
            <a:solidFill>
              <a:schemeClr val="accent6">
                <a:lumMod val="75000"/>
              </a:schemeClr>
            </a:solidFill>
          </a:ln>
        </p:spPr>
        <p:txBody>
          <a:bodyPr wrap="square">
            <a:spAutoFit/>
          </a:bodyPr>
          <a:lstStyle/>
          <a:p>
            <a:r>
              <a:rPr lang="en-GB" sz="1400" b="1" dirty="0"/>
              <a:t>Computing</a:t>
            </a:r>
          </a:p>
          <a:p>
            <a:r>
              <a:rPr lang="en-GB" sz="1200" dirty="0"/>
              <a:t>Children will program robots using a sequenced set of instructions. They will also collect a range of data and present it in a pictogram.</a:t>
            </a:r>
          </a:p>
        </p:txBody>
      </p:sp>
      <p:sp>
        <p:nvSpPr>
          <p:cNvPr id="14" name="Rectangle 13">
            <a:extLst>
              <a:ext uri="{FF2B5EF4-FFF2-40B4-BE49-F238E27FC236}">
                <a16:creationId xmlns:a16="http://schemas.microsoft.com/office/drawing/2014/main" id="{496E263A-F648-444B-ADF3-BFB12898DB3A}"/>
              </a:ext>
            </a:extLst>
          </p:cNvPr>
          <p:cNvSpPr/>
          <p:nvPr/>
        </p:nvSpPr>
        <p:spPr>
          <a:xfrm>
            <a:off x="3269871" y="3283361"/>
            <a:ext cx="2847210" cy="1015663"/>
          </a:xfrm>
          <a:prstGeom prst="rect">
            <a:avLst/>
          </a:prstGeom>
          <a:ln w="38100">
            <a:solidFill>
              <a:schemeClr val="accent2">
                <a:lumMod val="40000"/>
                <a:lumOff val="60000"/>
              </a:schemeClr>
            </a:solidFill>
          </a:ln>
        </p:spPr>
        <p:txBody>
          <a:bodyPr wrap="square">
            <a:spAutoFit/>
          </a:bodyPr>
          <a:lstStyle/>
          <a:p>
            <a:r>
              <a:rPr lang="en-GB" sz="1200" b="1" dirty="0"/>
              <a:t>History</a:t>
            </a:r>
          </a:p>
          <a:p>
            <a:r>
              <a:rPr lang="en-GB" sz="1200" dirty="0"/>
              <a:t>Role of a monarch in the past and today. Children will learn how William the Conqueror became King and discover how castles have evolved over time.</a:t>
            </a:r>
          </a:p>
        </p:txBody>
      </p:sp>
      <p:sp>
        <p:nvSpPr>
          <p:cNvPr id="16" name="Rectangle 15">
            <a:extLst>
              <a:ext uri="{FF2B5EF4-FFF2-40B4-BE49-F238E27FC236}">
                <a16:creationId xmlns:a16="http://schemas.microsoft.com/office/drawing/2014/main" id="{769D588E-E42F-4ED6-8516-6D2AD121F480}"/>
              </a:ext>
            </a:extLst>
          </p:cNvPr>
          <p:cNvSpPr/>
          <p:nvPr/>
        </p:nvSpPr>
        <p:spPr>
          <a:xfrm>
            <a:off x="6280459" y="4085750"/>
            <a:ext cx="2648288" cy="892552"/>
          </a:xfrm>
          <a:prstGeom prst="rect">
            <a:avLst/>
          </a:prstGeom>
          <a:ln w="38100">
            <a:solidFill>
              <a:schemeClr val="accent6">
                <a:lumMod val="75000"/>
              </a:schemeClr>
            </a:solidFill>
          </a:ln>
        </p:spPr>
        <p:txBody>
          <a:bodyPr wrap="square">
            <a:spAutoFit/>
          </a:bodyPr>
          <a:lstStyle/>
          <a:p>
            <a:r>
              <a:rPr lang="en-GB" sz="1400" b="1" dirty="0"/>
              <a:t>Music </a:t>
            </a:r>
          </a:p>
          <a:p>
            <a:r>
              <a:rPr lang="en-GB" sz="1200" dirty="0"/>
              <a:t>Read and clap rhythms based on a story. Create and perform rhythmic patterns.</a:t>
            </a:r>
            <a:endParaRPr lang="en-GB" sz="1200" b="1" dirty="0"/>
          </a:p>
        </p:txBody>
      </p:sp>
    </p:spTree>
    <p:extLst>
      <p:ext uri="{BB962C8B-B14F-4D97-AF65-F5344CB8AC3E}">
        <p14:creationId xmlns:p14="http://schemas.microsoft.com/office/powerpoint/2010/main" val="2954103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5203</TotalTime>
  <Words>409</Words>
  <Application>Microsoft Office PowerPoint</Application>
  <PresentationFormat>On-screen Show (4:3)</PresentationFormat>
  <Paragraphs>27</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Taiba Hussain</cp:lastModifiedBy>
  <cp:revision>42</cp:revision>
  <dcterms:created xsi:type="dcterms:W3CDTF">2020-03-17T20:00:06Z</dcterms:created>
  <dcterms:modified xsi:type="dcterms:W3CDTF">2026-01-05T20:38:47Z</dcterms:modified>
</cp:coreProperties>
</file>