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</p:sldIdLst>
  <p:sldSz cx="9144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xfrm>
            <a:off x="8428181" y="6414762"/>
            <a:ext cx="258620" cy="248302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722312" y="2906713"/>
            <a:ext cx="7772401" cy="150019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8" indent="-320038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4645025" y="1535112"/>
            <a:ext cx="4041775" cy="639765"/>
          </a:xfrm>
          <a:prstGeom prst="rect">
            <a:avLst/>
          </a:prstGeom>
        </p:spPr>
        <p:txBody>
          <a:bodyPr anchor="b"/>
          <a:lstStyle/>
          <a:p>
            <a:pPr/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xfrm>
            <a:off x="8428181" y="6414762"/>
            <a:ext cx="258620" cy="248302"/>
          </a:xfrm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457200" y="273050"/>
            <a:ext cx="3008316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/>
          <p:nvPr>
            <p:ph type="body" sz="half" idx="21"/>
          </p:nvPr>
        </p:nvSpPr>
        <p:spPr>
          <a:xfrm>
            <a:off x="457198" y="1435100"/>
            <a:ext cx="3008317" cy="4691063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1792288" y="4800600"/>
            <a:ext cx="5486403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Picture Placeholder 2"/>
          <p:cNvSpPr/>
          <p:nvPr>
            <p:ph type="pic" sz="half" idx="21"/>
          </p:nvPr>
        </p:nvSpPr>
        <p:spPr>
          <a:xfrm>
            <a:off x="1792288" y="612775"/>
            <a:ext cx="5486403" cy="4114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1792288" y="5367337"/>
            <a:ext cx="5486403" cy="804865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0">
              <a:spcBef>
                <a:spcPts val="300"/>
              </a:spcBef>
              <a:buSzTx/>
              <a:buFontTx/>
              <a:buNone/>
              <a:defRPr sz="1400"/>
            </a:lvl2pPr>
            <a:lvl3pPr marL="0" indent="0">
              <a:spcBef>
                <a:spcPts val="300"/>
              </a:spcBef>
              <a:buSzTx/>
              <a:buFontTx/>
              <a:buNone/>
              <a:defRPr sz="1400"/>
            </a:lvl3pPr>
            <a:lvl4pPr marL="0" indent="0">
              <a:spcBef>
                <a:spcPts val="300"/>
              </a:spcBef>
              <a:buSzTx/>
              <a:buFontTx/>
              <a:buNone/>
              <a:defRPr sz="1400"/>
            </a:lvl4pPr>
            <a:lvl5pPr marL="0" indent="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8428181" y="6414762"/>
            <a:ext cx="258620" cy="248301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extBox 3"/>
          <p:cNvSpPr txBox="1"/>
          <p:nvPr/>
        </p:nvSpPr>
        <p:spPr>
          <a:xfrm>
            <a:off x="3393582" y="3106509"/>
            <a:ext cx="2356836" cy="64497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defRPr b="1"/>
            </a:pPr>
            <a:r>
              <a:t> </a:t>
            </a:r>
            <a:r>
              <a:rPr i="1" sz="2000" u="sng"/>
              <a:t>Year 5 </a:t>
            </a:r>
          </a:p>
          <a:p>
            <a:pPr algn="ctr">
              <a:defRPr b="1" i="1" sz="2000" u="sng"/>
            </a:pPr>
            <a:r>
              <a:t>Summer 2 Overview</a:t>
            </a:r>
          </a:p>
        </p:txBody>
      </p:sp>
      <p:sp>
        <p:nvSpPr>
          <p:cNvPr id="95" name="Rectangle 4"/>
          <p:cNvSpPr/>
          <p:nvPr/>
        </p:nvSpPr>
        <p:spPr>
          <a:xfrm>
            <a:off x="208678" y="132788"/>
            <a:ext cx="3706881" cy="2610502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ENGLISH</a:t>
            </a:r>
          </a:p>
          <a:p>
            <a:pPr>
              <a:defRPr b="1" sz="1200"/>
            </a:pPr>
            <a:r>
              <a:t>Writing - Cosmic </a:t>
            </a:r>
          </a:p>
          <a:p>
            <a:pPr>
              <a:defRPr sz="1200"/>
            </a:pPr>
            <a:r>
              <a:t>Narrative</a:t>
            </a:r>
          </a:p>
          <a:p>
            <a:pPr marL="120315" indent="-120315">
              <a:buSzPct val="100000"/>
              <a:buChar char="-"/>
              <a:defRPr sz="1200"/>
            </a:pPr>
            <a:r>
              <a:t>Character profiles</a:t>
            </a:r>
          </a:p>
          <a:p>
            <a:pPr marL="120315" indent="-120315">
              <a:buSzPct val="100000"/>
              <a:buChar char="-"/>
              <a:defRPr sz="1200"/>
            </a:pPr>
            <a:r>
              <a:t>Using dialogue to advance action</a:t>
            </a:r>
          </a:p>
          <a:p>
            <a:pPr>
              <a:defRPr sz="1200"/>
            </a:pPr>
            <a:r>
              <a:t>NF</a:t>
            </a:r>
          </a:p>
          <a:p>
            <a:pPr>
              <a:defRPr sz="1200"/>
            </a:pPr>
            <a:r>
              <a:t>- Plan and write a persuasive letter</a:t>
            </a:r>
          </a:p>
          <a:p>
            <a:pPr marL="120315" indent="-120315">
              <a:buSzPct val="100000"/>
              <a:buChar char="-"/>
              <a:defRPr sz="1200"/>
            </a:pPr>
          </a:p>
          <a:p>
            <a:pPr>
              <a:defRPr b="1" sz="1200"/>
            </a:pPr>
            <a:r>
              <a:t>Reading - Let’s Chase Stars Together (poetry)</a:t>
            </a:r>
          </a:p>
          <a:p>
            <a:pPr marL="120315" indent="-120315">
              <a:buSzPct val="100000"/>
              <a:buChar char="-"/>
              <a:defRPr sz="1200"/>
            </a:pPr>
            <a:r>
              <a:t>Alliteration</a:t>
            </a:r>
          </a:p>
          <a:p>
            <a:pPr marL="120315" indent="-120315">
              <a:buSzPct val="100000"/>
              <a:buChar char="-"/>
              <a:defRPr sz="1200"/>
            </a:pPr>
            <a:r>
              <a:t>Simile</a:t>
            </a:r>
          </a:p>
          <a:p>
            <a:pPr marL="120315" indent="-120315">
              <a:buSzPct val="100000"/>
              <a:buChar char="-"/>
              <a:defRPr sz="1200"/>
            </a:pPr>
            <a:r>
              <a:t>Metaphor and simile</a:t>
            </a:r>
          </a:p>
          <a:p>
            <a:pPr marL="120315" indent="-120315">
              <a:buSzPct val="100000"/>
              <a:buChar char="-"/>
              <a:defRPr sz="1200"/>
            </a:pPr>
            <a:r>
              <a:t>Pace</a:t>
            </a:r>
          </a:p>
        </p:txBody>
      </p:sp>
      <p:sp>
        <p:nvSpPr>
          <p:cNvPr id="96" name="Rectangle 6"/>
          <p:cNvSpPr/>
          <p:nvPr/>
        </p:nvSpPr>
        <p:spPr>
          <a:xfrm>
            <a:off x="4198746" y="187023"/>
            <a:ext cx="4734309" cy="2204102"/>
          </a:xfrm>
          <a:prstGeom prst="rect">
            <a:avLst/>
          </a:prstGeom>
          <a:ln w="38100">
            <a:solidFill>
              <a:srgbClr val="00B0F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MATHS</a:t>
            </a:r>
          </a:p>
          <a:p>
            <a:pPr>
              <a:defRPr b="1" sz="1000"/>
            </a:pPr>
          </a:p>
          <a:p>
            <a:pPr>
              <a:defRPr b="1" sz="1200"/>
            </a:pPr>
            <a:r>
              <a:t>Decimals</a:t>
            </a:r>
          </a:p>
          <a:p>
            <a:pPr marL="120315" indent="-120315">
              <a:buSzPct val="100000"/>
              <a:buChar char="-"/>
              <a:defRPr sz="1200"/>
            </a:pPr>
            <a:r>
              <a:t>Adding and subtracting decimals</a:t>
            </a:r>
          </a:p>
          <a:p>
            <a:pPr marL="120315" indent="-120315">
              <a:buSzPct val="100000"/>
              <a:buChar char="-"/>
              <a:defRPr sz="1200"/>
            </a:pPr>
            <a:r>
              <a:t>Multiplying and dividing decimals by 10, 100, 1000</a:t>
            </a:r>
          </a:p>
          <a:p>
            <a:pPr>
              <a:defRPr sz="1000"/>
            </a:pPr>
            <a:endParaRPr sz="1200"/>
          </a:p>
          <a:p>
            <a:pPr>
              <a:defRPr b="1" sz="1000"/>
            </a:pPr>
            <a:r>
              <a:rPr sz="1200"/>
              <a:t>Negative numbers</a:t>
            </a:r>
            <a:endParaRPr sz="1200"/>
          </a:p>
          <a:p>
            <a:pPr>
              <a:defRPr b="1" sz="1000"/>
            </a:pPr>
            <a:endParaRPr sz="1200"/>
          </a:p>
          <a:p>
            <a:pPr>
              <a:defRPr b="1" sz="1000"/>
            </a:pPr>
            <a:r>
              <a:rPr sz="1200"/>
              <a:t>Measurement</a:t>
            </a:r>
            <a:endParaRPr sz="1200"/>
          </a:p>
          <a:p>
            <a:pPr marL="120315" indent="-120315">
              <a:buSzPct val="100000"/>
              <a:buChar char="-"/>
              <a:defRPr sz="1000"/>
            </a:pPr>
            <a:r>
              <a:rPr sz="1200"/>
              <a:t>Converting units</a:t>
            </a:r>
            <a:endParaRPr sz="1200"/>
          </a:p>
          <a:p>
            <a:pPr marL="120315" indent="-120315">
              <a:buSzPct val="100000"/>
              <a:buChar char="-"/>
              <a:defRPr sz="1000"/>
            </a:pPr>
            <a:r>
              <a:rPr sz="1200"/>
              <a:t>Volume </a:t>
            </a:r>
          </a:p>
        </p:txBody>
      </p:sp>
      <p:sp>
        <p:nvSpPr>
          <p:cNvPr id="97" name="Rectangle 8"/>
          <p:cNvSpPr/>
          <p:nvPr/>
        </p:nvSpPr>
        <p:spPr>
          <a:xfrm>
            <a:off x="6169643" y="3821169"/>
            <a:ext cx="2741769" cy="743601"/>
          </a:xfrm>
          <a:prstGeom prst="rect">
            <a:avLst/>
          </a:prstGeom>
          <a:ln w="38100">
            <a:solidFill>
              <a:srgbClr val="92D05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Science</a:t>
            </a:r>
          </a:p>
          <a:p>
            <a:pPr>
              <a:defRPr sz="1400"/>
            </a:pPr>
          </a:p>
          <a:p>
            <a:pPr>
              <a:defRPr sz="1200"/>
            </a:pPr>
            <a:r>
              <a:t>Earth and space</a:t>
            </a:r>
          </a:p>
        </p:txBody>
      </p:sp>
      <p:sp>
        <p:nvSpPr>
          <p:cNvPr id="98" name="Rectangle 9"/>
          <p:cNvSpPr/>
          <p:nvPr/>
        </p:nvSpPr>
        <p:spPr>
          <a:xfrm>
            <a:off x="235644" y="4296693"/>
            <a:ext cx="2664301" cy="743601"/>
          </a:xfrm>
          <a:prstGeom prst="rect">
            <a:avLst/>
          </a:prstGeom>
          <a:ln w="38100">
            <a:solidFill>
              <a:srgbClr val="FAC09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PE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Cricket and yoga</a:t>
            </a:r>
          </a:p>
        </p:txBody>
      </p:sp>
      <p:sp>
        <p:nvSpPr>
          <p:cNvPr id="99" name="Rectangle 10"/>
          <p:cNvSpPr/>
          <p:nvPr/>
        </p:nvSpPr>
        <p:spPr>
          <a:xfrm>
            <a:off x="239624" y="3243439"/>
            <a:ext cx="2656341" cy="743602"/>
          </a:xfrm>
          <a:prstGeom prst="rect">
            <a:avLst/>
          </a:prstGeom>
          <a:ln w="38100">
            <a:solidFill>
              <a:schemeClr val="accent2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PSHE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Health and wellbeing</a:t>
            </a:r>
          </a:p>
        </p:txBody>
      </p:sp>
      <p:sp>
        <p:nvSpPr>
          <p:cNvPr id="100" name="Rectangle 11"/>
          <p:cNvSpPr/>
          <p:nvPr/>
        </p:nvSpPr>
        <p:spPr>
          <a:xfrm>
            <a:off x="3167864" y="4201443"/>
            <a:ext cx="2477156" cy="743601"/>
          </a:xfrm>
          <a:prstGeom prst="rect">
            <a:avLst/>
          </a:prstGeom>
          <a:ln w="38100">
            <a:solidFill>
              <a:srgbClr val="CCC1DA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RE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What does it mean to live a good life?</a:t>
            </a:r>
          </a:p>
        </p:txBody>
      </p:sp>
      <p:sp>
        <p:nvSpPr>
          <p:cNvPr id="101" name="Rectangle 12"/>
          <p:cNvSpPr/>
          <p:nvPr/>
        </p:nvSpPr>
        <p:spPr>
          <a:xfrm>
            <a:off x="6025812" y="2630584"/>
            <a:ext cx="3029428" cy="743602"/>
          </a:xfrm>
          <a:prstGeom prst="rect">
            <a:avLst/>
          </a:prstGeom>
          <a:ln w="38100">
            <a:solidFill>
              <a:srgbClr val="FF0000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DT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Cooking and nutrition - Developing a recipe</a:t>
            </a:r>
          </a:p>
        </p:txBody>
      </p:sp>
      <p:sp>
        <p:nvSpPr>
          <p:cNvPr id="102" name="Rectangle 14"/>
          <p:cNvSpPr/>
          <p:nvPr/>
        </p:nvSpPr>
        <p:spPr>
          <a:xfrm>
            <a:off x="197927" y="5404687"/>
            <a:ext cx="2739734" cy="743601"/>
          </a:xfrm>
          <a:prstGeom prst="rect">
            <a:avLst/>
          </a:prstGeom>
          <a:ln w="38100">
            <a:solidFill>
              <a:srgbClr val="E46C0A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Computing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Creating media - Video production</a:t>
            </a:r>
          </a:p>
        </p:txBody>
      </p:sp>
      <p:sp>
        <p:nvSpPr>
          <p:cNvPr id="103" name="Rectangle 13"/>
          <p:cNvSpPr/>
          <p:nvPr/>
        </p:nvSpPr>
        <p:spPr>
          <a:xfrm>
            <a:off x="3167864" y="5309437"/>
            <a:ext cx="2741766" cy="743601"/>
          </a:xfrm>
          <a:prstGeom prst="rect">
            <a:avLst/>
          </a:prstGeom>
          <a:ln w="38100">
            <a:solidFill>
              <a:srgbClr val="E6B9B8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Geography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Would you like to live in the desert?</a:t>
            </a:r>
          </a:p>
        </p:txBody>
      </p:sp>
      <p:sp>
        <p:nvSpPr>
          <p:cNvPr id="104" name="Rectangle 15"/>
          <p:cNvSpPr/>
          <p:nvPr/>
        </p:nvSpPr>
        <p:spPr>
          <a:xfrm>
            <a:off x="6095889" y="5011751"/>
            <a:ext cx="2889274" cy="743602"/>
          </a:xfrm>
          <a:prstGeom prst="rect">
            <a:avLst/>
          </a:prstGeom>
          <a:ln w="38100">
            <a:solidFill>
              <a:srgbClr val="E46C0A"/>
            </a:solidFill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b="1" sz="1400"/>
            </a:pPr>
            <a:r>
              <a:t>Music</a:t>
            </a:r>
          </a:p>
          <a:p>
            <a:pPr>
              <a:defRPr b="1" sz="1400"/>
            </a:pPr>
          </a:p>
          <a:p>
            <a:pPr>
              <a:defRPr sz="1200"/>
            </a:pPr>
            <a:r>
              <a:t>Blues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