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56" r:id="rId5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DB7C5E-E6EF-4DAD-BA32-92995C8F67B5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31B75F-B248-4481-9D14-16C272D468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1786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31B75F-B248-4481-9D14-16C272D4685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158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5586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931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737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3978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906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077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4429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293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996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10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6671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0C5488-DDD7-4A00-A683-E7A7943647E3}" type="datetimeFigureOut">
              <a:rPr lang="en-GB" smtClean="0"/>
              <a:t>06/01/2026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795319-5B26-4254-8FE4-4FB5898AEE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738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commons.wikimedia.org/wiki/File:United_Kingdom_labeled_map9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47864" y="3710123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 </a:t>
            </a:r>
            <a:r>
              <a:rPr lang="en-GB" sz="2000" b="1" i="1" u="sng" dirty="0"/>
              <a:t>Year 3</a:t>
            </a:r>
          </a:p>
          <a:p>
            <a:pPr algn="ctr"/>
            <a:r>
              <a:rPr lang="en-GB" sz="2000" b="1" i="1" u="sng" dirty="0"/>
              <a:t>Spring 1 Overview</a:t>
            </a:r>
          </a:p>
        </p:txBody>
      </p:sp>
      <p:sp>
        <p:nvSpPr>
          <p:cNvPr id="5" name="Rectangle 4"/>
          <p:cNvSpPr/>
          <p:nvPr/>
        </p:nvSpPr>
        <p:spPr>
          <a:xfrm>
            <a:off x="208680" y="132790"/>
            <a:ext cx="3706876" cy="3323987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ENGLISH</a:t>
            </a:r>
          </a:p>
          <a:p>
            <a:r>
              <a:rPr lang="en-GB" sz="1400" b="1" dirty="0"/>
              <a:t>Texts</a:t>
            </a:r>
            <a:r>
              <a:rPr lang="en-GB" sz="1400" dirty="0"/>
              <a:t>: Hello Lighthouse by Sophie Blackall</a:t>
            </a:r>
          </a:p>
          <a:p>
            <a:r>
              <a:rPr lang="en-GB" sz="1400" dirty="0"/>
              <a:t>Writing genres: Informal letter; Narrative; Newspaper; Book review; Poetry; Diary entry. Extended narrative writing. </a:t>
            </a:r>
          </a:p>
          <a:p>
            <a:r>
              <a:rPr lang="en-GB" sz="1400" b="1" dirty="0" err="1"/>
              <a:t>SPaG</a:t>
            </a:r>
            <a:r>
              <a:rPr lang="en-GB" sz="1400" b="1" dirty="0"/>
              <a:t>: </a:t>
            </a:r>
            <a:r>
              <a:rPr lang="en-GB" sz="1400" dirty="0"/>
              <a:t>nouns; pronouns; present perfect tense; past tense; conjunctions., adverbs, prepositions; fronted adverbials; commas; possessive apostrophes; inverted commas; understanding and using </a:t>
            </a:r>
            <a:r>
              <a:rPr lang="en-GB" sz="1400" dirty="0" err="1"/>
              <a:t>SPaG</a:t>
            </a:r>
            <a:r>
              <a:rPr lang="en-GB" sz="1400" dirty="0"/>
              <a:t> terminology. </a:t>
            </a:r>
          </a:p>
          <a:p>
            <a:r>
              <a:rPr lang="en-GB" sz="1400" b="1" dirty="0"/>
              <a:t>Guided reading</a:t>
            </a:r>
          </a:p>
          <a:p>
            <a:r>
              <a:rPr lang="en-GB" sz="1400" dirty="0"/>
              <a:t>A variety of fiction and non-fiction texts, thinking about vocabulary, inference, predictions, explaining, retrieval and summarising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4211961" y="132790"/>
            <a:ext cx="4734306" cy="2215991"/>
          </a:xfrm>
          <a:prstGeom prst="rect">
            <a:avLst/>
          </a:prstGeom>
          <a:ln w="3810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MATHS</a:t>
            </a:r>
          </a:p>
          <a:p>
            <a:r>
              <a:rPr lang="en-GB" sz="1400" dirty="0"/>
              <a:t>Multiplying by 10</a:t>
            </a:r>
          </a:p>
          <a:p>
            <a:r>
              <a:rPr lang="en-GB" sz="1400" dirty="0"/>
              <a:t>Multiply a 2 digit number by 1 digit number (no exchange)</a:t>
            </a:r>
          </a:p>
          <a:p>
            <a:r>
              <a:rPr lang="en-GB" sz="1400" dirty="0"/>
              <a:t>Multiply a 2 digit number by 1 digit number (with exchange)</a:t>
            </a:r>
          </a:p>
          <a:p>
            <a:r>
              <a:rPr lang="en-GB" sz="1400" dirty="0"/>
              <a:t>Divide a 2-digit number by a 1-digit number - no exchange</a:t>
            </a:r>
          </a:p>
          <a:p>
            <a:r>
              <a:rPr lang="en-GB" sz="1400" dirty="0"/>
              <a:t>Divide a 2-digit number by a 1-digit number - flexible partitioning</a:t>
            </a:r>
          </a:p>
          <a:p>
            <a:r>
              <a:rPr lang="en-GB" sz="1400" dirty="0"/>
              <a:t>Divide a 2-digit number by a 1-digit number - with remainders</a:t>
            </a:r>
          </a:p>
          <a:p>
            <a:r>
              <a:rPr lang="en-GB" sz="1400" dirty="0"/>
              <a:t>Reasoning </a:t>
            </a:r>
            <a:r>
              <a:rPr lang="en-GB" sz="1400"/>
              <a:t>about multiplication </a:t>
            </a:r>
            <a:endParaRPr lang="en-GB" sz="1400" dirty="0"/>
          </a:p>
          <a:p>
            <a:endParaRPr lang="en-GB" sz="1200" dirty="0"/>
          </a:p>
        </p:txBody>
      </p:sp>
      <p:sp>
        <p:nvSpPr>
          <p:cNvPr id="9" name="Rectangle 8"/>
          <p:cNvSpPr/>
          <p:nvPr/>
        </p:nvSpPr>
        <p:spPr>
          <a:xfrm>
            <a:off x="7203901" y="2440751"/>
            <a:ext cx="1523611" cy="523220"/>
          </a:xfrm>
          <a:prstGeom prst="rect">
            <a:avLst/>
          </a:prstGeom>
          <a:ln w="38100">
            <a:solidFill>
              <a:srgbClr val="92D05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SCIENCE</a:t>
            </a:r>
          </a:p>
          <a:p>
            <a:r>
              <a:rPr lang="en-GB" sz="1400" dirty="0"/>
              <a:t>Light and Shadow</a:t>
            </a:r>
          </a:p>
        </p:txBody>
      </p:sp>
      <p:sp>
        <p:nvSpPr>
          <p:cNvPr id="10" name="Rectangle 9"/>
          <p:cNvSpPr/>
          <p:nvPr/>
        </p:nvSpPr>
        <p:spPr>
          <a:xfrm>
            <a:off x="204282" y="4637771"/>
            <a:ext cx="2664296" cy="738664"/>
          </a:xfrm>
          <a:prstGeom prst="rect">
            <a:avLst/>
          </a:prstGeom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PE</a:t>
            </a:r>
          </a:p>
          <a:p>
            <a:r>
              <a:rPr lang="en-GB" sz="1400" dirty="0"/>
              <a:t>Hockey</a:t>
            </a:r>
          </a:p>
          <a:p>
            <a:r>
              <a:rPr lang="en-GB" sz="1400" dirty="0"/>
              <a:t>Gymnastics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3502" y="3897782"/>
            <a:ext cx="2656338" cy="523220"/>
          </a:xfrm>
          <a:prstGeom prst="rect">
            <a:avLst/>
          </a:prstGeom>
          <a:ln w="38100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PSHE</a:t>
            </a:r>
          </a:p>
          <a:p>
            <a:r>
              <a:rPr lang="en-GB" sz="1400" dirty="0"/>
              <a:t>Safety and the Changing Body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256457" y="4619971"/>
            <a:ext cx="2304256" cy="954107"/>
          </a:xfrm>
          <a:prstGeom prst="rect">
            <a:avLst/>
          </a:prstGeom>
          <a:ln w="38100">
            <a:solidFill>
              <a:schemeClr val="accent4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RE</a:t>
            </a:r>
          </a:p>
          <a:p>
            <a:r>
              <a:rPr lang="en-GB" sz="1400" dirty="0"/>
              <a:t>What is the Qur’an and why do many Muslims try to learn it by heart?</a:t>
            </a:r>
          </a:p>
        </p:txBody>
      </p:sp>
      <p:sp>
        <p:nvSpPr>
          <p:cNvPr id="13" name="Rectangle 12"/>
          <p:cNvSpPr/>
          <p:nvPr/>
        </p:nvSpPr>
        <p:spPr>
          <a:xfrm>
            <a:off x="5966770" y="3640717"/>
            <a:ext cx="2883631" cy="738664"/>
          </a:xfrm>
          <a:prstGeom prst="rect">
            <a:avLst/>
          </a:prstGeom>
          <a:ln w="381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DT</a:t>
            </a:r>
          </a:p>
          <a:p>
            <a:r>
              <a:rPr lang="en-GB" sz="1400" dirty="0"/>
              <a:t>Textiles: Egyptian collars to finish</a:t>
            </a:r>
          </a:p>
          <a:p>
            <a:r>
              <a:rPr lang="en-GB" sz="1400" dirty="0"/>
              <a:t>Mechanical systems: pneumatic toys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96212" y="5593204"/>
            <a:ext cx="2739730" cy="523220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Computing</a:t>
            </a:r>
          </a:p>
          <a:p>
            <a:r>
              <a:rPr lang="en-GB" sz="1400" dirty="0"/>
              <a:t>Programming: Sequencing Sounds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96E263A-F648-444B-ADF3-BFB12898DB3A}"/>
              </a:ext>
            </a:extLst>
          </p:cNvPr>
          <p:cNvSpPr/>
          <p:nvPr/>
        </p:nvSpPr>
        <p:spPr>
          <a:xfrm>
            <a:off x="4174000" y="2786788"/>
            <a:ext cx="2741764" cy="523220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Geography</a:t>
            </a:r>
          </a:p>
          <a:p>
            <a:r>
              <a:rPr lang="en-GB" sz="1400" dirty="0"/>
              <a:t>Are all settlements the same?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9D588E-E42F-4ED6-8516-6D2AD121F480}"/>
              </a:ext>
            </a:extLst>
          </p:cNvPr>
          <p:cNvSpPr/>
          <p:nvPr/>
        </p:nvSpPr>
        <p:spPr>
          <a:xfrm>
            <a:off x="6184449" y="5854814"/>
            <a:ext cx="2448272" cy="738664"/>
          </a:xfrm>
          <a:prstGeom prst="rect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GB" sz="1400" b="1" dirty="0"/>
              <a:t>Music</a:t>
            </a:r>
          </a:p>
          <a:p>
            <a:r>
              <a:rPr lang="en-GB" sz="1400" dirty="0"/>
              <a:t>Pentatonic melodies and composition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0831470-6BE8-4760-9066-D64769CC6E8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029636" y="4606578"/>
            <a:ext cx="1157400" cy="193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10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8569562B348245941A091DFB76DC8F" ma:contentTypeVersion="5" ma:contentTypeDescription="Create a new document." ma:contentTypeScope="" ma:versionID="8878e2ec9b019dc95be4d30c93a1a48d">
  <xsd:schema xmlns:xsd="http://www.w3.org/2001/XMLSchema" xmlns:xs="http://www.w3.org/2001/XMLSchema" xmlns:p="http://schemas.microsoft.com/office/2006/metadata/properties" xmlns:ns3="35d246e9-db30-4d49-91b7-6b757ba4d88f" targetNamespace="http://schemas.microsoft.com/office/2006/metadata/properties" ma:root="true" ma:fieldsID="8e10af7441d8f93577a5aefa047be35b" ns3:_="">
    <xsd:import namespace="35d246e9-db30-4d49-91b7-6b757ba4d88f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d246e9-db30-4d49-91b7-6b757ba4d88f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5d246e9-db30-4d49-91b7-6b757ba4d88f" xsi:nil="true"/>
  </documentManagement>
</p:properties>
</file>

<file path=customXml/itemProps1.xml><?xml version="1.0" encoding="utf-8"?>
<ds:datastoreItem xmlns:ds="http://schemas.openxmlformats.org/officeDocument/2006/customXml" ds:itemID="{CC16F794-854B-43AA-BA74-474050FC990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5d246e9-db30-4d49-91b7-6b757ba4d88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0D76B45-4605-4DA6-88B8-8820AAD9A97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C471F25-609F-43D5-B039-B26ED8809458}">
  <ds:schemaRefs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www.w3.org/XML/1998/namespace"/>
    <ds:schemaRef ds:uri="http://purl.org/dc/elements/1.1/"/>
    <ds:schemaRef ds:uri="35d246e9-db30-4d49-91b7-6b757ba4d88f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221</Words>
  <Application>Microsoft Office PowerPoint</Application>
  <PresentationFormat>On-screen Show (4:3)</PresentationFormat>
  <Paragraphs>35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Penny Thompson</cp:lastModifiedBy>
  <cp:revision>37</cp:revision>
  <cp:lastPrinted>2023-04-21T07:16:09Z</cp:lastPrinted>
  <dcterms:created xsi:type="dcterms:W3CDTF">2020-03-17T20:00:06Z</dcterms:created>
  <dcterms:modified xsi:type="dcterms:W3CDTF">2026-01-06T20:02:40Z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0x010100448569562B348245941A091DFB76DC8F</vt:lpwstr>
  </property>
</Properties>
</file>