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DB7C5E-E6EF-4DAD-BA32-92995C8F67B5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1B75F-B248-4481-9D14-16C272D46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786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1B75F-B248-4481-9D14-16C272D4685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915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586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931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737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397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06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077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429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293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99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1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66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C5488-DDD7-4A00-A683-E7A7943647E3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38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flickr.com/photos/tauntingpanda/1478225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47864" y="3710123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 </a:t>
            </a:r>
            <a:r>
              <a:rPr lang="en-GB" sz="2000" b="1" i="1" u="sng" dirty="0"/>
              <a:t>Year 3</a:t>
            </a:r>
          </a:p>
          <a:p>
            <a:pPr algn="ctr"/>
            <a:r>
              <a:rPr lang="en-GB" sz="2000" b="1" i="1" u="sng" dirty="0"/>
              <a:t>Summer 1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208680" y="132790"/>
            <a:ext cx="3706876" cy="3323987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ENGLISH</a:t>
            </a:r>
          </a:p>
          <a:p>
            <a:r>
              <a:rPr lang="en-GB" sz="1400" b="1" dirty="0"/>
              <a:t>Texts</a:t>
            </a:r>
            <a:r>
              <a:rPr lang="en-GB" sz="1400" dirty="0"/>
              <a:t>: Lights on Cotton Rock by David Litchfield</a:t>
            </a:r>
          </a:p>
          <a:p>
            <a:r>
              <a:rPr lang="en-GB" sz="1400" dirty="0"/>
              <a:t>Writing genres: narrative; comic strip; newspaper; diary; poetry; non-chronological report. </a:t>
            </a:r>
          </a:p>
          <a:p>
            <a:r>
              <a:rPr lang="en-GB" sz="1400" dirty="0"/>
              <a:t>Extended writing: narrative writing</a:t>
            </a:r>
          </a:p>
          <a:p>
            <a:r>
              <a:rPr lang="en-GB" sz="1400" b="1" dirty="0" err="1"/>
              <a:t>SPaG</a:t>
            </a:r>
            <a:r>
              <a:rPr lang="en-GB" sz="1400" b="1" dirty="0"/>
              <a:t>: </a:t>
            </a:r>
            <a:r>
              <a:rPr lang="en-GB" sz="1400" dirty="0"/>
              <a:t>nouns; pronouns; various tenses; expanded noun phrases;  conjunctions; adverbs; prepositions; fronted adverbials; commas; possessive apostrophes; inverted commas; varied sentence structure;  paragraphs; understanding and using </a:t>
            </a:r>
            <a:r>
              <a:rPr lang="en-GB" sz="1400" dirty="0" err="1"/>
              <a:t>SPaG</a:t>
            </a:r>
            <a:r>
              <a:rPr lang="en-GB" sz="1400" dirty="0"/>
              <a:t> terminology. </a:t>
            </a:r>
          </a:p>
          <a:p>
            <a:r>
              <a:rPr lang="en-GB" sz="1400" b="1" dirty="0"/>
              <a:t>Guided reading</a:t>
            </a:r>
          </a:p>
          <a:p>
            <a:r>
              <a:rPr lang="en-GB" sz="1400" dirty="0"/>
              <a:t>Blue John by </a:t>
            </a:r>
            <a:r>
              <a:rPr lang="en-GB" sz="1400" dirty="0" err="1"/>
              <a:t>Berlie</a:t>
            </a:r>
            <a:r>
              <a:rPr lang="en-GB" sz="1400" dirty="0"/>
              <a:t> Doherty to finish</a:t>
            </a:r>
          </a:p>
          <a:p>
            <a:r>
              <a:rPr lang="en-GB" sz="1400" dirty="0"/>
              <a:t>Luna and the Treasure of Tlaloc</a:t>
            </a:r>
          </a:p>
        </p:txBody>
      </p:sp>
      <p:sp>
        <p:nvSpPr>
          <p:cNvPr id="7" name="Rectangle 6"/>
          <p:cNvSpPr/>
          <p:nvPr/>
        </p:nvSpPr>
        <p:spPr>
          <a:xfrm>
            <a:off x="4201014" y="275138"/>
            <a:ext cx="4734306" cy="1815882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MATHS</a:t>
            </a:r>
          </a:p>
          <a:p>
            <a:r>
              <a:rPr lang="en-GB" sz="1400" b="1" dirty="0"/>
              <a:t>Fractions: </a:t>
            </a:r>
            <a:r>
              <a:rPr lang="en-GB" sz="1400" dirty="0"/>
              <a:t>understand denominators and numerators, compare and order fractions, non-unit fractions, equivalent fractions, fractions on a number line, fractions as bar models,</a:t>
            </a:r>
          </a:p>
          <a:p>
            <a:r>
              <a:rPr lang="en-GB" sz="1400" dirty="0"/>
              <a:t>add and subtract fractions, unit and non unit fractions of a set of objects and reasoning with fractions of an amount.</a:t>
            </a:r>
          </a:p>
          <a:p>
            <a:r>
              <a:rPr lang="en-GB" sz="1400" b="1" dirty="0"/>
              <a:t>Mass and Capacity: </a:t>
            </a:r>
            <a:r>
              <a:rPr lang="en-GB" sz="1400" dirty="0"/>
              <a:t>grams and kilograms, equivalent masses, millilitres and litres and compare capacity and volume.</a:t>
            </a:r>
            <a:endParaRPr lang="en-GB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7056943" y="2482707"/>
            <a:ext cx="1523611" cy="738664"/>
          </a:xfrm>
          <a:prstGeom prst="rect">
            <a:avLst/>
          </a:prstGeom>
          <a:ln w="38100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SCIENCE</a:t>
            </a:r>
          </a:p>
          <a:p>
            <a:r>
              <a:rPr lang="en-GB" sz="1400" dirty="0"/>
              <a:t>Artful flowers, fruits and seeds</a:t>
            </a:r>
          </a:p>
        </p:txBody>
      </p:sp>
      <p:sp>
        <p:nvSpPr>
          <p:cNvPr id="10" name="Rectangle 9"/>
          <p:cNvSpPr/>
          <p:nvPr/>
        </p:nvSpPr>
        <p:spPr>
          <a:xfrm>
            <a:off x="6121469" y="4543319"/>
            <a:ext cx="2664296" cy="738664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PE</a:t>
            </a:r>
          </a:p>
          <a:p>
            <a:r>
              <a:rPr lang="en-GB" sz="1400" dirty="0"/>
              <a:t>Athletics</a:t>
            </a:r>
          </a:p>
          <a:p>
            <a:r>
              <a:rPr lang="en-GB" sz="1400" dirty="0"/>
              <a:t>Gymnastics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8242" y="3687618"/>
            <a:ext cx="2656338" cy="523220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PSHE</a:t>
            </a:r>
          </a:p>
          <a:p>
            <a:r>
              <a:rPr lang="en-GB" sz="1400" dirty="0"/>
              <a:t>Economic well-being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334121" y="2409213"/>
            <a:ext cx="2304256" cy="738664"/>
          </a:xfrm>
          <a:prstGeom prst="rect">
            <a:avLst/>
          </a:prstGeom>
          <a:ln w="38100"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RE</a:t>
            </a:r>
          </a:p>
          <a:p>
            <a:r>
              <a:rPr lang="en-GB" sz="1400" dirty="0"/>
              <a:t>When Jesus left, what was the impact of Pentecost?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69691" y="5175731"/>
            <a:ext cx="2883631" cy="138499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Art</a:t>
            </a:r>
          </a:p>
          <a:p>
            <a:r>
              <a:rPr lang="en-GB" sz="1400" dirty="0"/>
              <a:t>Painting and Mixed Media: prehistoric painting – to finish</a:t>
            </a:r>
          </a:p>
          <a:p>
            <a:r>
              <a:rPr lang="en-GB" sz="1400" b="1" dirty="0"/>
              <a:t>Design and Technology</a:t>
            </a:r>
          </a:p>
          <a:p>
            <a:r>
              <a:rPr lang="en-GB" sz="1400" dirty="0"/>
              <a:t>Cooking and nutrition: eating seasonally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083752" y="5490014"/>
            <a:ext cx="2739730" cy="738664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Computing</a:t>
            </a:r>
          </a:p>
          <a:p>
            <a:r>
              <a:rPr lang="en-GB" sz="1400" dirty="0"/>
              <a:t>Creating media – desktop publishing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6E263A-F648-444B-ADF3-BFB12898DB3A}"/>
              </a:ext>
            </a:extLst>
          </p:cNvPr>
          <p:cNvSpPr/>
          <p:nvPr/>
        </p:nvSpPr>
        <p:spPr>
          <a:xfrm>
            <a:off x="5779098" y="3636629"/>
            <a:ext cx="2618874" cy="738664"/>
          </a:xfrm>
          <a:prstGeom prst="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Geography</a:t>
            </a:r>
          </a:p>
          <a:p>
            <a:r>
              <a:rPr lang="en-GB" sz="1400" dirty="0"/>
              <a:t>Why are rainforests important to us?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9D588E-E42F-4ED6-8516-6D2AD121F480}"/>
              </a:ext>
            </a:extLst>
          </p:cNvPr>
          <p:cNvSpPr/>
          <p:nvPr/>
        </p:nvSpPr>
        <p:spPr>
          <a:xfrm>
            <a:off x="462275" y="4446422"/>
            <a:ext cx="2448272" cy="52322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Music</a:t>
            </a:r>
            <a:endParaRPr lang="en-GB" sz="1400" dirty="0"/>
          </a:p>
          <a:p>
            <a:r>
              <a:rPr lang="en-GB" sz="1400" dirty="0"/>
              <a:t>Learning to play the recorder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7CA71D-F895-4CFB-A8A2-888DBAFAFB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347865" y="4624455"/>
            <a:ext cx="2448271" cy="1628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103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8569562B348245941A091DFB76DC8F" ma:contentTypeVersion="10" ma:contentTypeDescription="Create a new document." ma:contentTypeScope="" ma:versionID="e720102b2ccae9279fe4e698270c01eb">
  <xsd:schema xmlns:xsd="http://www.w3.org/2001/XMLSchema" xmlns:xs="http://www.w3.org/2001/XMLSchema" xmlns:p="http://schemas.microsoft.com/office/2006/metadata/properties" xmlns:ns3="35d246e9-db30-4d49-91b7-6b757ba4d88f" targetNamespace="http://schemas.microsoft.com/office/2006/metadata/properties" ma:root="true" ma:fieldsID="671757fc5315b5463c95895601eae7ff" ns3:_="">
    <xsd:import namespace="35d246e9-db30-4d49-91b7-6b757ba4d88f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  <xsd:element ref="ns3:MediaServiceSystem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d246e9-db30-4d49-91b7-6b757ba4d88f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14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5d246e9-db30-4d49-91b7-6b757ba4d88f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6D88B2F-CE71-4622-853B-235FBF67FC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5d246e9-db30-4d49-91b7-6b757ba4d88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C471F25-609F-43D5-B039-B26ED8809458}">
  <ds:schemaRefs>
    <ds:schemaRef ds:uri="http://schemas.microsoft.com/office/2006/documentManagement/types"/>
    <ds:schemaRef ds:uri="http://www.w3.org/XML/1998/namespace"/>
    <ds:schemaRef ds:uri="http://purl.org/dc/dcmitype/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35d246e9-db30-4d49-91b7-6b757ba4d88f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E0D76B45-4605-4DA6-88B8-8820AAD9A97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445</TotalTime>
  <Words>234</Words>
  <Application>Microsoft Office PowerPoint</Application>
  <PresentationFormat>On-screen Show (4:3)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Penny Thompson</cp:lastModifiedBy>
  <cp:revision>52</cp:revision>
  <cp:lastPrinted>2023-04-21T07:16:09Z</cp:lastPrinted>
  <dcterms:created xsi:type="dcterms:W3CDTF">2020-03-17T20:00:06Z</dcterms:created>
  <dcterms:modified xsi:type="dcterms:W3CDTF">2026-04-15T08:10:05Z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0x010100448569562B348245941A091DFB76DC8F</vt:lpwstr>
  </property>
</Properties>
</file>