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9561" autoAdjust="0"/>
    <p:restoredTop sz="94660"/>
  </p:normalViewPr>
  <p:slideViewPr>
    <p:cSldViewPr>
      <p:cViewPr varScale="1">
        <p:scale>
          <a:sx n="81" d="100"/>
          <a:sy n="81" d="100"/>
        </p:scale>
        <p:origin x="2011"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ne Gardiner" userId="3fa484917a353e39" providerId="LiveId" clId="{17903CE0-D5FB-4531-976A-839D439ED25C}"/>
    <pc:docChg chg="undo custSel modSld">
      <pc:chgData name="Christine Gardiner" userId="3fa484917a353e39" providerId="LiveId" clId="{17903CE0-D5FB-4531-976A-839D439ED25C}" dt="2026-05-04T19:13:19.323" v="1473" actId="20577"/>
      <pc:docMkLst>
        <pc:docMk/>
      </pc:docMkLst>
      <pc:sldChg chg="modSp mod">
        <pc:chgData name="Christine Gardiner" userId="3fa484917a353e39" providerId="LiveId" clId="{17903CE0-D5FB-4531-976A-839D439ED25C}" dt="2026-05-04T19:13:19.323" v="1473" actId="20577"/>
        <pc:sldMkLst>
          <pc:docMk/>
          <pc:sldMk cId="2954103573" sldId="256"/>
        </pc:sldMkLst>
        <pc:spChg chg="mod">
          <ac:chgData name="Christine Gardiner" userId="3fa484917a353e39" providerId="LiveId" clId="{17903CE0-D5FB-4531-976A-839D439ED25C}" dt="2026-05-04T19:10:28.353" v="1292" actId="1076"/>
          <ac:spMkLst>
            <pc:docMk/>
            <pc:sldMk cId="2954103573" sldId="256"/>
            <ac:spMk id="2" creationId="{09618F43-1E44-F051-9A7A-4F4B8097767F}"/>
          </ac:spMkLst>
        </pc:spChg>
        <pc:spChg chg="mod">
          <ac:chgData name="Christine Gardiner" userId="3fa484917a353e39" providerId="LiveId" clId="{17903CE0-D5FB-4531-976A-839D439ED25C}" dt="2026-05-04T19:09:41.079" v="1276" actId="1076"/>
          <ac:spMkLst>
            <pc:docMk/>
            <pc:sldMk cId="2954103573" sldId="256"/>
            <ac:spMk id="4" creationId="{00000000-0000-0000-0000-000000000000}"/>
          </ac:spMkLst>
        </pc:spChg>
        <pc:spChg chg="mod">
          <ac:chgData name="Christine Gardiner" userId="3fa484917a353e39" providerId="LiveId" clId="{17903CE0-D5FB-4531-976A-839D439ED25C}" dt="2026-05-04T18:53:25.638" v="14" actId="20577"/>
          <ac:spMkLst>
            <pc:docMk/>
            <pc:sldMk cId="2954103573" sldId="256"/>
            <ac:spMk id="5" creationId="{00000000-0000-0000-0000-000000000000}"/>
          </ac:spMkLst>
        </pc:spChg>
        <pc:spChg chg="mod">
          <ac:chgData name="Christine Gardiner" userId="3fa484917a353e39" providerId="LiveId" clId="{17903CE0-D5FB-4531-976A-839D439ED25C}" dt="2026-05-04T19:00:56.095" v="531" actId="20577"/>
          <ac:spMkLst>
            <pc:docMk/>
            <pc:sldMk cId="2954103573" sldId="256"/>
            <ac:spMk id="7" creationId="{00000000-0000-0000-0000-000000000000}"/>
          </ac:spMkLst>
        </pc:spChg>
        <pc:spChg chg="mod">
          <ac:chgData name="Christine Gardiner" userId="3fa484917a353e39" providerId="LiveId" clId="{17903CE0-D5FB-4531-976A-839D439ED25C}" dt="2026-05-04T19:04:47.140" v="900" actId="20577"/>
          <ac:spMkLst>
            <pc:docMk/>
            <pc:sldMk cId="2954103573" sldId="256"/>
            <ac:spMk id="9" creationId="{00000000-0000-0000-0000-000000000000}"/>
          </ac:spMkLst>
        </pc:spChg>
        <pc:spChg chg="mod">
          <ac:chgData name="Christine Gardiner" userId="3fa484917a353e39" providerId="LiveId" clId="{17903CE0-D5FB-4531-976A-839D439ED25C}" dt="2026-05-04T19:10:14.903" v="1287" actId="1076"/>
          <ac:spMkLst>
            <pc:docMk/>
            <pc:sldMk cId="2954103573" sldId="256"/>
            <ac:spMk id="10" creationId="{00000000-0000-0000-0000-000000000000}"/>
          </ac:spMkLst>
        </pc:spChg>
        <pc:spChg chg="mod">
          <ac:chgData name="Christine Gardiner" userId="3fa484917a353e39" providerId="LiveId" clId="{17903CE0-D5FB-4531-976A-839D439ED25C}" dt="2026-05-04T19:13:19.323" v="1473" actId="20577"/>
          <ac:spMkLst>
            <pc:docMk/>
            <pc:sldMk cId="2954103573" sldId="256"/>
            <ac:spMk id="11" creationId="{00000000-0000-0000-0000-000000000000}"/>
          </ac:spMkLst>
        </pc:spChg>
        <pc:spChg chg="mod">
          <ac:chgData name="Christine Gardiner" userId="3fa484917a353e39" providerId="LiveId" clId="{17903CE0-D5FB-4531-976A-839D439ED25C}" dt="2026-05-04T18:57:23.727" v="127" actId="20577"/>
          <ac:spMkLst>
            <pc:docMk/>
            <pc:sldMk cId="2954103573" sldId="256"/>
            <ac:spMk id="12" creationId="{00000000-0000-0000-0000-000000000000}"/>
          </ac:spMkLst>
        </pc:spChg>
        <pc:spChg chg="mod">
          <ac:chgData name="Christine Gardiner" userId="3fa484917a353e39" providerId="LiveId" clId="{17903CE0-D5FB-4531-976A-839D439ED25C}" dt="2026-05-04T19:10:17.498" v="1288" actId="14100"/>
          <ac:spMkLst>
            <pc:docMk/>
            <pc:sldMk cId="2954103573" sldId="256"/>
            <ac:spMk id="13" creationId="{00000000-0000-0000-0000-000000000000}"/>
          </ac:spMkLst>
        </pc:spChg>
        <pc:spChg chg="mod">
          <ac:chgData name="Christine Gardiner" userId="3fa484917a353e39" providerId="LiveId" clId="{17903CE0-D5FB-4531-976A-839D439ED25C}" dt="2026-05-04T19:04:53.856" v="901" actId="1076"/>
          <ac:spMkLst>
            <pc:docMk/>
            <pc:sldMk cId="2954103573" sldId="256"/>
            <ac:spMk id="14" creationId="{496E263A-F648-444B-ADF3-BFB12898DB3A}"/>
          </ac:spMkLst>
        </pc:spChg>
        <pc:spChg chg="mod">
          <ac:chgData name="Christine Gardiner" userId="3fa484917a353e39" providerId="LiveId" clId="{17903CE0-D5FB-4531-976A-839D439ED25C}" dt="2026-05-04T19:10:23.370" v="1290" actId="1076"/>
          <ac:spMkLst>
            <pc:docMk/>
            <pc:sldMk cId="2954103573" sldId="256"/>
            <ac:spMk id="15" creationId="{00000000-0000-0000-0000-000000000000}"/>
          </ac:spMkLst>
        </pc:spChg>
        <pc:spChg chg="mod">
          <ac:chgData name="Christine Gardiner" userId="3fa484917a353e39" providerId="LiveId" clId="{17903CE0-D5FB-4531-976A-839D439ED25C}" dt="2026-05-04T19:10:19.823" v="1289" actId="1076"/>
          <ac:spMkLst>
            <pc:docMk/>
            <pc:sldMk cId="2954103573" sldId="256"/>
            <ac:spMk id="16" creationId="{769D588E-E42F-4ED6-8516-6D2AD121F48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DB7C5E-E6EF-4DAD-BA32-92995C8F67B5}" type="datetimeFigureOut">
              <a:rPr lang="en-GB" smtClean="0"/>
              <a:t>04/05/2026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1B75F-B248-4481-9D14-16C272D46859}" type="slidenum">
              <a:rPr lang="en-GB" smtClean="0"/>
              <a:t>‹#›</a:t>
            </a:fld>
            <a:endParaRPr lang="en-GB"/>
          </a:p>
        </p:txBody>
      </p:sp>
    </p:spTree>
    <p:extLst>
      <p:ext uri="{BB962C8B-B14F-4D97-AF65-F5344CB8AC3E}">
        <p14:creationId xmlns:p14="http://schemas.microsoft.com/office/powerpoint/2010/main" val="1041786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31B75F-B248-4481-9D14-16C272D46859}" type="slidenum">
              <a:rPr lang="en-GB" smtClean="0"/>
              <a:t>1</a:t>
            </a:fld>
            <a:endParaRPr lang="en-GB"/>
          </a:p>
        </p:txBody>
      </p:sp>
    </p:spTree>
    <p:extLst>
      <p:ext uri="{BB962C8B-B14F-4D97-AF65-F5344CB8AC3E}">
        <p14:creationId xmlns:p14="http://schemas.microsoft.com/office/powerpoint/2010/main" val="3522915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555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9069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0C5488-DDD7-4A00-A683-E7A7943647E3}" type="datetimeFigureOut">
              <a:rPr lang="en-GB" smtClean="0"/>
              <a:t>04/05/2026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313737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0C5488-DDD7-4A00-A683-E7A7943647E3}" type="datetimeFigureOut">
              <a:rPr lang="en-GB" smtClean="0"/>
              <a:t>04/05/2026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23397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0C5488-DDD7-4A00-A683-E7A7943647E3}" type="datetimeFigureOut">
              <a:rPr lang="en-GB" smtClean="0"/>
              <a:t>04/05/2026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1190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0C5488-DDD7-4A00-A683-E7A7943647E3}" type="datetimeFigureOut">
              <a:rPr lang="en-GB" smtClean="0"/>
              <a:t>04/05/2026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71807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C5488-DDD7-4A00-A683-E7A7943647E3}" type="datetimeFigureOut">
              <a:rPr lang="en-GB" smtClean="0"/>
              <a:t>04/05/2026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80442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04/05/2026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43293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04/05/2026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043996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3741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014667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C5488-DDD7-4A00-A683-E7A7943647E3}" type="datetimeFigureOut">
              <a:rPr lang="en-GB" smtClean="0"/>
              <a:t>04/05/2026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95319-5B26-4254-8FE4-4FB5898AEE97}" type="slidenum">
              <a:rPr lang="en-GB" smtClean="0"/>
              <a:t>‹#›</a:t>
            </a:fld>
            <a:endParaRPr lang="en-GB"/>
          </a:p>
        </p:txBody>
      </p:sp>
    </p:spTree>
    <p:extLst>
      <p:ext uri="{BB962C8B-B14F-4D97-AF65-F5344CB8AC3E}">
        <p14:creationId xmlns:p14="http://schemas.microsoft.com/office/powerpoint/2010/main" val="2527386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95943" y="2958251"/>
            <a:ext cx="2448272" cy="923330"/>
          </a:xfrm>
          <a:prstGeom prst="rect">
            <a:avLst/>
          </a:prstGeom>
          <a:noFill/>
        </p:spPr>
        <p:txBody>
          <a:bodyPr wrap="square" rtlCol="0">
            <a:spAutoFit/>
          </a:bodyPr>
          <a:lstStyle/>
          <a:p>
            <a:pPr algn="ctr"/>
            <a:r>
              <a:rPr lang="en-GB" b="1" dirty="0"/>
              <a:t> </a:t>
            </a:r>
            <a:r>
              <a:rPr lang="en-GB" b="1" i="1" u="sng" dirty="0"/>
              <a:t>Year 1 </a:t>
            </a:r>
          </a:p>
          <a:p>
            <a:pPr algn="ctr"/>
            <a:r>
              <a:rPr lang="en-GB" b="1" i="1" u="sng" dirty="0"/>
              <a:t>Summer Term </a:t>
            </a:r>
          </a:p>
          <a:p>
            <a:pPr algn="ctr"/>
            <a:r>
              <a:rPr lang="en-GB" b="1" i="1" u="sng" dirty="0"/>
              <a:t>Overview</a:t>
            </a:r>
          </a:p>
        </p:txBody>
      </p:sp>
      <p:sp>
        <p:nvSpPr>
          <p:cNvPr id="5" name="Rectangle 4"/>
          <p:cNvSpPr/>
          <p:nvPr/>
        </p:nvSpPr>
        <p:spPr>
          <a:xfrm>
            <a:off x="78527" y="132789"/>
            <a:ext cx="4997529" cy="1846659"/>
          </a:xfrm>
          <a:prstGeom prst="rect">
            <a:avLst/>
          </a:prstGeom>
          <a:ln w="38100">
            <a:solidFill>
              <a:srgbClr val="FF0000"/>
            </a:solidFill>
          </a:ln>
        </p:spPr>
        <p:txBody>
          <a:bodyPr wrap="square">
            <a:spAutoFit/>
          </a:bodyPr>
          <a:lstStyle/>
          <a:p>
            <a:pPr fontAlgn="base"/>
            <a:r>
              <a:rPr lang="en-GB" sz="1200" b="1" dirty="0"/>
              <a:t>ENGLISH - </a:t>
            </a:r>
            <a:r>
              <a:rPr lang="en-GB" sz="1200" dirty="0">
                <a:latin typeface="Calibri" panose="020F0502020204030204" pitchFamily="34" charset="0"/>
                <a:ea typeface="Calibri" panose="020F0502020204030204" pitchFamily="34" charset="0"/>
                <a:cs typeface="Calibri" panose="020F0502020204030204" pitchFamily="34" charset="0"/>
              </a:rPr>
              <a:t>using our new books ‘Dog’s Don’t Do Ballet’, ‘Fergal is Fuming’, ‘Alan’s Big Scary Teeth’, ‘Pumpkin Soup’ and ‘The Squirrels Who Squabbled’ we will be making predictions, sequencing events to form narratives, using descriptive language, reinventing stories using our own creative ideas and editing our work to improve our writing. </a:t>
            </a:r>
            <a:r>
              <a:rPr lang="en-US" sz="1200" dirty="0">
                <a:latin typeface="Calibri" panose="020F0502020204030204" pitchFamily="34" charset="0"/>
                <a:ea typeface="Calibri" panose="020F0502020204030204" pitchFamily="34" charset="0"/>
                <a:cs typeface="Calibri" panose="020F0502020204030204" pitchFamily="34" charset="0"/>
              </a:rPr>
              <a:t>​</a:t>
            </a:r>
          </a:p>
          <a:p>
            <a:pPr fontAlgn="base"/>
            <a:r>
              <a:rPr lang="en-GB" sz="1200" b="1" dirty="0">
                <a:latin typeface="Calibri" panose="020F0502020204030204" pitchFamily="34" charset="0"/>
                <a:ea typeface="Calibri" panose="020F0502020204030204" pitchFamily="34" charset="0"/>
                <a:cs typeface="Calibri" panose="020F0502020204030204" pitchFamily="34" charset="0"/>
              </a:rPr>
              <a:t>Punctuation</a:t>
            </a:r>
            <a:r>
              <a:rPr lang="en-GB" sz="1200" dirty="0">
                <a:latin typeface="Calibri" panose="020F0502020204030204" pitchFamily="34" charset="0"/>
                <a:ea typeface="Calibri" panose="020F0502020204030204" pitchFamily="34" charset="0"/>
                <a:cs typeface="Calibri" panose="020F0502020204030204" pitchFamily="34" charset="0"/>
              </a:rPr>
              <a:t> - children should use capital letters, full stops, finger spaces, exclamation marks and question marks correctly in their work. </a:t>
            </a:r>
            <a:r>
              <a:rPr lang="en-US" sz="1200" dirty="0">
                <a:latin typeface="Calibri" panose="020F0502020204030204" pitchFamily="34" charset="0"/>
                <a:ea typeface="Calibri" panose="020F0502020204030204" pitchFamily="34" charset="0"/>
                <a:cs typeface="Calibri" panose="020F0502020204030204" pitchFamily="34" charset="0"/>
              </a:rPr>
              <a:t>​</a:t>
            </a:r>
          </a:p>
          <a:p>
            <a:pPr fontAlgn="base"/>
            <a:r>
              <a:rPr lang="en-GB" sz="1200" b="1" dirty="0">
                <a:latin typeface="Calibri" panose="020F0502020204030204" pitchFamily="34" charset="0"/>
                <a:ea typeface="Calibri" panose="020F0502020204030204" pitchFamily="34" charset="0"/>
                <a:cs typeface="Calibri" panose="020F0502020204030204" pitchFamily="34" charset="0"/>
              </a:rPr>
              <a:t>Phonics</a:t>
            </a:r>
            <a:r>
              <a:rPr lang="en-GB" sz="1200" dirty="0">
                <a:latin typeface="Calibri" panose="020F0502020204030204" pitchFamily="34" charset="0"/>
                <a:ea typeface="Calibri" panose="020F0502020204030204" pitchFamily="34" charset="0"/>
                <a:cs typeface="Calibri" panose="020F0502020204030204" pitchFamily="34" charset="0"/>
              </a:rPr>
              <a:t> - children will continue to apply phonic knowledge and skills as the route to decode words</a:t>
            </a:r>
            <a:r>
              <a:rPr lang="en-GB" dirty="0"/>
              <a:t>.</a:t>
            </a:r>
            <a:r>
              <a:rPr lang="en-US" dirty="0"/>
              <a:t>​</a:t>
            </a:r>
          </a:p>
        </p:txBody>
      </p:sp>
      <p:sp>
        <p:nvSpPr>
          <p:cNvPr id="7" name="Rectangle 6"/>
          <p:cNvSpPr/>
          <p:nvPr/>
        </p:nvSpPr>
        <p:spPr>
          <a:xfrm>
            <a:off x="5209725" y="43457"/>
            <a:ext cx="3829843" cy="2677656"/>
          </a:xfrm>
          <a:prstGeom prst="rect">
            <a:avLst/>
          </a:prstGeom>
          <a:ln w="38100">
            <a:solidFill>
              <a:srgbClr val="00B0F0"/>
            </a:solidFill>
          </a:ln>
        </p:spPr>
        <p:txBody>
          <a:bodyPr wrap="square">
            <a:spAutoFit/>
          </a:bodyPr>
          <a:lstStyle/>
          <a:p>
            <a:r>
              <a:rPr lang="en-GB" sz="1200" b="1" dirty="0"/>
              <a:t>MATHS</a:t>
            </a:r>
          </a:p>
          <a:p>
            <a:pPr fontAlgn="base"/>
            <a:r>
              <a:rPr lang="en-GB" sz="1200" b="1" dirty="0"/>
              <a:t>Place Value </a:t>
            </a:r>
            <a:r>
              <a:rPr lang="en-GB" sz="1200" dirty="0"/>
              <a:t>- Find 1 more, 1 less, 10 more, 10 less than any 2-digit number; understand place value in 2-digit numbers. </a:t>
            </a:r>
            <a:r>
              <a:rPr lang="en-US" sz="1200" dirty="0"/>
              <a:t>​</a:t>
            </a:r>
          </a:p>
          <a:p>
            <a:pPr fontAlgn="base"/>
            <a:r>
              <a:rPr lang="en-GB" sz="1200" b="1" dirty="0"/>
              <a:t>Multiplication and Division </a:t>
            </a:r>
            <a:r>
              <a:rPr lang="en-GB" sz="1200" dirty="0"/>
              <a:t>– counting in 2s, 5s and 10s,recognising and adding equal groups, making arrays, grouping and sharing. </a:t>
            </a:r>
            <a:r>
              <a:rPr lang="en-US" sz="1200" dirty="0"/>
              <a:t>​</a:t>
            </a:r>
          </a:p>
          <a:p>
            <a:pPr fontAlgn="base"/>
            <a:r>
              <a:rPr lang="en-GB" sz="1200" b="1" dirty="0"/>
              <a:t>Money</a:t>
            </a:r>
            <a:r>
              <a:rPr lang="en-GB" sz="1200" dirty="0"/>
              <a:t> – recognising money and counting in coins. </a:t>
            </a:r>
            <a:r>
              <a:rPr lang="en-US" sz="1200" dirty="0"/>
              <a:t>​</a:t>
            </a:r>
          </a:p>
          <a:p>
            <a:pPr fontAlgn="base"/>
            <a:r>
              <a:rPr lang="en-GB" sz="1200" b="1" dirty="0"/>
              <a:t>Time</a:t>
            </a:r>
            <a:r>
              <a:rPr lang="en-GB" sz="1200" dirty="0"/>
              <a:t>-  understand what comes before and after something, the days of the week and months of the year, to understand hours, minutes and seconds and to tell the time to the hour and half hour. </a:t>
            </a:r>
          </a:p>
          <a:p>
            <a:pPr fontAlgn="base"/>
            <a:r>
              <a:rPr lang="en-GB" sz="1200" b="1" dirty="0"/>
              <a:t>Fractions - </a:t>
            </a:r>
            <a:r>
              <a:rPr lang="en-GB" sz="1200" dirty="0"/>
              <a:t> to recognise and find a half and quarter of a shape and amount. </a:t>
            </a:r>
            <a:endParaRPr lang="en-US" sz="1200" b="1" dirty="0"/>
          </a:p>
        </p:txBody>
      </p:sp>
      <p:sp>
        <p:nvSpPr>
          <p:cNvPr id="9" name="Rectangle 8"/>
          <p:cNvSpPr/>
          <p:nvPr/>
        </p:nvSpPr>
        <p:spPr>
          <a:xfrm>
            <a:off x="5209725" y="2970183"/>
            <a:ext cx="3829843" cy="1200329"/>
          </a:xfrm>
          <a:prstGeom prst="rect">
            <a:avLst/>
          </a:prstGeom>
          <a:ln w="38100">
            <a:solidFill>
              <a:srgbClr val="92D050"/>
            </a:solidFill>
          </a:ln>
        </p:spPr>
        <p:txBody>
          <a:bodyPr wrap="square">
            <a:spAutoFit/>
          </a:bodyPr>
          <a:lstStyle/>
          <a:p>
            <a:r>
              <a:rPr lang="en-GB" sz="1200" b="1" dirty="0"/>
              <a:t>SCIENCE : Let’s Build and Plants</a:t>
            </a:r>
            <a:r>
              <a:rPr lang="en-GB" sz="1200" dirty="0"/>
              <a:t>– children will explore different materials and sort them into groups being on their properties. Children will explore the outdoor area and look at plants that are growing. They will talk about what they need to grow and will look like when they are full grown. </a:t>
            </a:r>
            <a:endParaRPr lang="en-GB" sz="1200" b="1" dirty="0"/>
          </a:p>
        </p:txBody>
      </p:sp>
      <p:sp>
        <p:nvSpPr>
          <p:cNvPr id="10" name="Rectangle 9"/>
          <p:cNvSpPr/>
          <p:nvPr/>
        </p:nvSpPr>
        <p:spPr>
          <a:xfrm>
            <a:off x="3118628" y="4336099"/>
            <a:ext cx="2953660" cy="1384995"/>
          </a:xfrm>
          <a:prstGeom prst="rect">
            <a:avLst/>
          </a:prstGeom>
          <a:ln w="38100">
            <a:solidFill>
              <a:schemeClr val="accent6">
                <a:lumMod val="60000"/>
                <a:lumOff val="40000"/>
              </a:schemeClr>
            </a:solidFill>
          </a:ln>
        </p:spPr>
        <p:txBody>
          <a:bodyPr wrap="square">
            <a:spAutoFit/>
          </a:bodyPr>
          <a:lstStyle/>
          <a:p>
            <a:r>
              <a:rPr lang="en-GB" sz="1200" b="1" dirty="0"/>
              <a:t>PE – </a:t>
            </a:r>
            <a:r>
              <a:rPr lang="en-GB" sz="1200" dirty="0"/>
              <a:t>in Yoga the children will learn about mindfulness and body awareness. They will learn poses and techniques that will help them to connect their mind and body. In outdoor PE they will develop their skills required in athletic sports such as running at different speeds. </a:t>
            </a:r>
            <a:endParaRPr lang="en-GB" sz="1200" b="1" dirty="0"/>
          </a:p>
        </p:txBody>
      </p:sp>
      <p:sp>
        <p:nvSpPr>
          <p:cNvPr id="11" name="Rectangle 10"/>
          <p:cNvSpPr/>
          <p:nvPr/>
        </p:nvSpPr>
        <p:spPr>
          <a:xfrm>
            <a:off x="116318" y="4354722"/>
            <a:ext cx="2870675" cy="1384995"/>
          </a:xfrm>
          <a:prstGeom prst="rect">
            <a:avLst/>
          </a:prstGeom>
          <a:ln w="38100">
            <a:solidFill>
              <a:schemeClr val="accent2"/>
            </a:solidFill>
          </a:ln>
        </p:spPr>
        <p:txBody>
          <a:bodyPr wrap="square">
            <a:spAutoFit/>
          </a:bodyPr>
          <a:lstStyle/>
          <a:p>
            <a:r>
              <a:rPr lang="en-GB" sz="1200" b="1" dirty="0"/>
              <a:t>PSHE : Economic Wellbeing and Health and Wellbeing  - </a:t>
            </a:r>
            <a:r>
              <a:rPr lang="en-GB" sz="1200" dirty="0"/>
              <a:t>They will learn about money safety, the role of banks, saving and spending money and consider skills needed for jobs. They will also learn about how their bodies and minds can affect their emotions and </a:t>
            </a:r>
            <a:r>
              <a:rPr lang="en-GB" sz="1200"/>
              <a:t>how to support them.  </a:t>
            </a:r>
            <a:endParaRPr lang="en-GB" sz="1200" dirty="0"/>
          </a:p>
        </p:txBody>
      </p:sp>
      <p:sp>
        <p:nvSpPr>
          <p:cNvPr id="12" name="Rectangle 11"/>
          <p:cNvSpPr/>
          <p:nvPr/>
        </p:nvSpPr>
        <p:spPr>
          <a:xfrm>
            <a:off x="6191670" y="5909088"/>
            <a:ext cx="2847898" cy="877163"/>
          </a:xfrm>
          <a:prstGeom prst="rect">
            <a:avLst/>
          </a:prstGeom>
          <a:ln w="38100">
            <a:solidFill>
              <a:schemeClr val="accent4">
                <a:lumMod val="40000"/>
                <a:lumOff val="60000"/>
              </a:schemeClr>
            </a:solidFill>
          </a:ln>
        </p:spPr>
        <p:txBody>
          <a:bodyPr wrap="square">
            <a:spAutoFit/>
          </a:bodyPr>
          <a:lstStyle/>
          <a:p>
            <a:r>
              <a:rPr lang="en-GB" sz="1200" b="1" dirty="0"/>
              <a:t>RE </a:t>
            </a:r>
            <a:r>
              <a:rPr lang="en-GB" sz="1200" dirty="0"/>
              <a:t>– </a:t>
            </a:r>
            <a:r>
              <a:rPr lang="en-GB" dirty="0"/>
              <a:t> </a:t>
            </a:r>
            <a:r>
              <a:rPr lang="en-GB" sz="1100" b="1" dirty="0">
                <a:latin typeface="Calibri" panose="020F0502020204030204" pitchFamily="34" charset="0"/>
                <a:ea typeface="Calibri" panose="020F0502020204030204" pitchFamily="34" charset="0"/>
                <a:cs typeface="Calibri" panose="020F0502020204030204" pitchFamily="34" charset="0"/>
              </a:rPr>
              <a:t>Judaism </a:t>
            </a:r>
            <a:r>
              <a:rPr lang="en-GB" sz="1100" dirty="0">
                <a:latin typeface="Calibri" panose="020F0502020204030204" pitchFamily="34" charset="0"/>
                <a:ea typeface="Calibri" panose="020F0502020204030204" pitchFamily="34" charset="0"/>
                <a:cs typeface="Calibri" panose="020F0502020204030204" pitchFamily="34" charset="0"/>
              </a:rPr>
              <a:t>– the children will be focusing on ‘How and why is Shabbat important to some Jewish people in Britain?’ and ‘How do people know how to behave?’ </a:t>
            </a:r>
            <a:endParaRPr lang="en-GB" sz="1200" b="1" dirty="0">
              <a:latin typeface="Calibri" panose="020F0502020204030204" pitchFamily="34" charset="0"/>
              <a:ea typeface="Calibri" panose="020F0502020204030204" pitchFamily="34" charset="0"/>
              <a:cs typeface="Calibri" panose="020F0502020204030204" pitchFamily="34" charset="0"/>
            </a:endParaRPr>
          </a:p>
        </p:txBody>
      </p:sp>
      <p:sp>
        <p:nvSpPr>
          <p:cNvPr id="13" name="Rectangle 12"/>
          <p:cNvSpPr/>
          <p:nvPr/>
        </p:nvSpPr>
        <p:spPr>
          <a:xfrm>
            <a:off x="6203922" y="4243767"/>
            <a:ext cx="2835646" cy="1569660"/>
          </a:xfrm>
          <a:prstGeom prst="rect">
            <a:avLst/>
          </a:prstGeom>
          <a:ln w="38100">
            <a:solidFill>
              <a:srgbClr val="FF0000"/>
            </a:solidFill>
          </a:ln>
        </p:spPr>
        <p:txBody>
          <a:bodyPr wrap="square">
            <a:spAutoFit/>
          </a:bodyPr>
          <a:lstStyle/>
          <a:p>
            <a:pPr fontAlgn="base"/>
            <a:r>
              <a:rPr lang="en-GB" sz="1100" b="1" dirty="0"/>
              <a:t>ART: </a:t>
            </a:r>
            <a:r>
              <a:rPr lang="en-GB" sz="1200" b="1" dirty="0">
                <a:latin typeface="Calibri" panose="020F0502020204030204" pitchFamily="34" charset="0"/>
                <a:ea typeface="Calibri" panose="020F0502020204030204" pitchFamily="34" charset="0"/>
                <a:cs typeface="Calibri" panose="020F0502020204030204" pitchFamily="34" charset="0"/>
              </a:rPr>
              <a:t>Sculpture and 3D Paper Play </a:t>
            </a:r>
            <a:r>
              <a:rPr lang="en-GB" sz="1200" dirty="0">
                <a:latin typeface="Calibri" panose="020F0502020204030204" pitchFamily="34" charset="0"/>
                <a:ea typeface="Calibri" panose="020F0502020204030204" pitchFamily="34" charset="0"/>
                <a:cs typeface="Calibri" panose="020F0502020204030204" pitchFamily="34" charset="0"/>
              </a:rPr>
              <a:t>–children learn about 3D art forms focusing on techniques like, painting, rolling, shaping and constructing. ​</a:t>
            </a:r>
          </a:p>
          <a:p>
            <a:pPr fontAlgn="base"/>
            <a:r>
              <a:rPr lang="en-GB" sz="1200" b="1" dirty="0">
                <a:latin typeface="Calibri" panose="020F0502020204030204" pitchFamily="34" charset="0"/>
                <a:ea typeface="Calibri" panose="020F0502020204030204" pitchFamily="34" charset="0"/>
                <a:cs typeface="Calibri" panose="020F0502020204030204" pitchFamily="34" charset="0"/>
              </a:rPr>
              <a:t>D&amp;T : Cooking &amp; Nutrition </a:t>
            </a:r>
            <a:r>
              <a:rPr lang="en-GB" sz="1200" dirty="0">
                <a:latin typeface="Calibri" panose="020F0502020204030204" pitchFamily="34" charset="0"/>
                <a:ea typeface="Calibri" panose="020F0502020204030204" pitchFamily="34" charset="0"/>
                <a:cs typeface="Calibri" panose="020F0502020204030204" pitchFamily="34" charset="0"/>
              </a:rPr>
              <a:t>– children will prepare foods by cutting, juicing and selecting fruits and vegetables to create a smoothie. </a:t>
            </a:r>
          </a:p>
        </p:txBody>
      </p:sp>
      <p:sp>
        <p:nvSpPr>
          <p:cNvPr id="15" name="Rectangle 14"/>
          <p:cNvSpPr/>
          <p:nvPr/>
        </p:nvSpPr>
        <p:spPr>
          <a:xfrm>
            <a:off x="116319" y="5813427"/>
            <a:ext cx="2847898" cy="830997"/>
          </a:xfrm>
          <a:prstGeom prst="rect">
            <a:avLst/>
          </a:prstGeom>
          <a:ln w="38100">
            <a:solidFill>
              <a:schemeClr val="accent6">
                <a:lumMod val="75000"/>
              </a:schemeClr>
            </a:solidFill>
          </a:ln>
        </p:spPr>
        <p:txBody>
          <a:bodyPr wrap="square">
            <a:spAutoFit/>
          </a:bodyPr>
          <a:lstStyle/>
          <a:p>
            <a:r>
              <a:rPr lang="en-GB" sz="1200" b="1" dirty="0"/>
              <a:t>ICT  - </a:t>
            </a:r>
            <a:r>
              <a:rPr lang="en-GB" sz="1200" dirty="0">
                <a:latin typeface="Calibri" panose="020F0502020204030204" pitchFamily="34" charset="0"/>
                <a:ea typeface="Calibri" panose="020F0502020204030204" pitchFamily="34" charset="0"/>
                <a:cs typeface="Calibri" panose="020F0502020204030204" pitchFamily="34" charset="0"/>
              </a:rPr>
              <a:t>the children will be focusing on early computer programming, de-bugging and testing as well as using </a:t>
            </a:r>
            <a:r>
              <a:rPr lang="en-GB" sz="1200" dirty="0" err="1">
                <a:latin typeface="Calibri" panose="020F0502020204030204" pitchFamily="34" charset="0"/>
                <a:ea typeface="Calibri" panose="020F0502020204030204" pitchFamily="34" charset="0"/>
                <a:cs typeface="Calibri" panose="020F0502020204030204" pitchFamily="34" charset="0"/>
              </a:rPr>
              <a:t>BeeBots</a:t>
            </a:r>
            <a:r>
              <a:rPr lang="en-GB" sz="1200" dirty="0">
                <a:latin typeface="Calibri" panose="020F0502020204030204" pitchFamily="34" charset="0"/>
                <a:ea typeface="Calibri" panose="020F0502020204030204" pitchFamily="34" charset="0"/>
                <a:cs typeface="Calibri" panose="020F0502020204030204" pitchFamily="34" charset="0"/>
              </a:rPr>
              <a:t> and working on Scratch. </a:t>
            </a:r>
            <a:endParaRPr lang="en-GB" sz="1200" b="1" dirty="0">
              <a:latin typeface="Calibri" panose="020F0502020204030204" pitchFamily="34" charset="0"/>
              <a:ea typeface="Calibri" panose="020F0502020204030204" pitchFamily="34" charset="0"/>
              <a:cs typeface="Calibri" panose="020F0502020204030204" pitchFamily="34" charset="0"/>
            </a:endParaRPr>
          </a:p>
        </p:txBody>
      </p:sp>
      <p:sp>
        <p:nvSpPr>
          <p:cNvPr id="14" name="Rectangle 13">
            <a:extLst>
              <a:ext uri="{FF2B5EF4-FFF2-40B4-BE49-F238E27FC236}">
                <a16:creationId xmlns:a16="http://schemas.microsoft.com/office/drawing/2014/main" id="{496E263A-F648-444B-ADF3-BFB12898DB3A}"/>
              </a:ext>
            </a:extLst>
          </p:cNvPr>
          <p:cNvSpPr/>
          <p:nvPr/>
        </p:nvSpPr>
        <p:spPr>
          <a:xfrm>
            <a:off x="88526" y="2108959"/>
            <a:ext cx="4997528" cy="830997"/>
          </a:xfrm>
          <a:prstGeom prst="rect">
            <a:avLst/>
          </a:prstGeom>
          <a:ln w="38100">
            <a:solidFill>
              <a:schemeClr val="accent2">
                <a:lumMod val="40000"/>
                <a:lumOff val="60000"/>
              </a:schemeClr>
            </a:solidFill>
          </a:ln>
        </p:spPr>
        <p:txBody>
          <a:bodyPr wrap="square">
            <a:spAutoFit/>
          </a:bodyPr>
          <a:lstStyle/>
          <a:p>
            <a:r>
              <a:rPr lang="en-GB" sz="1200" b="1" dirty="0">
                <a:latin typeface="Calibri" panose="020F0502020204030204" pitchFamily="34" charset="0"/>
                <a:ea typeface="Calibri" panose="020F0502020204030204" pitchFamily="34" charset="0"/>
                <a:cs typeface="Calibri" panose="020F0502020204030204" pitchFamily="34" charset="0"/>
              </a:rPr>
              <a:t>HISTORY – How have explorers changed the world? </a:t>
            </a:r>
            <a:r>
              <a:rPr lang="en-GB" sz="1200" dirty="0">
                <a:latin typeface="Calibri" panose="020F0502020204030204" pitchFamily="34" charset="0"/>
                <a:ea typeface="Calibri" panose="020F0502020204030204" pitchFamily="34" charset="0"/>
                <a:cs typeface="Calibri" panose="020F0502020204030204" pitchFamily="34" charset="0"/>
              </a:rPr>
              <a:t>– the children will learn all about famous explorers from modern day and beyond living memory. They will learn how explorers travelled and their achievements. They will sequence events on a timeline and discuss their significance.</a:t>
            </a:r>
            <a:endParaRPr lang="en-GB" sz="900" i="1" dirty="0">
              <a:latin typeface="Calibri" panose="020F0502020204030204" pitchFamily="34" charset="0"/>
              <a:ea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769D588E-E42F-4ED6-8516-6D2AD121F480}"/>
              </a:ext>
            </a:extLst>
          </p:cNvPr>
          <p:cNvSpPr/>
          <p:nvPr/>
        </p:nvSpPr>
        <p:spPr>
          <a:xfrm>
            <a:off x="3155686" y="5798652"/>
            <a:ext cx="2847898" cy="954107"/>
          </a:xfrm>
          <a:prstGeom prst="rect">
            <a:avLst/>
          </a:prstGeom>
          <a:ln w="38100">
            <a:solidFill>
              <a:schemeClr val="accent6">
                <a:lumMod val="75000"/>
              </a:schemeClr>
            </a:solidFill>
          </a:ln>
        </p:spPr>
        <p:txBody>
          <a:bodyPr wrap="square">
            <a:spAutoFit/>
          </a:bodyPr>
          <a:lstStyle/>
          <a:p>
            <a:r>
              <a:rPr lang="en-GB" sz="1200" b="1" dirty="0"/>
              <a:t>MUSIC – </a:t>
            </a:r>
            <a:r>
              <a:rPr lang="en-GB" sz="1100" dirty="0">
                <a:latin typeface="Calibri" panose="020F0502020204030204" pitchFamily="34" charset="0"/>
                <a:ea typeface="Calibri" panose="020F0502020204030204" pitchFamily="34" charset="0"/>
                <a:cs typeface="Calibri" panose="020F0502020204030204" pitchFamily="34" charset="0"/>
              </a:rPr>
              <a:t>children are introduced to sound patterns (rhythms). They explore clapping along to words and phrases, creating rhythmic patterns. They also round up their learning of pitch, tempo, pulse and dynamics. </a:t>
            </a:r>
            <a:endParaRPr lang="en-GB" sz="1200" b="1" dirty="0">
              <a:latin typeface="Calibri" panose="020F0502020204030204" pitchFamily="34" charset="0"/>
              <a:ea typeface="Calibri" panose="020F0502020204030204" pitchFamily="34" charset="0"/>
              <a:cs typeface="Calibri" panose="020F0502020204030204" pitchFamily="34" charset="0"/>
            </a:endParaRPr>
          </a:p>
        </p:txBody>
      </p:sp>
      <p:sp>
        <p:nvSpPr>
          <p:cNvPr id="2" name="Rectangle 1">
            <a:extLst>
              <a:ext uri="{FF2B5EF4-FFF2-40B4-BE49-F238E27FC236}">
                <a16:creationId xmlns:a16="http://schemas.microsoft.com/office/drawing/2014/main" id="{09618F43-1E44-F051-9A7A-4F4B8097767F}"/>
              </a:ext>
            </a:extLst>
          </p:cNvPr>
          <p:cNvSpPr/>
          <p:nvPr/>
        </p:nvSpPr>
        <p:spPr>
          <a:xfrm>
            <a:off x="104432" y="3043438"/>
            <a:ext cx="3531464" cy="1200329"/>
          </a:xfrm>
          <a:prstGeom prst="rect">
            <a:avLst/>
          </a:prstGeom>
          <a:ln w="38100">
            <a:solidFill>
              <a:schemeClr val="accent2">
                <a:lumMod val="40000"/>
                <a:lumOff val="60000"/>
              </a:schemeClr>
            </a:solidFill>
          </a:ln>
        </p:spPr>
        <p:txBody>
          <a:bodyPr wrap="square">
            <a:spAutoFit/>
          </a:bodyPr>
          <a:lstStyle/>
          <a:p>
            <a:r>
              <a:rPr lang="en-GB" sz="1200" b="1" dirty="0"/>
              <a:t>GEOGRAPHY – </a:t>
            </a:r>
            <a:r>
              <a:rPr lang="en-GB" sz="1200" b="1" dirty="0">
                <a:latin typeface="Calibri" panose="020F0502020204030204" pitchFamily="34" charset="0"/>
                <a:ea typeface="Calibri" panose="020F0502020204030204" pitchFamily="34" charset="0"/>
                <a:cs typeface="Calibri" panose="020F0502020204030204" pitchFamily="34" charset="0"/>
              </a:rPr>
              <a:t>What is it like to live in Shanghai? </a:t>
            </a:r>
            <a:r>
              <a:rPr lang="en-GB" sz="1200" dirty="0">
                <a:latin typeface="Calibri" panose="020F0502020204030204" pitchFamily="34" charset="0"/>
                <a:ea typeface="Calibri" panose="020F0502020204030204" pitchFamily="34" charset="0"/>
                <a:cs typeface="Calibri" panose="020F0502020204030204" pitchFamily="34" charset="0"/>
              </a:rPr>
              <a:t>The children will learn about human and physical features, use directional language, draw symbols on maps, use atlases to locate the UK and China on a world map, learn about the continents and oceans of the world and compare the UK to China. </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4103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5220</TotalTime>
  <Words>654</Words>
  <Application>Microsoft Office PowerPoint</Application>
  <PresentationFormat>On-screen Show (4:3)</PresentationFormat>
  <Paragraphs>23</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Christine Gardiner</cp:lastModifiedBy>
  <cp:revision>28</cp:revision>
  <dcterms:created xsi:type="dcterms:W3CDTF">2020-03-17T20:00:06Z</dcterms:created>
  <dcterms:modified xsi:type="dcterms:W3CDTF">2026-05-04T19:13:20Z</dcterms:modified>
</cp:coreProperties>
</file>