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9561" autoAdjust="0"/>
    <p:restoredTop sz="94660"/>
  </p:normalViewPr>
  <p:slideViewPr>
    <p:cSldViewPr>
      <p:cViewPr varScale="1">
        <p:scale>
          <a:sx n="107" d="100"/>
          <a:sy n="107" d="100"/>
        </p:scale>
        <p:origin x="242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e Gardiner" userId="3fa484917a353e39" providerId="LiveId" clId="{17903CE0-D5FB-4531-976A-839D439ED25C}"/>
    <pc:docChg chg="undo custSel modSld">
      <pc:chgData name="Christine Gardiner" userId="3fa484917a353e39" providerId="LiveId" clId="{17903CE0-D5FB-4531-976A-839D439ED25C}" dt="2025-09-14T11:01:02.392" v="4308" actId="114"/>
      <pc:docMkLst>
        <pc:docMk/>
      </pc:docMkLst>
      <pc:sldChg chg="addSp delSp modSp mod">
        <pc:chgData name="Christine Gardiner" userId="3fa484917a353e39" providerId="LiveId" clId="{17903CE0-D5FB-4531-976A-839D439ED25C}" dt="2025-09-14T11:01:02.392" v="4308" actId="114"/>
        <pc:sldMkLst>
          <pc:docMk/>
          <pc:sldMk cId="2954103573" sldId="256"/>
        </pc:sldMkLst>
        <pc:spChg chg="mod">
          <ac:chgData name="Christine Gardiner" userId="3fa484917a353e39" providerId="LiveId" clId="{17903CE0-D5FB-4531-976A-839D439ED25C}" dt="2025-09-14T09:55:11.670" v="1376" actId="20577"/>
          <ac:spMkLst>
            <pc:docMk/>
            <pc:sldMk cId="2954103573" sldId="256"/>
            <ac:spMk id="2" creationId="{09618F43-1E44-F051-9A7A-4F4B8097767F}"/>
          </ac:spMkLst>
        </pc:spChg>
        <pc:spChg chg="mod">
          <ac:chgData name="Christine Gardiner" userId="3fa484917a353e39" providerId="LiveId" clId="{17903CE0-D5FB-4531-976A-839D439ED25C}" dt="2025-09-14T09:15:57.454" v="17" actId="20577"/>
          <ac:spMkLst>
            <pc:docMk/>
            <pc:sldMk cId="2954103573" sldId="256"/>
            <ac:spMk id="4" creationId="{00000000-0000-0000-0000-000000000000}"/>
          </ac:spMkLst>
        </pc:spChg>
        <pc:spChg chg="mod">
          <ac:chgData name="Christine Gardiner" userId="3fa484917a353e39" providerId="LiveId" clId="{17903CE0-D5FB-4531-976A-839D439ED25C}" dt="2025-09-14T09:20:39.820" v="287" actId="20577"/>
          <ac:spMkLst>
            <pc:docMk/>
            <pc:sldMk cId="2954103573" sldId="256"/>
            <ac:spMk id="5" creationId="{00000000-0000-0000-0000-000000000000}"/>
          </ac:spMkLst>
        </pc:spChg>
        <pc:spChg chg="add del mod">
          <ac:chgData name="Christine Gardiner" userId="3fa484917a353e39" providerId="LiveId" clId="{17903CE0-D5FB-4531-976A-839D439ED25C}" dt="2025-09-14T09:50:19.951" v="900" actId="478"/>
          <ac:spMkLst>
            <pc:docMk/>
            <pc:sldMk cId="2954103573" sldId="256"/>
            <ac:spMk id="6" creationId="{115EFF5B-3271-95F2-FF16-337F0DFE25B1}"/>
          </ac:spMkLst>
        </pc:spChg>
        <pc:spChg chg="mod">
          <ac:chgData name="Christine Gardiner" userId="3fa484917a353e39" providerId="LiveId" clId="{17903CE0-D5FB-4531-976A-839D439ED25C}" dt="2025-09-14T10:35:19.996" v="2368" actId="20577"/>
          <ac:spMkLst>
            <pc:docMk/>
            <pc:sldMk cId="2954103573" sldId="256"/>
            <ac:spMk id="7" creationId="{00000000-0000-0000-0000-000000000000}"/>
          </ac:spMkLst>
        </pc:spChg>
        <pc:spChg chg="mod">
          <ac:chgData name="Christine Gardiner" userId="3fa484917a353e39" providerId="LiveId" clId="{17903CE0-D5FB-4531-976A-839D439ED25C}" dt="2025-09-14T10:45:26.996" v="3053" actId="1076"/>
          <ac:spMkLst>
            <pc:docMk/>
            <pc:sldMk cId="2954103573" sldId="256"/>
            <ac:spMk id="9" creationId="{00000000-0000-0000-0000-000000000000}"/>
          </ac:spMkLst>
        </pc:spChg>
        <pc:spChg chg="mod">
          <ac:chgData name="Christine Gardiner" userId="3fa484917a353e39" providerId="LiveId" clId="{17903CE0-D5FB-4531-976A-839D439ED25C}" dt="2025-09-14T09:57:45.307" v="1498" actId="6549"/>
          <ac:spMkLst>
            <pc:docMk/>
            <pc:sldMk cId="2954103573" sldId="256"/>
            <ac:spMk id="10" creationId="{00000000-0000-0000-0000-000000000000}"/>
          </ac:spMkLst>
        </pc:spChg>
        <pc:spChg chg="mod">
          <ac:chgData name="Christine Gardiner" userId="3fa484917a353e39" providerId="LiveId" clId="{17903CE0-D5FB-4531-976A-839D439ED25C}" dt="2025-09-14T11:01:02.392" v="4308" actId="114"/>
          <ac:spMkLst>
            <pc:docMk/>
            <pc:sldMk cId="2954103573" sldId="256"/>
            <ac:spMk id="11" creationId="{00000000-0000-0000-0000-000000000000}"/>
          </ac:spMkLst>
        </pc:spChg>
        <pc:spChg chg="mod">
          <ac:chgData name="Christine Gardiner" userId="3fa484917a353e39" providerId="LiveId" clId="{17903CE0-D5FB-4531-976A-839D439ED25C}" dt="2025-09-14T10:00:31.535" v="1602" actId="20577"/>
          <ac:spMkLst>
            <pc:docMk/>
            <pc:sldMk cId="2954103573" sldId="256"/>
            <ac:spMk id="12" creationId="{00000000-0000-0000-0000-000000000000}"/>
          </ac:spMkLst>
        </pc:spChg>
        <pc:spChg chg="mod">
          <ac:chgData name="Christine Gardiner" userId="3fa484917a353e39" providerId="LiveId" clId="{17903CE0-D5FB-4531-976A-839D439ED25C}" dt="2025-09-14T10:51:09.240" v="3492" actId="20577"/>
          <ac:spMkLst>
            <pc:docMk/>
            <pc:sldMk cId="2954103573" sldId="256"/>
            <ac:spMk id="13" creationId="{00000000-0000-0000-0000-000000000000}"/>
          </ac:spMkLst>
        </pc:spChg>
        <pc:spChg chg="mod">
          <ac:chgData name="Christine Gardiner" userId="3fa484917a353e39" providerId="LiveId" clId="{17903CE0-D5FB-4531-976A-839D439ED25C}" dt="2025-09-14T09:50:14.185" v="899" actId="6549"/>
          <ac:spMkLst>
            <pc:docMk/>
            <pc:sldMk cId="2954103573" sldId="256"/>
            <ac:spMk id="14" creationId="{496E263A-F648-444B-ADF3-BFB12898DB3A}"/>
          </ac:spMkLst>
        </pc:spChg>
        <pc:spChg chg="mod">
          <ac:chgData name="Christine Gardiner" userId="3fa484917a353e39" providerId="LiveId" clId="{17903CE0-D5FB-4531-976A-839D439ED25C}" dt="2025-09-14T11:00:53.268" v="4305" actId="1076"/>
          <ac:spMkLst>
            <pc:docMk/>
            <pc:sldMk cId="2954103573" sldId="256"/>
            <ac:spMk id="15" creationId="{00000000-0000-0000-0000-000000000000}"/>
          </ac:spMkLst>
        </pc:spChg>
        <pc:spChg chg="mod">
          <ac:chgData name="Christine Gardiner" userId="3fa484917a353e39" providerId="LiveId" clId="{17903CE0-D5FB-4531-976A-839D439ED25C}" dt="2025-09-14T09:59:14.772" v="1513" actId="20577"/>
          <ac:spMkLst>
            <pc:docMk/>
            <pc:sldMk cId="2954103573" sldId="256"/>
            <ac:spMk id="16" creationId="{769D588E-E42F-4ED6-8516-6D2AD121F48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14/09/2025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14/09/2025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61961" y="3044279"/>
            <a:ext cx="2448272" cy="923330"/>
          </a:xfrm>
          <a:prstGeom prst="rect">
            <a:avLst/>
          </a:prstGeom>
          <a:noFill/>
        </p:spPr>
        <p:txBody>
          <a:bodyPr wrap="square" rtlCol="0">
            <a:spAutoFit/>
          </a:bodyPr>
          <a:lstStyle/>
          <a:p>
            <a:pPr algn="ctr"/>
            <a:r>
              <a:rPr lang="en-GB" b="1" dirty="0"/>
              <a:t> </a:t>
            </a:r>
            <a:r>
              <a:rPr lang="en-GB" b="1" i="1" u="sng" dirty="0"/>
              <a:t>Year 1 </a:t>
            </a:r>
          </a:p>
          <a:p>
            <a:pPr algn="ctr"/>
            <a:r>
              <a:rPr lang="en-GB" b="1" i="1" u="sng" dirty="0"/>
              <a:t>Autumn Term </a:t>
            </a:r>
          </a:p>
          <a:p>
            <a:pPr algn="ctr"/>
            <a:r>
              <a:rPr lang="en-GB" b="1" i="1" u="sng" dirty="0"/>
              <a:t>Overview</a:t>
            </a:r>
          </a:p>
        </p:txBody>
      </p:sp>
      <p:sp>
        <p:nvSpPr>
          <p:cNvPr id="5" name="Rectangle 4"/>
          <p:cNvSpPr/>
          <p:nvPr/>
        </p:nvSpPr>
        <p:spPr>
          <a:xfrm>
            <a:off x="78527" y="132789"/>
            <a:ext cx="4997529" cy="1754326"/>
          </a:xfrm>
          <a:prstGeom prst="rect">
            <a:avLst/>
          </a:prstGeom>
          <a:ln w="38100">
            <a:solidFill>
              <a:srgbClr val="FF0000"/>
            </a:solidFill>
          </a:ln>
        </p:spPr>
        <p:txBody>
          <a:bodyPr wrap="square">
            <a:spAutoFit/>
          </a:bodyPr>
          <a:lstStyle/>
          <a:p>
            <a:r>
              <a:rPr lang="en-GB" sz="1200" b="1" dirty="0"/>
              <a:t>ENGLISH - </a:t>
            </a:r>
            <a:r>
              <a:rPr lang="en-GB" sz="1200" dirty="0"/>
              <a:t>using our new books ‘What the Ladybird Head’, ‘Stanleys Stick’, ‘Deep Dark Wood’, ‘Little Red’ ‘Mrs Mole I’m Home’ and ‘Rapunzel’ we will be making using descriptive language, sequencing events to form narratives, reinventing stories using our own creative ideas and editing our work to improve our writing. </a:t>
            </a:r>
          </a:p>
          <a:p>
            <a:r>
              <a:rPr lang="en-GB" sz="1200" b="1" dirty="0"/>
              <a:t>Punctuation</a:t>
            </a:r>
            <a:r>
              <a:rPr lang="en-GB" sz="1200" dirty="0"/>
              <a:t> - children should use capital letters, full stops, finger spaces, exclamation marks and question marks correctly in their work. </a:t>
            </a:r>
          </a:p>
          <a:p>
            <a:r>
              <a:rPr lang="en-GB" sz="1200" b="1" dirty="0"/>
              <a:t>Phonics</a:t>
            </a:r>
            <a:r>
              <a:rPr lang="en-GB" sz="1200" dirty="0"/>
              <a:t> - children will continue to apply phonic knowledge and skills as the route to decode words.</a:t>
            </a:r>
          </a:p>
        </p:txBody>
      </p:sp>
      <p:sp>
        <p:nvSpPr>
          <p:cNvPr id="7" name="Rectangle 6"/>
          <p:cNvSpPr/>
          <p:nvPr/>
        </p:nvSpPr>
        <p:spPr>
          <a:xfrm>
            <a:off x="5214115" y="132791"/>
            <a:ext cx="3829843" cy="2308324"/>
          </a:xfrm>
          <a:prstGeom prst="rect">
            <a:avLst/>
          </a:prstGeom>
          <a:ln w="38100">
            <a:solidFill>
              <a:srgbClr val="00B0F0"/>
            </a:solidFill>
          </a:ln>
        </p:spPr>
        <p:txBody>
          <a:bodyPr wrap="square">
            <a:spAutoFit/>
          </a:bodyPr>
          <a:lstStyle/>
          <a:p>
            <a:r>
              <a:rPr lang="en-GB" sz="1200" b="1" dirty="0"/>
              <a:t>MATHS</a:t>
            </a:r>
          </a:p>
          <a:p>
            <a:r>
              <a:rPr lang="en-GB" sz="1200" b="1" dirty="0"/>
              <a:t>Place Value within 10  </a:t>
            </a:r>
            <a:r>
              <a:rPr lang="en-GB" sz="1200" dirty="0"/>
              <a:t>- Sort and Count Objects, Recognise numbers as words, Find 1 more, 1 less, Count backwards from 10, Compare groups including the language fewer, more, same, less than, greater than and equal to.  </a:t>
            </a:r>
          </a:p>
          <a:p>
            <a:r>
              <a:rPr lang="en-GB" sz="1200" b="1" dirty="0"/>
              <a:t>Addition and subtraction </a:t>
            </a:r>
            <a:r>
              <a:rPr lang="en-GB" sz="1200" dirty="0"/>
              <a:t>– introduce part-part, whole models, fact families, number bonds to 10, addition by adding together and more, subtraction by taking away and on a number line and writing number sentences. </a:t>
            </a:r>
          </a:p>
          <a:p>
            <a:r>
              <a:rPr lang="en-GB" sz="1200" b="1" dirty="0"/>
              <a:t>Geometry (Shape)</a:t>
            </a:r>
            <a:r>
              <a:rPr lang="en-GB" sz="1200" dirty="0"/>
              <a:t> – recognising and name 3D and 2D shapes, sort 2D shapes, sort 3D shapes and make patterns with 2D and 3D shapes. </a:t>
            </a:r>
          </a:p>
        </p:txBody>
      </p:sp>
      <p:sp>
        <p:nvSpPr>
          <p:cNvPr id="9" name="Rectangle 8"/>
          <p:cNvSpPr/>
          <p:nvPr/>
        </p:nvSpPr>
        <p:spPr>
          <a:xfrm>
            <a:off x="5225631" y="2537165"/>
            <a:ext cx="3829843" cy="1384995"/>
          </a:xfrm>
          <a:prstGeom prst="rect">
            <a:avLst/>
          </a:prstGeom>
          <a:ln w="38100">
            <a:solidFill>
              <a:srgbClr val="92D050"/>
            </a:solidFill>
          </a:ln>
        </p:spPr>
        <p:txBody>
          <a:bodyPr wrap="square">
            <a:spAutoFit/>
          </a:bodyPr>
          <a:lstStyle/>
          <a:p>
            <a:r>
              <a:rPr lang="en-GB" sz="1200" b="1" dirty="0"/>
              <a:t>SCIENCE : Ourselves &amp; Marvellous Materials </a:t>
            </a:r>
            <a:r>
              <a:rPr lang="en-GB" sz="1200" dirty="0"/>
              <a:t>– children will observe how their bodies have changed over time and think about how they change as they get older while looking at the different senses. The children will explore and test a range of materials suitable for fixing a broken umbrella. They will explore puddles and observe how they change over time. </a:t>
            </a:r>
            <a:endParaRPr lang="en-GB" sz="1200" b="1" dirty="0"/>
          </a:p>
        </p:txBody>
      </p:sp>
      <p:sp>
        <p:nvSpPr>
          <p:cNvPr id="10" name="Rectangle 9"/>
          <p:cNvSpPr/>
          <p:nvPr/>
        </p:nvSpPr>
        <p:spPr>
          <a:xfrm>
            <a:off x="88526" y="4328023"/>
            <a:ext cx="3063642" cy="1384995"/>
          </a:xfrm>
          <a:prstGeom prst="rect">
            <a:avLst/>
          </a:prstGeom>
          <a:ln w="38100">
            <a:solidFill>
              <a:schemeClr val="accent6">
                <a:lumMod val="60000"/>
                <a:lumOff val="40000"/>
              </a:schemeClr>
            </a:solidFill>
          </a:ln>
        </p:spPr>
        <p:txBody>
          <a:bodyPr wrap="square">
            <a:spAutoFit/>
          </a:bodyPr>
          <a:lstStyle/>
          <a:p>
            <a:r>
              <a:rPr lang="en-GB" sz="1200" b="1" dirty="0"/>
              <a:t>PE – </a:t>
            </a:r>
            <a:r>
              <a:rPr lang="en-GB" sz="1200" dirty="0"/>
              <a:t>in gymnastics and Dance the children will continue to develop their balance, agility and co-ordination whilst creating sequences. In outdoor PE they will continue working on throwing, catching, jumping and running skills as well as developing how to change direction quickly and dodge. </a:t>
            </a:r>
            <a:endParaRPr lang="en-GB" sz="1200" b="1" dirty="0"/>
          </a:p>
        </p:txBody>
      </p:sp>
      <p:sp>
        <p:nvSpPr>
          <p:cNvPr id="11" name="Rectangle 10"/>
          <p:cNvSpPr/>
          <p:nvPr/>
        </p:nvSpPr>
        <p:spPr>
          <a:xfrm>
            <a:off x="3253121" y="4429274"/>
            <a:ext cx="2847898" cy="1015663"/>
          </a:xfrm>
          <a:prstGeom prst="rect">
            <a:avLst/>
          </a:prstGeom>
          <a:ln w="38100">
            <a:solidFill>
              <a:schemeClr val="accent2"/>
            </a:solidFill>
          </a:ln>
        </p:spPr>
        <p:txBody>
          <a:bodyPr wrap="square">
            <a:spAutoFit/>
          </a:bodyPr>
          <a:lstStyle/>
          <a:p>
            <a:r>
              <a:rPr lang="en-GB" sz="1200" b="1" dirty="0"/>
              <a:t>PSHE : Citizenship and Economic Wellbeing  - </a:t>
            </a:r>
            <a:r>
              <a:rPr lang="en-GB" sz="1200" dirty="0"/>
              <a:t>children learn about how their mind works. They will learn the different zones of regulation and think about what strategies.</a:t>
            </a:r>
          </a:p>
        </p:txBody>
      </p:sp>
      <p:sp>
        <p:nvSpPr>
          <p:cNvPr id="12" name="Rectangle 11"/>
          <p:cNvSpPr/>
          <p:nvPr/>
        </p:nvSpPr>
        <p:spPr>
          <a:xfrm>
            <a:off x="6217575" y="5709546"/>
            <a:ext cx="2847898" cy="830997"/>
          </a:xfrm>
          <a:prstGeom prst="rect">
            <a:avLst/>
          </a:prstGeom>
          <a:ln w="38100">
            <a:solidFill>
              <a:schemeClr val="accent4">
                <a:lumMod val="40000"/>
                <a:lumOff val="60000"/>
              </a:schemeClr>
            </a:solidFill>
          </a:ln>
        </p:spPr>
        <p:txBody>
          <a:bodyPr wrap="square">
            <a:spAutoFit/>
          </a:bodyPr>
          <a:lstStyle/>
          <a:p>
            <a:r>
              <a:rPr lang="en-GB" sz="1200" b="1" dirty="0"/>
              <a:t>RE </a:t>
            </a:r>
            <a:r>
              <a:rPr lang="en-GB" sz="1200" dirty="0"/>
              <a:t>– </a:t>
            </a:r>
            <a:r>
              <a:rPr lang="en-GB" sz="1200" b="1" dirty="0"/>
              <a:t>Christianity </a:t>
            </a:r>
            <a:r>
              <a:rPr lang="en-GB" sz="1200" dirty="0"/>
              <a:t>– the children will be focusing on ‘Who made the world?’ and ‘Why does Christmas matter to Christians?’ </a:t>
            </a:r>
            <a:endParaRPr lang="en-GB" sz="1200" b="1" dirty="0"/>
          </a:p>
        </p:txBody>
      </p:sp>
      <p:sp>
        <p:nvSpPr>
          <p:cNvPr id="13" name="Rectangle 12"/>
          <p:cNvSpPr/>
          <p:nvPr/>
        </p:nvSpPr>
        <p:spPr>
          <a:xfrm>
            <a:off x="6207576" y="4018211"/>
            <a:ext cx="2847898" cy="1569660"/>
          </a:xfrm>
          <a:prstGeom prst="rect">
            <a:avLst/>
          </a:prstGeom>
          <a:ln w="38100">
            <a:solidFill>
              <a:srgbClr val="FF0000"/>
            </a:solidFill>
          </a:ln>
        </p:spPr>
        <p:txBody>
          <a:bodyPr wrap="square">
            <a:spAutoFit/>
          </a:bodyPr>
          <a:lstStyle/>
          <a:p>
            <a:r>
              <a:rPr lang="en-GB" sz="1200" b="1" dirty="0"/>
              <a:t>ART : Drawing: Exploring line and shape </a:t>
            </a:r>
            <a:r>
              <a:rPr lang="en-GB" sz="1200" dirty="0"/>
              <a:t>– children learn about different types of line when drawing shapes and use shapes to draw a face. </a:t>
            </a:r>
          </a:p>
          <a:p>
            <a:r>
              <a:rPr lang="en-GB" sz="1200" b="1" dirty="0"/>
              <a:t>D&amp;T : Mechanisms: Matching slider game</a:t>
            </a:r>
            <a:r>
              <a:rPr lang="en-GB" sz="1200" dirty="0"/>
              <a:t>– children will make a working slider mechanisms by using a range of tools to cut and join materials together. </a:t>
            </a:r>
            <a:endParaRPr lang="en-GB" sz="1200" b="1" dirty="0"/>
          </a:p>
        </p:txBody>
      </p:sp>
      <p:sp>
        <p:nvSpPr>
          <p:cNvPr id="15" name="Rectangle 14"/>
          <p:cNvSpPr/>
          <p:nvPr/>
        </p:nvSpPr>
        <p:spPr>
          <a:xfrm>
            <a:off x="3255923" y="5709546"/>
            <a:ext cx="2847898" cy="1015663"/>
          </a:xfrm>
          <a:prstGeom prst="rect">
            <a:avLst/>
          </a:prstGeom>
          <a:ln w="38100">
            <a:solidFill>
              <a:schemeClr val="accent6">
                <a:lumMod val="75000"/>
              </a:schemeClr>
            </a:solidFill>
          </a:ln>
        </p:spPr>
        <p:txBody>
          <a:bodyPr wrap="square">
            <a:spAutoFit/>
          </a:bodyPr>
          <a:lstStyle/>
          <a:p>
            <a:r>
              <a:rPr lang="en-GB" sz="1200" b="1" dirty="0"/>
              <a:t>ICT  - </a:t>
            </a:r>
            <a:r>
              <a:rPr lang="en-GB" sz="1200" dirty="0"/>
              <a:t>the children learn about technology and how it can help them. They will become more familiar with the different components of a computer and how to use technology responsibly.  </a:t>
            </a:r>
            <a:endParaRPr lang="en-GB" sz="1200" b="1" dirty="0"/>
          </a:p>
        </p:txBody>
      </p:sp>
      <p:sp>
        <p:nvSpPr>
          <p:cNvPr id="14" name="Rectangle 13">
            <a:extLst>
              <a:ext uri="{FF2B5EF4-FFF2-40B4-BE49-F238E27FC236}">
                <a16:creationId xmlns:a16="http://schemas.microsoft.com/office/drawing/2014/main" id="{496E263A-F648-444B-ADF3-BFB12898DB3A}"/>
              </a:ext>
            </a:extLst>
          </p:cNvPr>
          <p:cNvSpPr/>
          <p:nvPr/>
        </p:nvSpPr>
        <p:spPr>
          <a:xfrm>
            <a:off x="100042" y="1986109"/>
            <a:ext cx="4997528" cy="830997"/>
          </a:xfrm>
          <a:prstGeom prst="rect">
            <a:avLst/>
          </a:prstGeom>
          <a:ln w="38100">
            <a:solidFill>
              <a:schemeClr val="accent2">
                <a:lumMod val="40000"/>
                <a:lumOff val="60000"/>
              </a:schemeClr>
            </a:solidFill>
          </a:ln>
        </p:spPr>
        <p:txBody>
          <a:bodyPr wrap="square">
            <a:spAutoFit/>
          </a:bodyPr>
          <a:lstStyle/>
          <a:p>
            <a:r>
              <a:rPr lang="en-GB" sz="1200" b="1" dirty="0"/>
              <a:t>HISTORY – How am I making History? </a:t>
            </a:r>
            <a:r>
              <a:rPr lang="en-GB" sz="1200" dirty="0"/>
              <a:t>– the children will sequence events on a timeline and discuss their significance while using the terms ’before’ and ‘after’.. They will learn about the similarities and differences between childhood now and in the past.  </a:t>
            </a:r>
            <a:endParaRPr lang="en-GB" sz="1100" i="1" dirty="0"/>
          </a:p>
        </p:txBody>
      </p:sp>
      <p:sp>
        <p:nvSpPr>
          <p:cNvPr id="16" name="Rectangle 15">
            <a:extLst>
              <a:ext uri="{FF2B5EF4-FFF2-40B4-BE49-F238E27FC236}">
                <a16:creationId xmlns:a16="http://schemas.microsoft.com/office/drawing/2014/main" id="{769D588E-E42F-4ED6-8516-6D2AD121F480}"/>
              </a:ext>
            </a:extLst>
          </p:cNvPr>
          <p:cNvSpPr/>
          <p:nvPr/>
        </p:nvSpPr>
        <p:spPr>
          <a:xfrm>
            <a:off x="78527" y="5765699"/>
            <a:ext cx="3063642" cy="1015663"/>
          </a:xfrm>
          <a:prstGeom prst="rect">
            <a:avLst/>
          </a:prstGeom>
          <a:ln w="38100">
            <a:solidFill>
              <a:schemeClr val="accent6">
                <a:lumMod val="75000"/>
              </a:schemeClr>
            </a:solidFill>
          </a:ln>
        </p:spPr>
        <p:txBody>
          <a:bodyPr wrap="square">
            <a:spAutoFit/>
          </a:bodyPr>
          <a:lstStyle/>
          <a:p>
            <a:r>
              <a:rPr lang="en-GB" sz="1200" b="1" dirty="0"/>
              <a:t>MUSIC – </a:t>
            </a:r>
            <a:r>
              <a:rPr lang="en-GB" sz="1200" dirty="0"/>
              <a:t>children are introduced to sound patterns (rhythms). They explore clapping along to words and phrases, creating rhythmic patterns. They also round up their learning of pulse and tempo. </a:t>
            </a:r>
            <a:endParaRPr lang="en-GB" sz="1200" b="1" dirty="0"/>
          </a:p>
        </p:txBody>
      </p:sp>
      <p:sp>
        <p:nvSpPr>
          <p:cNvPr id="2" name="Rectangle 1">
            <a:extLst>
              <a:ext uri="{FF2B5EF4-FFF2-40B4-BE49-F238E27FC236}">
                <a16:creationId xmlns:a16="http://schemas.microsoft.com/office/drawing/2014/main" id="{09618F43-1E44-F051-9A7A-4F4B8097767F}"/>
              </a:ext>
            </a:extLst>
          </p:cNvPr>
          <p:cNvSpPr/>
          <p:nvPr/>
        </p:nvSpPr>
        <p:spPr>
          <a:xfrm>
            <a:off x="88526" y="2880067"/>
            <a:ext cx="3058037" cy="1384995"/>
          </a:xfrm>
          <a:prstGeom prst="rect">
            <a:avLst/>
          </a:prstGeom>
          <a:ln w="38100">
            <a:solidFill>
              <a:schemeClr val="accent2">
                <a:lumMod val="40000"/>
                <a:lumOff val="60000"/>
              </a:schemeClr>
            </a:solidFill>
          </a:ln>
        </p:spPr>
        <p:txBody>
          <a:bodyPr wrap="square">
            <a:spAutoFit/>
          </a:bodyPr>
          <a:lstStyle/>
          <a:p>
            <a:r>
              <a:rPr lang="en-GB" sz="1200" b="1" dirty="0"/>
              <a:t>GEOGRAPHY – What is the weather like in the UK? </a:t>
            </a:r>
            <a:r>
              <a:rPr lang="en-GB" sz="1200" dirty="0"/>
              <a:t>The children will learn to name and locate the four countries on a map of the UK and be able to identify the country they live in.  They will learn about the four seasons and what season we are in currently. They will learn the four compass directions. </a:t>
            </a:r>
            <a:endParaRPr lang="en-GB" sz="1100" dirty="0"/>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5171</TotalTime>
  <Words>631</Words>
  <Application>Microsoft Office PowerPoint</Application>
  <PresentationFormat>On-screen Show (4:3)</PresentationFormat>
  <Paragraphs>21</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Christine Gardiner</cp:lastModifiedBy>
  <cp:revision>25</cp:revision>
  <dcterms:created xsi:type="dcterms:W3CDTF">2020-03-17T20:00:06Z</dcterms:created>
  <dcterms:modified xsi:type="dcterms:W3CDTF">2025-09-14T11:01:06Z</dcterms:modified>
</cp:coreProperties>
</file>