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1520" y="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DB7C5E-E6EF-4DAD-BA32-92995C8F67B5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31B75F-B248-4481-9D14-16C272D46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786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31B75F-B248-4481-9D14-16C272D4685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9158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586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931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3737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3978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9064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0774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429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293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996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410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667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0C5488-DDD7-4A00-A683-E7A7943647E3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386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03483" y="2482032"/>
            <a:ext cx="24482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 </a:t>
            </a:r>
            <a:r>
              <a:rPr lang="en-GB" sz="2000" b="1" i="1" u="sng" dirty="0"/>
              <a:t>Year 6</a:t>
            </a:r>
          </a:p>
          <a:p>
            <a:pPr algn="ctr"/>
            <a:r>
              <a:rPr lang="en-GB" sz="2000" b="1" i="1" u="sng" dirty="0"/>
              <a:t>Autumn 1</a:t>
            </a:r>
          </a:p>
          <a:p>
            <a:pPr algn="ctr"/>
            <a:r>
              <a:rPr lang="en-GB" sz="2000" b="1" i="1" u="sng" dirty="0"/>
              <a:t>Half Term Overview</a:t>
            </a:r>
          </a:p>
        </p:txBody>
      </p:sp>
      <p:sp>
        <p:nvSpPr>
          <p:cNvPr id="5" name="Rectangle 4"/>
          <p:cNvSpPr/>
          <p:nvPr/>
        </p:nvSpPr>
        <p:spPr>
          <a:xfrm>
            <a:off x="191274" y="132790"/>
            <a:ext cx="3706876" cy="2431435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ENGLISH</a:t>
            </a:r>
          </a:p>
          <a:p>
            <a:r>
              <a:rPr lang="en-GB" sz="1400" b="1" dirty="0"/>
              <a:t>Grammar: Writing for different audiences and purposes </a:t>
            </a:r>
          </a:p>
          <a:p>
            <a:r>
              <a:rPr lang="en-GB" sz="1400" b="1" dirty="0"/>
              <a:t>Settings</a:t>
            </a:r>
          </a:p>
          <a:p>
            <a:r>
              <a:rPr lang="en-GB" sz="1400" b="1" dirty="0"/>
              <a:t>Perspectives</a:t>
            </a:r>
          </a:p>
          <a:p>
            <a:r>
              <a:rPr lang="en-GB" sz="1400" b="1" dirty="0"/>
              <a:t> Engaging the reader.</a:t>
            </a:r>
          </a:p>
          <a:p>
            <a:r>
              <a:rPr lang="en-GB" sz="1200" dirty="0"/>
              <a:t>.</a:t>
            </a:r>
          </a:p>
          <a:p>
            <a:r>
              <a:rPr lang="en-GB" sz="1400" b="1" dirty="0"/>
              <a:t>Guided reading: Wild Boy- A Victorian Adventure</a:t>
            </a:r>
          </a:p>
          <a:p>
            <a:endParaRPr lang="en-GB" sz="1400" b="1" dirty="0"/>
          </a:p>
          <a:p>
            <a:r>
              <a:rPr lang="en-GB" sz="1400" dirty="0"/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4664219" y="132790"/>
            <a:ext cx="4288507" cy="1785104"/>
          </a:xfrm>
          <a:prstGeom prst="rect">
            <a:avLst/>
          </a:prstGeom>
          <a:ln w="3810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MATHS</a:t>
            </a:r>
          </a:p>
          <a:p>
            <a:r>
              <a:rPr lang="en-GB" sz="1200" b="1" dirty="0"/>
              <a:t> Place value: rounding,</a:t>
            </a:r>
          </a:p>
          <a:p>
            <a:r>
              <a:rPr lang="en-GB" sz="1200" b="1" dirty="0"/>
              <a:t>Using very large and very small numbers</a:t>
            </a:r>
          </a:p>
          <a:p>
            <a:r>
              <a:rPr lang="en-GB" sz="1200" b="1" dirty="0"/>
              <a:t>Addition and subtraction </a:t>
            </a:r>
          </a:p>
          <a:p>
            <a:r>
              <a:rPr lang="en-GB" sz="1200" b="1" i="0" dirty="0">
                <a:solidFill>
                  <a:srgbClr val="000000"/>
                </a:solidFill>
                <a:effectLst/>
                <a:latin typeface="heinemann-bold"/>
              </a:rPr>
              <a:t>Multiplication and division Fractions decimal percentage Ratio </a:t>
            </a:r>
          </a:p>
          <a:p>
            <a:r>
              <a:rPr lang="en-GB" sz="1200" b="1" i="0" dirty="0">
                <a:solidFill>
                  <a:srgbClr val="000000"/>
                </a:solidFill>
                <a:effectLst/>
                <a:latin typeface="heinemann-bold"/>
              </a:rPr>
              <a:t>Time; </a:t>
            </a:r>
          </a:p>
          <a:p>
            <a:r>
              <a:rPr lang="en-GB" sz="1200" b="1" dirty="0">
                <a:solidFill>
                  <a:srgbClr val="000000"/>
                </a:solidFill>
                <a:latin typeface="heinemann-bold"/>
              </a:rPr>
              <a:t>Shape:  2d perimeters etc</a:t>
            </a:r>
            <a:endParaRPr lang="en-GB" sz="1200" b="1" i="0" dirty="0">
              <a:solidFill>
                <a:srgbClr val="000000"/>
              </a:solidFill>
              <a:effectLst/>
              <a:latin typeface="heinemann-roman"/>
            </a:endParaRPr>
          </a:p>
          <a:p>
            <a:r>
              <a:rPr lang="en-GB" sz="1200" b="1" i="0" dirty="0">
                <a:solidFill>
                  <a:srgbClr val="000000"/>
                </a:solidFill>
                <a:effectLst/>
                <a:latin typeface="heinemann-bold"/>
              </a:rPr>
              <a:t>Place value; difference – </a:t>
            </a:r>
            <a:endParaRPr lang="en-GB" sz="1200" b="1" i="0" dirty="0">
              <a:solidFill>
                <a:srgbClr val="000000"/>
              </a:solidFill>
              <a:effectLst/>
              <a:latin typeface="heinemann-roman"/>
            </a:endParaRPr>
          </a:p>
          <a:p>
            <a:endParaRPr lang="en-GB" sz="1200" dirty="0"/>
          </a:p>
        </p:txBody>
      </p:sp>
      <p:sp>
        <p:nvSpPr>
          <p:cNvPr id="9" name="Rectangle 8"/>
          <p:cNvSpPr/>
          <p:nvPr/>
        </p:nvSpPr>
        <p:spPr>
          <a:xfrm>
            <a:off x="6199118" y="2553728"/>
            <a:ext cx="2741766" cy="1169551"/>
          </a:xfrm>
          <a:prstGeom prst="rect">
            <a:avLst/>
          </a:prstGeom>
          <a:ln w="38100">
            <a:solidFill>
              <a:srgbClr val="92D05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SCIENCE – Light</a:t>
            </a:r>
          </a:p>
          <a:p>
            <a:r>
              <a:rPr lang="en-GB" sz="1400" dirty="0"/>
              <a:t>Investigating  how  light travels, how to bend light (refract)or change the direction (reflect). How to create a rainbow</a:t>
            </a:r>
          </a:p>
        </p:txBody>
      </p:sp>
      <p:sp>
        <p:nvSpPr>
          <p:cNvPr id="10" name="Rectangle 9"/>
          <p:cNvSpPr/>
          <p:nvPr/>
        </p:nvSpPr>
        <p:spPr>
          <a:xfrm>
            <a:off x="218662" y="4358438"/>
            <a:ext cx="2664296" cy="1107996"/>
          </a:xfrm>
          <a:prstGeom prst="rect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PE – Outdoor games with Mitch</a:t>
            </a:r>
          </a:p>
          <a:p>
            <a:r>
              <a:rPr lang="en-GB" sz="1400" b="1" dirty="0"/>
              <a:t>  </a:t>
            </a:r>
          </a:p>
          <a:p>
            <a:r>
              <a:rPr lang="en-GB" sz="1400" b="1" dirty="0"/>
              <a:t> Dance- Through the Years </a:t>
            </a:r>
          </a:p>
          <a:p>
            <a:endParaRPr lang="en-GB" sz="1200" dirty="0"/>
          </a:p>
          <a:p>
            <a:r>
              <a:rPr lang="en-GB" sz="1200" dirty="0"/>
              <a:t>.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62816" y="2998113"/>
            <a:ext cx="2986796" cy="523220"/>
          </a:xfrm>
          <a:prstGeom prst="rect">
            <a:avLst/>
          </a:prstGeom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PSHE- Mind UP</a:t>
            </a:r>
          </a:p>
          <a:p>
            <a:r>
              <a:rPr lang="en-GB" sz="1400" dirty="0"/>
              <a:t>How our brains work, mindful senses</a:t>
            </a:r>
            <a:endParaRPr lang="en-GB" sz="1200" dirty="0"/>
          </a:p>
        </p:txBody>
      </p:sp>
      <p:sp>
        <p:nvSpPr>
          <p:cNvPr id="12" name="Rectangle 11"/>
          <p:cNvSpPr/>
          <p:nvPr/>
        </p:nvSpPr>
        <p:spPr>
          <a:xfrm>
            <a:off x="6295161" y="5589544"/>
            <a:ext cx="2664296" cy="954107"/>
          </a:xfrm>
          <a:prstGeom prst="rect">
            <a:avLst/>
          </a:prstGeom>
          <a:ln w="38100">
            <a:solidFill>
              <a:schemeClr val="accent4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 </a:t>
            </a:r>
            <a:r>
              <a:rPr lang="en-GB" sz="1400" b="1" dirty="0" err="1"/>
              <a:t>RE:What</a:t>
            </a:r>
            <a:r>
              <a:rPr lang="en-GB" sz="1400" b="1" dirty="0"/>
              <a:t> is the significance of Karma and Moksha for a Hindu?</a:t>
            </a:r>
          </a:p>
          <a:p>
            <a:r>
              <a:rPr lang="en-GB" sz="1400" dirty="0"/>
              <a:t>What is KARMA. How we can reach it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346842" y="5466434"/>
            <a:ext cx="2741765" cy="738664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Art –  Using Light </a:t>
            </a:r>
          </a:p>
          <a:p>
            <a:r>
              <a:rPr lang="en-GB" sz="1400" b="1" dirty="0"/>
              <a:t>Art- Photo Realism- </a:t>
            </a:r>
            <a:r>
              <a:rPr lang="en-GB" sz="1400" dirty="0"/>
              <a:t>The work of local artist- Matthew Burley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18662" y="5805264"/>
            <a:ext cx="2865437" cy="954107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Computing –  How data travels across the internet. Working collaboratively</a:t>
            </a:r>
          </a:p>
          <a:p>
            <a:r>
              <a:rPr lang="en-GB" sz="1400" b="1" dirty="0"/>
              <a:t>Spreadsheets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96E263A-F648-444B-ADF3-BFB12898DB3A}"/>
              </a:ext>
            </a:extLst>
          </p:cNvPr>
          <p:cNvSpPr/>
          <p:nvPr/>
        </p:nvSpPr>
        <p:spPr>
          <a:xfrm>
            <a:off x="3303483" y="3692501"/>
            <a:ext cx="2741764" cy="1384995"/>
          </a:xfrm>
          <a:prstGeom prst="rect">
            <a:avLst/>
          </a:prstGeom>
          <a:ln w="38100"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History –  What can our census tell us about Victorian Cookham?</a:t>
            </a:r>
          </a:p>
          <a:p>
            <a:r>
              <a:rPr lang="en-GB" sz="1400" dirty="0"/>
              <a:t>The history of Census</a:t>
            </a:r>
          </a:p>
          <a:p>
            <a:r>
              <a:rPr lang="en-GB" sz="1400" dirty="0"/>
              <a:t>Victorian Census- What was CD like in Victorian times</a:t>
            </a:r>
          </a:p>
          <a:p>
            <a:r>
              <a:rPr lang="en-GB" sz="1400" dirty="0"/>
              <a:t>Data analysis</a:t>
            </a:r>
            <a:endParaRPr lang="en-GB" sz="120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69D588E-E42F-4ED6-8516-6D2AD121F480}"/>
              </a:ext>
            </a:extLst>
          </p:cNvPr>
          <p:cNvSpPr/>
          <p:nvPr/>
        </p:nvSpPr>
        <p:spPr>
          <a:xfrm>
            <a:off x="6431399" y="4330435"/>
            <a:ext cx="2391819" cy="1031051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Music- The Texture, Pitch and imagery of Mendelssohn</a:t>
            </a:r>
          </a:p>
          <a:p>
            <a:r>
              <a:rPr lang="en-GB" sz="1100" dirty="0"/>
              <a:t>Appraising the work of Mendelssohn and further developing improvisation and composition skills.</a:t>
            </a:r>
            <a:endParaRPr lang="en-GB" sz="1100" b="1" dirty="0"/>
          </a:p>
        </p:txBody>
      </p:sp>
    </p:spTree>
    <p:extLst>
      <p:ext uri="{BB962C8B-B14F-4D97-AF65-F5344CB8AC3E}">
        <p14:creationId xmlns:p14="http://schemas.microsoft.com/office/powerpoint/2010/main" val="29541035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4849</TotalTime>
  <Words>220</Words>
  <Application>Microsoft Office PowerPoint</Application>
  <PresentationFormat>On-screen Show (4:3)</PresentationFormat>
  <Paragraphs>42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heinemann-bold</vt:lpstr>
      <vt:lpstr>heinemann-roman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Laura Satterley</cp:lastModifiedBy>
  <cp:revision>26</cp:revision>
  <dcterms:created xsi:type="dcterms:W3CDTF">2020-03-17T20:00:06Z</dcterms:created>
  <dcterms:modified xsi:type="dcterms:W3CDTF">2025-09-10T09:19:20Z</dcterms:modified>
</cp:coreProperties>
</file>