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551F8-B7D6-480D-9FFC-6FAC016662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3558F-10D2-4AA1-AA3B-818FA8892B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F60EB-867C-4648-9DC9-2ED96742F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52BAF0-DA8D-46CD-A15C-0237F8F40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3F64A-D2D4-415D-A29D-2E7C73FEC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272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6FF95-2C66-4012-9033-136E06BD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2BC1D-8D22-413B-9C1E-2605EC6CFE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65CA3-6C0A-4412-9255-A5A406848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3A6AF2-821E-4703-A6A3-90D8C372B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77326-A274-4F58-8B07-B3BFADFDD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368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5F6C8-16EE-4A43-8F6A-17929A57F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457652-214C-41F6-B102-6EB6940122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36610-2C14-44FB-8257-AF5BDF11A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0791F-8332-4B08-918C-ECCC74938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18E52-73E4-4E72-9781-A1F3FB834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464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022F5-BC51-4CFA-9764-CAA4F93C8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F81FA-B0BE-4A62-8837-9AC8676217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996BCA-9E80-45FC-8D7B-2AA4EF6BF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6AF7EA-3FC5-4AF1-AEE2-450D5E03E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3B2137-4A6A-4D12-AF62-B498CE1E8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F258D-B59C-4A35-BCE0-BCB0885C1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983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F6FAB-6BBF-4C78-93E7-06E5062D5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5E0AF-801A-4E74-825D-7E30EF56C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8FB3A6-8CFA-4B21-9F52-79D0238F5A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A4BF3-0F2F-4A02-8F02-5BE071D7AC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A35EA6-AA72-4C14-B2B6-FEAABB64D6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996E32-A562-4882-A700-610AE590A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34B3A5-6188-46BB-941C-81EC8452E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4F52AE-AF3E-4EF5-947E-041F78EBF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545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D3FA6-F7CB-44F3-9AE9-20CEAEC63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7F9321-4399-4A71-92EA-9FA80613E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1AB1B2-70C9-4162-A2A1-952F282D9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CA0FFD-DB7E-481D-83B2-FD5EDAB80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159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B25880-E229-495F-BBF7-9670DDA24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243BE7-2EFF-477B-904F-49A740D6A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8A354B-512F-4F6F-9D8F-9C718FB1E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394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55A60-EC8A-42EB-A41F-073F2227C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BB374-7186-4CBC-9E1A-05F05C480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CC10F7-D40A-4C9D-A28D-81E09B18E5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086E9A-FAC7-4971-8579-69B4EA0B7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824BE6-DA3A-48DC-A0B0-495EEDB14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A2C80C-76A1-499B-8B75-333BF19DF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0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7B9EA-8541-40C9-A35A-B140C409F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871E30-E925-41A0-A7F4-F6180C2F02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C1B55D-BE1B-4C34-A1FD-ADAE6BF06B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C2BF4-D490-4B5F-AD9B-A5A26D7EB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049DE9-7516-468E-AF88-5DA91A72C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903E8-E59D-4C31-8CD7-0E21D6FA6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934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C856-E172-4BD5-B974-9A31F0C72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C50C3E-1154-4068-9C40-C4A8E6E25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3CA21-A91B-4CDE-B2C5-30B31B39D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55E31-8051-4673-8671-144F80AFC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0AC90-8409-4C59-8014-4BA999A3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6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C8376B-9C24-447C-8414-EF433FBB08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0F6FB7-1A4E-40A3-9F62-001195C1D9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C9B0CB-76CF-4492-9C20-10FCEBB31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A1B27-93B9-4CE9-ABD5-278B32CDF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F56C65-F24E-45A3-B3F5-9A28593D7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198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3DDD5F-143B-40A6-8674-66DF118E0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D3EA1-898E-4CC2-9263-E9D82A5E7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88853-A648-41D0-B3F1-99ED781F60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99258-875D-474F-BE64-B8F1CB8EB7C2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8B6E1-3A43-4D81-A8FE-160002C04E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8C713-A10C-4BAB-8A88-CCE60E712E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8B411-C203-4DF7-A957-26067D255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7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pickn-mix-term-1ww2-homework.pptx" TargetMode="External"/><Relationship Id="rId2" Type="http://schemas.openxmlformats.org/officeDocument/2006/relationships/hyperlink" Target="STATUTORY%20SPELLING%20LIST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Reading%20List%20for%20Year%206.docx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4CC33-6623-4F29-B486-D304696F78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  <a:br>
              <a:rPr lang="en-GB" dirty="0"/>
            </a:br>
            <a:r>
              <a:rPr lang="en-GB" dirty="0">
                <a:solidFill>
                  <a:srgbClr val="FF0000"/>
                </a:solidFill>
              </a:rPr>
              <a:t>Class of 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F73F9-1788-4734-BFA2-5D52189090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With  Mrs Satterley, Mrs </a:t>
            </a:r>
            <a:r>
              <a:rPr lang="en-GB" dirty="0" err="1"/>
              <a:t>Presant</a:t>
            </a:r>
            <a:r>
              <a:rPr lang="en-GB" dirty="0"/>
              <a:t> &amp; Mrs Stephenson</a:t>
            </a:r>
          </a:p>
        </p:txBody>
      </p:sp>
    </p:spTree>
    <p:extLst>
      <p:ext uri="{BB962C8B-B14F-4D97-AF65-F5344CB8AC3E}">
        <p14:creationId xmlns:p14="http://schemas.microsoft.com/office/powerpoint/2010/main" val="997245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BA121-872F-4CFF-9E8E-01E01396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Back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46A79-B69F-43E1-8D36-B800CB71E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 are very excited at the prospect of a full  and final year at Cookham Dean.</a:t>
            </a:r>
          </a:p>
          <a:p>
            <a:r>
              <a:rPr lang="en-GB" dirty="0"/>
              <a:t>We are very lucky to have lots of adults to help in our classroom: Mrs </a:t>
            </a:r>
            <a:r>
              <a:rPr lang="en-GB" dirty="0" err="1"/>
              <a:t>Presant</a:t>
            </a:r>
            <a:r>
              <a:rPr lang="en-GB" dirty="0"/>
              <a:t> &amp; I have guided Y6 for 10+ years and Mrs Stephenson and has worked with your children throughout their time at  school. – A DREAM TEAM!</a:t>
            </a:r>
          </a:p>
          <a:p>
            <a:r>
              <a:rPr lang="en-GB" dirty="0"/>
              <a:t> In Year 6 there are lots of school visits etc and we understand that but If you could keep medical appointments etc to after school that would be great. </a:t>
            </a:r>
          </a:p>
        </p:txBody>
      </p:sp>
    </p:spTree>
    <p:extLst>
      <p:ext uri="{BB962C8B-B14F-4D97-AF65-F5344CB8AC3E}">
        <p14:creationId xmlns:p14="http://schemas.microsoft.com/office/powerpoint/2010/main" val="3066071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C9FB3-BD87-4CE8-85C5-F4D167F97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4F4CE71-08D2-43B8-BCED-5E40879FD8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2640119"/>
              </p:ext>
            </p:extLst>
          </p:nvPr>
        </p:nvGraphicFramePr>
        <p:xfrm>
          <a:off x="1658593" y="1825625"/>
          <a:ext cx="8874813" cy="4351338"/>
        </p:xfrm>
        <a:graphic>
          <a:graphicData uri="http://schemas.openxmlformats.org/drawingml/2006/table">
            <a:tbl>
              <a:tblPr firstRow="1" firstCol="1" bandRow="1"/>
              <a:tblGrid>
                <a:gridCol w="1480319">
                  <a:extLst>
                    <a:ext uri="{9D8B030D-6E8A-4147-A177-3AD203B41FA5}">
                      <a16:colId xmlns:a16="http://schemas.microsoft.com/office/drawing/2014/main" val="3439393274"/>
                    </a:ext>
                  </a:extLst>
                </a:gridCol>
                <a:gridCol w="1913409">
                  <a:extLst>
                    <a:ext uri="{9D8B030D-6E8A-4147-A177-3AD203B41FA5}">
                      <a16:colId xmlns:a16="http://schemas.microsoft.com/office/drawing/2014/main" val="20100769"/>
                    </a:ext>
                  </a:extLst>
                </a:gridCol>
                <a:gridCol w="1478544">
                  <a:extLst>
                    <a:ext uri="{9D8B030D-6E8A-4147-A177-3AD203B41FA5}">
                      <a16:colId xmlns:a16="http://schemas.microsoft.com/office/drawing/2014/main" val="1398607227"/>
                    </a:ext>
                  </a:extLst>
                </a:gridCol>
                <a:gridCol w="1478544">
                  <a:extLst>
                    <a:ext uri="{9D8B030D-6E8A-4147-A177-3AD203B41FA5}">
                      <a16:colId xmlns:a16="http://schemas.microsoft.com/office/drawing/2014/main" val="142736721"/>
                    </a:ext>
                  </a:extLst>
                </a:gridCol>
                <a:gridCol w="1480319">
                  <a:extLst>
                    <a:ext uri="{9D8B030D-6E8A-4147-A177-3AD203B41FA5}">
                      <a16:colId xmlns:a16="http://schemas.microsoft.com/office/drawing/2014/main" val="2782829447"/>
                    </a:ext>
                  </a:extLst>
                </a:gridCol>
                <a:gridCol w="1043678">
                  <a:extLst>
                    <a:ext uri="{9D8B030D-6E8A-4147-A177-3AD203B41FA5}">
                      <a16:colId xmlns:a16="http://schemas.microsoft.com/office/drawing/2014/main" val="3145866860"/>
                    </a:ext>
                  </a:extLst>
                </a:gridCol>
              </a:tblGrid>
              <a:tr h="1531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 LS PPA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Friday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1131624"/>
                  </a:ext>
                </a:extLst>
              </a:tr>
              <a:tr h="3158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8.35-8.55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Work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Work- </a:t>
                      </a: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 in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Work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Work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Work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3719230"/>
                  </a:ext>
                </a:extLst>
              </a:tr>
              <a:tr h="4785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8.55-9.15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Celebration Assembly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748158"/>
                  </a:ext>
                </a:extLst>
              </a:tr>
              <a:tr h="183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9.15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DAILY RUN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301271"/>
                  </a:ext>
                </a:extLst>
              </a:tr>
              <a:tr h="4785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9.25-10.00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SPAG- features of genre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Spellings ( Lesson)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SPAG – Punctuation quickies/ Handwriting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writing- Planning  EW.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Talk For writing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 &amp;  Arithmetic MATHS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695878"/>
                  </a:ext>
                </a:extLst>
              </a:tr>
              <a:tr h="318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10.00-10.30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Guided Reading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9.45 French( Madame Pow) 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3885068"/>
                  </a:ext>
                </a:extLst>
              </a:tr>
              <a:tr h="2309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10.30- 10.45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   LS Friday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3604381"/>
                  </a:ext>
                </a:extLst>
              </a:tr>
              <a:tr h="4785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10.45-11.45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PE- Games (Mitch)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Creative writing-/ Projects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independent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7989759"/>
                  </a:ext>
                </a:extLst>
              </a:tr>
              <a:tr h="3158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11.45-12.30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PSHE Mind Up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Topic- History/ Geography (Skill)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Handwriting groups JP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9846467"/>
                  </a:ext>
                </a:extLst>
              </a:tr>
              <a:tr h="1531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5759735"/>
                  </a:ext>
                </a:extLst>
              </a:tr>
              <a:tr h="1531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1573548"/>
                  </a:ext>
                </a:extLst>
              </a:tr>
              <a:tr h="3158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1.10-1.30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Library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( apply)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 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1.10 Religion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Topic- ART/ DT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2269908"/>
                  </a:ext>
                </a:extLst>
              </a:tr>
              <a:tr h="3158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1.30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Computing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1.30 -2.15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844789"/>
                  </a:ext>
                </a:extLst>
              </a:tr>
              <a:tr h="15316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2.15-3.10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 indoor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Literacy- Guided writing 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PSHE  2.10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2.10 Music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9657000"/>
                  </a:ext>
                </a:extLst>
              </a:tr>
              <a:tr h="1531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 out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166873"/>
                  </a:ext>
                </a:extLst>
              </a:tr>
              <a:tr h="15316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Story time every day</a:t>
                      </a:r>
                    </a:p>
                  </a:txBody>
                  <a:tcPr marL="57879" marR="57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2025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1616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F0B53-F5FF-4570-A7EA-70F58F67F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EVENTS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1D7AB-3C4A-4A64-8805-D6BB1A8D2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97655"/>
          </a:xfrm>
        </p:spPr>
        <p:txBody>
          <a:bodyPr>
            <a:normAutofit/>
          </a:bodyPr>
          <a:lstStyle/>
          <a:p>
            <a:r>
              <a:rPr lang="en-GB" dirty="0"/>
              <a:t>11 + this week Mock Tuesday 9.30    Real Thursday 9.30</a:t>
            </a:r>
          </a:p>
          <a:p>
            <a:r>
              <a:rPr lang="en-GB" dirty="0"/>
              <a:t>Harvest Celebration  20</a:t>
            </a:r>
            <a:r>
              <a:rPr lang="en-GB" baseline="30000" dirty="0"/>
              <a:t>th</a:t>
            </a:r>
            <a:r>
              <a:rPr lang="en-GB" dirty="0"/>
              <a:t> 2pm Church</a:t>
            </a:r>
          </a:p>
          <a:p>
            <a:r>
              <a:rPr lang="en-GB" dirty="0"/>
              <a:t>SATS</a:t>
            </a:r>
          </a:p>
          <a:p>
            <a:r>
              <a:rPr lang="en-GB" dirty="0"/>
              <a:t>From 13</a:t>
            </a:r>
            <a:r>
              <a:rPr lang="en-GB" baseline="30000" dirty="0"/>
              <a:t>th</a:t>
            </a:r>
            <a:r>
              <a:rPr lang="en-GB" dirty="0"/>
              <a:t>- 16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RYG 19</a:t>
            </a:r>
            <a:r>
              <a:rPr lang="en-GB" baseline="30000" dirty="0"/>
              <a:t>th</a:t>
            </a:r>
            <a:r>
              <a:rPr lang="en-GB" dirty="0"/>
              <a:t> -25thMay </a:t>
            </a:r>
          </a:p>
        </p:txBody>
      </p:sp>
    </p:spTree>
    <p:extLst>
      <p:ext uri="{BB962C8B-B14F-4D97-AF65-F5344CB8AC3E}">
        <p14:creationId xmlns:p14="http://schemas.microsoft.com/office/powerpoint/2010/main" val="498655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4D40A-1F25-43A6-B8AF-E6C638BEF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Curriculum in Year 6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917F4F-6A02-425F-959B-1C26BAC39E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4869732"/>
              </p:ext>
            </p:extLst>
          </p:nvPr>
        </p:nvGraphicFramePr>
        <p:xfrm>
          <a:off x="1817889" y="1825625"/>
          <a:ext cx="8556221" cy="44798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6640">
                  <a:extLst>
                    <a:ext uri="{9D8B030D-6E8A-4147-A177-3AD203B41FA5}">
                      <a16:colId xmlns:a16="http://schemas.microsoft.com/office/drawing/2014/main" val="3438229790"/>
                    </a:ext>
                  </a:extLst>
                </a:gridCol>
                <a:gridCol w="1473381">
                  <a:extLst>
                    <a:ext uri="{9D8B030D-6E8A-4147-A177-3AD203B41FA5}">
                      <a16:colId xmlns:a16="http://schemas.microsoft.com/office/drawing/2014/main" val="2367396615"/>
                    </a:ext>
                  </a:extLst>
                </a:gridCol>
                <a:gridCol w="1295412">
                  <a:extLst>
                    <a:ext uri="{9D8B030D-6E8A-4147-A177-3AD203B41FA5}">
                      <a16:colId xmlns:a16="http://schemas.microsoft.com/office/drawing/2014/main" val="3204331578"/>
                    </a:ext>
                  </a:extLst>
                </a:gridCol>
                <a:gridCol w="1115731">
                  <a:extLst>
                    <a:ext uri="{9D8B030D-6E8A-4147-A177-3AD203B41FA5}">
                      <a16:colId xmlns:a16="http://schemas.microsoft.com/office/drawing/2014/main" val="1603347411"/>
                    </a:ext>
                  </a:extLst>
                </a:gridCol>
                <a:gridCol w="1280010">
                  <a:extLst>
                    <a:ext uri="{9D8B030D-6E8A-4147-A177-3AD203B41FA5}">
                      <a16:colId xmlns:a16="http://schemas.microsoft.com/office/drawing/2014/main" val="805058296"/>
                    </a:ext>
                  </a:extLst>
                </a:gridCol>
                <a:gridCol w="1067817">
                  <a:extLst>
                    <a:ext uri="{9D8B030D-6E8A-4147-A177-3AD203B41FA5}">
                      <a16:colId xmlns:a16="http://schemas.microsoft.com/office/drawing/2014/main" val="2687055140"/>
                    </a:ext>
                  </a:extLst>
                </a:gridCol>
                <a:gridCol w="1237230">
                  <a:extLst>
                    <a:ext uri="{9D8B030D-6E8A-4147-A177-3AD203B41FA5}">
                      <a16:colId xmlns:a16="http://schemas.microsoft.com/office/drawing/2014/main" val="1861679913"/>
                    </a:ext>
                  </a:extLst>
                </a:gridCol>
              </a:tblGrid>
              <a:tr h="1323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Aut1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Aut2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Spring1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Spring 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Summer 1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Summer2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132522939"/>
                  </a:ext>
                </a:extLst>
              </a:tr>
              <a:tr h="8921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History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What does census tell us about our local area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Comparing Mayan with Anglo saxons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what-was-the-impact-of-world-war-2-on-the-people-of-Britain?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353219530"/>
                  </a:ext>
                </a:extLst>
              </a:tr>
              <a:tr h="5078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Geography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Why does our pop change?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Where Does our energy come from?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Can I carryout independent fieldwork?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2892980744"/>
                  </a:ext>
                </a:extLst>
              </a:tr>
              <a:tr h="512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Science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Light &amp; reflection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Electricity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Evolution &amp; inheritance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Classifying living things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Circulation &amp; Exercise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TBC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3207068505"/>
                  </a:ext>
                </a:extLst>
              </a:tr>
              <a:tr h="3794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Art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Photography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Make my voice heard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Still life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705118306"/>
                  </a:ext>
                </a:extLst>
              </a:tr>
              <a:tr h="640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Dt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Textiles: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Waistcoats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Structure: playgrounds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u="dbl">
                          <a:effectLst/>
                        </a:rPr>
                        <a:t>Digital World- Navigating the world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4268047060"/>
                  </a:ext>
                </a:extLst>
              </a:tr>
              <a:tr h="11441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Music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Baroque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Music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Dynamics, pitch and texture (Theme: Coast - Fingal’s Cave by Mendelssohn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Songs of Mexico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Pop Art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Film music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Composing a leavers song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2508056472"/>
                  </a:ext>
                </a:extLst>
              </a:tr>
              <a:tr h="2708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Computing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Communication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Collaboration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Creating Web pages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Variables in gaming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Spreadsheets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3d modelling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Robotics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943" marR="52943" marT="0" marB="0"/>
                </a:tc>
                <a:extLst>
                  <a:ext uri="{0D108BD9-81ED-4DB2-BD59-A6C34878D82A}">
                    <a16:rowId xmlns:a16="http://schemas.microsoft.com/office/drawing/2014/main" val="2898826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7625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6B790-81B7-4FED-9D3E-138F4C17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61596-E2A4-438E-8D3A-B40843B90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Weekly list of 20 words-  </a:t>
            </a:r>
            <a:r>
              <a:rPr lang="en-GB" dirty="0">
                <a:hlinkClick r:id="rId2" action="ppaction://hlinkfile"/>
              </a:rPr>
              <a:t>statutory words </a:t>
            </a:r>
            <a:r>
              <a:rPr lang="en-GB" dirty="0"/>
              <a:t>mixed with new vocabulary- tested weekly on Friday.</a:t>
            </a:r>
          </a:p>
          <a:p>
            <a:r>
              <a:rPr lang="en-GB" dirty="0"/>
              <a:t>Pick and Mix- 3 activities to be completed by last week of term. Can be own choice some ideas are featured on our </a:t>
            </a:r>
            <a:r>
              <a:rPr lang="en-GB" dirty="0">
                <a:hlinkClick r:id="rId3" action="ppaction://hlinkpres?slideindex=1&amp;slidetitle="/>
              </a:rPr>
              <a:t>Pick N Mix </a:t>
            </a:r>
            <a:r>
              <a:rPr lang="en-GB" dirty="0"/>
              <a:t>homework sheet.</a:t>
            </a:r>
          </a:p>
          <a:p>
            <a:r>
              <a:rPr lang="en-GB" dirty="0"/>
              <a:t>Weekly homework will be out on a Thursday and returned by Tuesday  This will be  an hour of each, Maths and Literacy.</a:t>
            </a:r>
          </a:p>
          <a:p>
            <a:r>
              <a:rPr lang="en-GB" dirty="0"/>
              <a:t> Reading should be </a:t>
            </a:r>
            <a:r>
              <a:rPr lang="en-GB" dirty="0">
                <a:solidFill>
                  <a:srgbClr val="FF0000"/>
                </a:solidFill>
              </a:rPr>
              <a:t>45 </a:t>
            </a:r>
            <a:r>
              <a:rPr lang="en-GB" dirty="0"/>
              <a:t>minutes per night. Please listen to your child at least </a:t>
            </a:r>
            <a:r>
              <a:rPr lang="en-GB" dirty="0">
                <a:solidFill>
                  <a:srgbClr val="FF0000"/>
                </a:solidFill>
              </a:rPr>
              <a:t>three times a week</a:t>
            </a:r>
            <a:r>
              <a:rPr lang="en-GB" dirty="0"/>
              <a:t>. ( This could be discussing storylines etc.)</a:t>
            </a:r>
          </a:p>
          <a:p>
            <a:r>
              <a:rPr lang="en-GB" dirty="0"/>
              <a:t>A </a:t>
            </a:r>
            <a:r>
              <a:rPr lang="en-GB" dirty="0">
                <a:hlinkClick r:id="rId4" action="ppaction://hlinkfile"/>
              </a:rPr>
              <a:t>reading list </a:t>
            </a:r>
            <a:r>
              <a:rPr lang="en-GB" dirty="0"/>
              <a:t>is attached.</a:t>
            </a:r>
          </a:p>
        </p:txBody>
      </p:sp>
    </p:spTree>
    <p:extLst>
      <p:ext uri="{BB962C8B-B14F-4D97-AF65-F5344CB8AC3E}">
        <p14:creationId xmlns:p14="http://schemas.microsoft.com/office/powerpoint/2010/main" val="280647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AD083-6D5B-4C72-8E8A-80E5F4268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BDD7E-EBEE-494F-8880-51DFBF90D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027C85-BFA0-47F9-BE68-3F105352F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159" y="904974"/>
            <a:ext cx="5747004" cy="5500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75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6C362-ADF5-4AAD-9888-2C97ED8E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first topic: The Victorians &amp; Our local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98805-BDF9-484F-8CC2-21AA2DEC2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r>
              <a:rPr lang="en-GB" dirty="0"/>
              <a:t>Investigating local history during the Victorian period, children carry out an enquiry using census and factory records. </a:t>
            </a:r>
          </a:p>
          <a:p>
            <a:r>
              <a:rPr lang="en-GB" dirty="0"/>
              <a:t>They learn about the changes to a family over a period of time and suggest reasons for these changes, linking them to national events. Planning their own historical enquiry, they research a local family or street.</a:t>
            </a:r>
          </a:p>
        </p:txBody>
      </p:sp>
    </p:spTree>
    <p:extLst>
      <p:ext uri="{BB962C8B-B14F-4D97-AF65-F5344CB8AC3E}">
        <p14:creationId xmlns:p14="http://schemas.microsoft.com/office/powerpoint/2010/main" val="3481772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CBCEF-C2C6-4DC9-9799-2C1453B35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0A8D5-850E-49DF-9E56-0F99CAD451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8082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630</Words>
  <Application>Microsoft Office PowerPoint</Application>
  <PresentationFormat>Widescreen</PresentationFormat>
  <Paragraphs>178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Welcome to Year 6 Class of 2024</vt:lpstr>
      <vt:lpstr>Welcome Back</vt:lpstr>
      <vt:lpstr>Timetable</vt:lpstr>
      <vt:lpstr>YEAR EVENTS</vt:lpstr>
      <vt:lpstr>Our Curriculum in Year 6</vt:lpstr>
      <vt:lpstr>Homework:</vt:lpstr>
      <vt:lpstr>PowerPoint Presentation</vt:lpstr>
      <vt:lpstr>Our first topic: The Victorians &amp; Our local area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Laura Satterley</dc:creator>
  <cp:lastModifiedBy>Laura Satterley</cp:lastModifiedBy>
  <cp:revision>16</cp:revision>
  <cp:lastPrinted>2023-09-08T15:45:38Z</cp:lastPrinted>
  <dcterms:created xsi:type="dcterms:W3CDTF">2021-09-08T09:23:36Z</dcterms:created>
  <dcterms:modified xsi:type="dcterms:W3CDTF">2023-09-11T07:21:56Z</dcterms:modified>
</cp:coreProperties>
</file>