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4" r:id="rId6"/>
    <p:sldId id="266" r:id="rId7"/>
    <p:sldId id="267" r:id="rId8"/>
    <p:sldId id="261" r:id="rId9"/>
    <p:sldId id="262" r:id="rId10"/>
    <p:sldId id="263" r:id="rId11"/>
    <p:sldId id="268" r:id="rId12"/>
    <p:sldId id="269"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enella reekie" initials="fr" lastIdx="21" clrIdx="0">
    <p:extLst>
      <p:ext uri="{19B8F6BF-5375-455C-9EA6-DF929625EA0E}">
        <p15:presenceInfo xmlns:p15="http://schemas.microsoft.com/office/powerpoint/2012/main" userId="S-1-5-21-282927301-2108199279-605136885-129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85" d="100"/>
          <a:sy n="85" d="100"/>
        </p:scale>
        <p:origin x="59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A371A-BF4E-416A-B1BD-CCC50C000DD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E8E9F29-C8B7-467D-B941-C65BD7FA7D2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1E9EB8A-A487-4A43-8599-5D162E0E3473}"/>
              </a:ext>
            </a:extLst>
          </p:cNvPr>
          <p:cNvSpPr>
            <a:spLocks noGrp="1"/>
          </p:cNvSpPr>
          <p:nvPr>
            <p:ph type="dt" sz="half" idx="10"/>
          </p:nvPr>
        </p:nvSpPr>
        <p:spPr/>
        <p:txBody>
          <a:bodyPr/>
          <a:lstStyle/>
          <a:p>
            <a:fld id="{3E3E5D32-544F-45F0-8E87-5FBE8DFF2434}" type="datetimeFigureOut">
              <a:rPr lang="en-GB" smtClean="0"/>
              <a:t>01/03/2026</a:t>
            </a:fld>
            <a:endParaRPr lang="en-GB"/>
          </a:p>
        </p:txBody>
      </p:sp>
      <p:sp>
        <p:nvSpPr>
          <p:cNvPr id="5" name="Footer Placeholder 4">
            <a:extLst>
              <a:ext uri="{FF2B5EF4-FFF2-40B4-BE49-F238E27FC236}">
                <a16:creationId xmlns:a16="http://schemas.microsoft.com/office/drawing/2014/main" id="{E32D7217-E115-438D-B6AC-2A8A1AEBF0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271040-D6EA-43B6-8F8C-E5DE5889C315}"/>
              </a:ext>
            </a:extLst>
          </p:cNvPr>
          <p:cNvSpPr>
            <a:spLocks noGrp="1"/>
          </p:cNvSpPr>
          <p:nvPr>
            <p:ph type="sldNum" sz="quarter" idx="12"/>
          </p:nvPr>
        </p:nvSpPr>
        <p:spPr/>
        <p:txBody>
          <a:bodyPr/>
          <a:lstStyle/>
          <a:p>
            <a:fld id="{EA25F936-28E2-4627-9734-973019B3BA5D}" type="slidenum">
              <a:rPr lang="en-GB" smtClean="0"/>
              <a:t>‹#›</a:t>
            </a:fld>
            <a:endParaRPr lang="en-GB"/>
          </a:p>
        </p:txBody>
      </p:sp>
    </p:spTree>
    <p:extLst>
      <p:ext uri="{BB962C8B-B14F-4D97-AF65-F5344CB8AC3E}">
        <p14:creationId xmlns:p14="http://schemas.microsoft.com/office/powerpoint/2010/main" val="20758190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B4732-C451-49FA-A4AD-205D9EEDA86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3450EE-2075-4ADE-B444-4763C8C5D37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6B2BFC-086F-46A3-9DF8-EE3E252467EA}"/>
              </a:ext>
            </a:extLst>
          </p:cNvPr>
          <p:cNvSpPr>
            <a:spLocks noGrp="1"/>
          </p:cNvSpPr>
          <p:nvPr>
            <p:ph type="dt" sz="half" idx="10"/>
          </p:nvPr>
        </p:nvSpPr>
        <p:spPr/>
        <p:txBody>
          <a:bodyPr/>
          <a:lstStyle/>
          <a:p>
            <a:fld id="{3E3E5D32-544F-45F0-8E87-5FBE8DFF2434}" type="datetimeFigureOut">
              <a:rPr lang="en-GB" smtClean="0"/>
              <a:t>01/03/2026</a:t>
            </a:fld>
            <a:endParaRPr lang="en-GB"/>
          </a:p>
        </p:txBody>
      </p:sp>
      <p:sp>
        <p:nvSpPr>
          <p:cNvPr id="5" name="Footer Placeholder 4">
            <a:extLst>
              <a:ext uri="{FF2B5EF4-FFF2-40B4-BE49-F238E27FC236}">
                <a16:creationId xmlns:a16="http://schemas.microsoft.com/office/drawing/2014/main" id="{7F9BBCD1-26BF-4C75-A8E7-474B257402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4EF111-F42C-43B6-9FCE-6AC77F740B4C}"/>
              </a:ext>
            </a:extLst>
          </p:cNvPr>
          <p:cNvSpPr>
            <a:spLocks noGrp="1"/>
          </p:cNvSpPr>
          <p:nvPr>
            <p:ph type="sldNum" sz="quarter" idx="12"/>
          </p:nvPr>
        </p:nvSpPr>
        <p:spPr/>
        <p:txBody>
          <a:bodyPr/>
          <a:lstStyle/>
          <a:p>
            <a:fld id="{EA25F936-28E2-4627-9734-973019B3BA5D}" type="slidenum">
              <a:rPr lang="en-GB" smtClean="0"/>
              <a:t>‹#›</a:t>
            </a:fld>
            <a:endParaRPr lang="en-GB"/>
          </a:p>
        </p:txBody>
      </p:sp>
    </p:spTree>
    <p:extLst>
      <p:ext uri="{BB962C8B-B14F-4D97-AF65-F5344CB8AC3E}">
        <p14:creationId xmlns:p14="http://schemas.microsoft.com/office/powerpoint/2010/main" val="24631641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5DF340-0F6C-48B0-8D91-AB328831E5C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ED881A0-253C-45C2-B347-333E4ADC7AC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A399C5B-6CD1-409A-9A39-1A5C8339709E}"/>
              </a:ext>
            </a:extLst>
          </p:cNvPr>
          <p:cNvSpPr>
            <a:spLocks noGrp="1"/>
          </p:cNvSpPr>
          <p:nvPr>
            <p:ph type="dt" sz="half" idx="10"/>
          </p:nvPr>
        </p:nvSpPr>
        <p:spPr/>
        <p:txBody>
          <a:bodyPr/>
          <a:lstStyle/>
          <a:p>
            <a:fld id="{3E3E5D32-544F-45F0-8E87-5FBE8DFF2434}" type="datetimeFigureOut">
              <a:rPr lang="en-GB" smtClean="0"/>
              <a:t>01/03/2026</a:t>
            </a:fld>
            <a:endParaRPr lang="en-GB"/>
          </a:p>
        </p:txBody>
      </p:sp>
      <p:sp>
        <p:nvSpPr>
          <p:cNvPr id="5" name="Footer Placeholder 4">
            <a:extLst>
              <a:ext uri="{FF2B5EF4-FFF2-40B4-BE49-F238E27FC236}">
                <a16:creationId xmlns:a16="http://schemas.microsoft.com/office/drawing/2014/main" id="{0CC10E50-CD3C-418D-AE79-FFC38AD32F1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ACCB1C-F204-4690-997A-BFB5331B77B2}"/>
              </a:ext>
            </a:extLst>
          </p:cNvPr>
          <p:cNvSpPr>
            <a:spLocks noGrp="1"/>
          </p:cNvSpPr>
          <p:nvPr>
            <p:ph type="sldNum" sz="quarter" idx="12"/>
          </p:nvPr>
        </p:nvSpPr>
        <p:spPr/>
        <p:txBody>
          <a:bodyPr/>
          <a:lstStyle/>
          <a:p>
            <a:fld id="{EA25F936-28E2-4627-9734-973019B3BA5D}" type="slidenum">
              <a:rPr lang="en-GB" smtClean="0"/>
              <a:t>‹#›</a:t>
            </a:fld>
            <a:endParaRPr lang="en-GB"/>
          </a:p>
        </p:txBody>
      </p:sp>
    </p:spTree>
    <p:extLst>
      <p:ext uri="{BB962C8B-B14F-4D97-AF65-F5344CB8AC3E}">
        <p14:creationId xmlns:p14="http://schemas.microsoft.com/office/powerpoint/2010/main" val="3840070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D2CAC-17A0-4664-A445-95D4A173B33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51F5A6F-C4E1-49A8-AA1E-2DE7E47E2C9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DD40AA2-E3BD-4930-B051-BA10CF2DFBF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5A6B27B-0787-4221-9068-45D398CDE33F}"/>
              </a:ext>
            </a:extLst>
          </p:cNvPr>
          <p:cNvSpPr>
            <a:spLocks noGrp="1"/>
          </p:cNvSpPr>
          <p:nvPr>
            <p:ph type="dt" sz="half" idx="10"/>
          </p:nvPr>
        </p:nvSpPr>
        <p:spPr/>
        <p:txBody>
          <a:bodyPr/>
          <a:lstStyle/>
          <a:p>
            <a:fld id="{3E3E5D32-544F-45F0-8E87-5FBE8DFF2434}" type="datetimeFigureOut">
              <a:rPr lang="en-GB" smtClean="0"/>
              <a:t>01/03/2026</a:t>
            </a:fld>
            <a:endParaRPr lang="en-GB"/>
          </a:p>
        </p:txBody>
      </p:sp>
      <p:sp>
        <p:nvSpPr>
          <p:cNvPr id="6" name="Footer Placeholder 5">
            <a:extLst>
              <a:ext uri="{FF2B5EF4-FFF2-40B4-BE49-F238E27FC236}">
                <a16:creationId xmlns:a16="http://schemas.microsoft.com/office/drawing/2014/main" id="{999FD6C4-066C-4E07-BEC9-D41C636FFE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6134E3-94C4-43D4-BB06-0CB6C1D8EB79}"/>
              </a:ext>
            </a:extLst>
          </p:cNvPr>
          <p:cNvSpPr>
            <a:spLocks noGrp="1"/>
          </p:cNvSpPr>
          <p:nvPr>
            <p:ph type="sldNum" sz="quarter" idx="12"/>
          </p:nvPr>
        </p:nvSpPr>
        <p:spPr/>
        <p:txBody>
          <a:bodyPr/>
          <a:lstStyle/>
          <a:p>
            <a:fld id="{EA25F936-28E2-4627-9734-973019B3BA5D}" type="slidenum">
              <a:rPr lang="en-GB" smtClean="0"/>
              <a:t>‹#›</a:t>
            </a:fld>
            <a:endParaRPr lang="en-GB"/>
          </a:p>
        </p:txBody>
      </p:sp>
    </p:spTree>
    <p:extLst>
      <p:ext uri="{BB962C8B-B14F-4D97-AF65-F5344CB8AC3E}">
        <p14:creationId xmlns:p14="http://schemas.microsoft.com/office/powerpoint/2010/main" val="2031735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027A3-DD13-4304-BB90-B697BCC2ECA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F67445F-57FC-4319-A853-67EC4A67671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5E3D0DA-8F5B-42CA-8866-2F7FF6DCE5B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E01CCA0-BEA5-48B3-B2E3-F86F9987DA7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56F5F91-B613-4AD4-8107-1DC34751C24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D53AB9-5696-499F-AD50-69011A70DBBB}"/>
              </a:ext>
            </a:extLst>
          </p:cNvPr>
          <p:cNvSpPr>
            <a:spLocks noGrp="1"/>
          </p:cNvSpPr>
          <p:nvPr>
            <p:ph type="dt" sz="half" idx="10"/>
          </p:nvPr>
        </p:nvSpPr>
        <p:spPr/>
        <p:txBody>
          <a:bodyPr/>
          <a:lstStyle/>
          <a:p>
            <a:fld id="{3E3E5D32-544F-45F0-8E87-5FBE8DFF2434}" type="datetimeFigureOut">
              <a:rPr lang="en-GB" smtClean="0"/>
              <a:t>01/03/2026</a:t>
            </a:fld>
            <a:endParaRPr lang="en-GB"/>
          </a:p>
        </p:txBody>
      </p:sp>
      <p:sp>
        <p:nvSpPr>
          <p:cNvPr id="8" name="Footer Placeholder 7">
            <a:extLst>
              <a:ext uri="{FF2B5EF4-FFF2-40B4-BE49-F238E27FC236}">
                <a16:creationId xmlns:a16="http://schemas.microsoft.com/office/drawing/2014/main" id="{AFD81C2F-CFA0-4376-A7D9-6030987195A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704D0BA-3685-43C6-9B25-351C5515659C}"/>
              </a:ext>
            </a:extLst>
          </p:cNvPr>
          <p:cNvSpPr>
            <a:spLocks noGrp="1"/>
          </p:cNvSpPr>
          <p:nvPr>
            <p:ph type="sldNum" sz="quarter" idx="12"/>
          </p:nvPr>
        </p:nvSpPr>
        <p:spPr/>
        <p:txBody>
          <a:bodyPr/>
          <a:lstStyle/>
          <a:p>
            <a:fld id="{EA25F936-28E2-4627-9734-973019B3BA5D}" type="slidenum">
              <a:rPr lang="en-GB" smtClean="0"/>
              <a:t>‹#›</a:t>
            </a:fld>
            <a:endParaRPr lang="en-GB"/>
          </a:p>
        </p:txBody>
      </p:sp>
    </p:spTree>
    <p:extLst>
      <p:ext uri="{BB962C8B-B14F-4D97-AF65-F5344CB8AC3E}">
        <p14:creationId xmlns:p14="http://schemas.microsoft.com/office/powerpoint/2010/main" val="22910462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1379E-4768-4AAB-AB64-D096715F13C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DB54CDA-6410-4738-AD0B-40E9C3D1913C}"/>
              </a:ext>
            </a:extLst>
          </p:cNvPr>
          <p:cNvSpPr>
            <a:spLocks noGrp="1"/>
          </p:cNvSpPr>
          <p:nvPr>
            <p:ph type="dt" sz="half" idx="10"/>
          </p:nvPr>
        </p:nvSpPr>
        <p:spPr/>
        <p:txBody>
          <a:bodyPr/>
          <a:lstStyle/>
          <a:p>
            <a:fld id="{3E3E5D32-544F-45F0-8E87-5FBE8DFF2434}" type="datetimeFigureOut">
              <a:rPr lang="en-GB" smtClean="0"/>
              <a:t>01/03/2026</a:t>
            </a:fld>
            <a:endParaRPr lang="en-GB"/>
          </a:p>
        </p:txBody>
      </p:sp>
      <p:sp>
        <p:nvSpPr>
          <p:cNvPr id="4" name="Footer Placeholder 3">
            <a:extLst>
              <a:ext uri="{FF2B5EF4-FFF2-40B4-BE49-F238E27FC236}">
                <a16:creationId xmlns:a16="http://schemas.microsoft.com/office/drawing/2014/main" id="{215D5062-C9EA-4F0B-BC64-2B6B3C259F4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07C616D-8769-4EBE-9FF4-7C45B0DC5B83}"/>
              </a:ext>
            </a:extLst>
          </p:cNvPr>
          <p:cNvSpPr>
            <a:spLocks noGrp="1"/>
          </p:cNvSpPr>
          <p:nvPr>
            <p:ph type="sldNum" sz="quarter" idx="12"/>
          </p:nvPr>
        </p:nvSpPr>
        <p:spPr/>
        <p:txBody>
          <a:bodyPr/>
          <a:lstStyle/>
          <a:p>
            <a:fld id="{EA25F936-28E2-4627-9734-973019B3BA5D}" type="slidenum">
              <a:rPr lang="en-GB" smtClean="0"/>
              <a:t>‹#›</a:t>
            </a:fld>
            <a:endParaRPr lang="en-GB"/>
          </a:p>
        </p:txBody>
      </p:sp>
    </p:spTree>
    <p:extLst>
      <p:ext uri="{BB962C8B-B14F-4D97-AF65-F5344CB8AC3E}">
        <p14:creationId xmlns:p14="http://schemas.microsoft.com/office/powerpoint/2010/main" val="20416493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92DA7B4-722A-4964-923C-EA96449AE5ED}"/>
              </a:ext>
            </a:extLst>
          </p:cNvPr>
          <p:cNvSpPr>
            <a:spLocks noGrp="1"/>
          </p:cNvSpPr>
          <p:nvPr>
            <p:ph type="dt" sz="half" idx="10"/>
          </p:nvPr>
        </p:nvSpPr>
        <p:spPr/>
        <p:txBody>
          <a:bodyPr/>
          <a:lstStyle/>
          <a:p>
            <a:fld id="{3E3E5D32-544F-45F0-8E87-5FBE8DFF2434}" type="datetimeFigureOut">
              <a:rPr lang="en-GB" smtClean="0"/>
              <a:t>01/03/2026</a:t>
            </a:fld>
            <a:endParaRPr lang="en-GB"/>
          </a:p>
        </p:txBody>
      </p:sp>
      <p:sp>
        <p:nvSpPr>
          <p:cNvPr id="3" name="Footer Placeholder 2">
            <a:extLst>
              <a:ext uri="{FF2B5EF4-FFF2-40B4-BE49-F238E27FC236}">
                <a16:creationId xmlns:a16="http://schemas.microsoft.com/office/drawing/2014/main" id="{00AF2AA9-7F43-47E9-9263-508C92709E1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C169D59-E2AA-499A-BBC8-58396900AB44}"/>
              </a:ext>
            </a:extLst>
          </p:cNvPr>
          <p:cNvSpPr>
            <a:spLocks noGrp="1"/>
          </p:cNvSpPr>
          <p:nvPr>
            <p:ph type="sldNum" sz="quarter" idx="12"/>
          </p:nvPr>
        </p:nvSpPr>
        <p:spPr/>
        <p:txBody>
          <a:bodyPr/>
          <a:lstStyle/>
          <a:p>
            <a:fld id="{EA25F936-28E2-4627-9734-973019B3BA5D}" type="slidenum">
              <a:rPr lang="en-GB" smtClean="0"/>
              <a:t>‹#›</a:t>
            </a:fld>
            <a:endParaRPr lang="en-GB"/>
          </a:p>
        </p:txBody>
      </p:sp>
    </p:spTree>
    <p:extLst>
      <p:ext uri="{BB962C8B-B14F-4D97-AF65-F5344CB8AC3E}">
        <p14:creationId xmlns:p14="http://schemas.microsoft.com/office/powerpoint/2010/main" val="33608734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579239-885E-495E-833F-1D88385BD5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7DA1744-2283-464C-9DFF-58AA535E25E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2C56EC9-F435-4E06-B99E-8C78C3DB18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CD4307-9BAA-4A08-AAE4-4A052FED7FD9}"/>
              </a:ext>
            </a:extLst>
          </p:cNvPr>
          <p:cNvSpPr>
            <a:spLocks noGrp="1"/>
          </p:cNvSpPr>
          <p:nvPr>
            <p:ph type="dt" sz="half" idx="10"/>
          </p:nvPr>
        </p:nvSpPr>
        <p:spPr/>
        <p:txBody>
          <a:bodyPr/>
          <a:lstStyle/>
          <a:p>
            <a:fld id="{3E3E5D32-544F-45F0-8E87-5FBE8DFF2434}" type="datetimeFigureOut">
              <a:rPr lang="en-GB" smtClean="0"/>
              <a:t>01/03/2026</a:t>
            </a:fld>
            <a:endParaRPr lang="en-GB"/>
          </a:p>
        </p:txBody>
      </p:sp>
      <p:sp>
        <p:nvSpPr>
          <p:cNvPr id="6" name="Footer Placeholder 5">
            <a:extLst>
              <a:ext uri="{FF2B5EF4-FFF2-40B4-BE49-F238E27FC236}">
                <a16:creationId xmlns:a16="http://schemas.microsoft.com/office/drawing/2014/main" id="{E18C06B5-F114-4F6D-A77B-5C9FD9F532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ACEF742-7BFF-4E50-A824-818E19E71269}"/>
              </a:ext>
            </a:extLst>
          </p:cNvPr>
          <p:cNvSpPr>
            <a:spLocks noGrp="1"/>
          </p:cNvSpPr>
          <p:nvPr>
            <p:ph type="sldNum" sz="quarter" idx="12"/>
          </p:nvPr>
        </p:nvSpPr>
        <p:spPr/>
        <p:txBody>
          <a:bodyPr/>
          <a:lstStyle/>
          <a:p>
            <a:fld id="{EA25F936-28E2-4627-9734-973019B3BA5D}" type="slidenum">
              <a:rPr lang="en-GB" smtClean="0"/>
              <a:t>‹#›</a:t>
            </a:fld>
            <a:endParaRPr lang="en-GB"/>
          </a:p>
        </p:txBody>
      </p:sp>
    </p:spTree>
    <p:extLst>
      <p:ext uri="{BB962C8B-B14F-4D97-AF65-F5344CB8AC3E}">
        <p14:creationId xmlns:p14="http://schemas.microsoft.com/office/powerpoint/2010/main" val="3283272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0F8DF-CD50-4716-8CC9-723C0BB66B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FDC48B6-70D8-48B4-BC98-58FC5224597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58FEA79-F62A-4191-9A72-5609C55319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002DBDA-EFEA-4E11-86F7-A7BA969DBD02}"/>
              </a:ext>
            </a:extLst>
          </p:cNvPr>
          <p:cNvSpPr>
            <a:spLocks noGrp="1"/>
          </p:cNvSpPr>
          <p:nvPr>
            <p:ph type="dt" sz="half" idx="10"/>
          </p:nvPr>
        </p:nvSpPr>
        <p:spPr/>
        <p:txBody>
          <a:bodyPr/>
          <a:lstStyle/>
          <a:p>
            <a:fld id="{3E3E5D32-544F-45F0-8E87-5FBE8DFF2434}" type="datetimeFigureOut">
              <a:rPr lang="en-GB" smtClean="0"/>
              <a:t>01/03/2026</a:t>
            </a:fld>
            <a:endParaRPr lang="en-GB"/>
          </a:p>
        </p:txBody>
      </p:sp>
      <p:sp>
        <p:nvSpPr>
          <p:cNvPr id="6" name="Footer Placeholder 5">
            <a:extLst>
              <a:ext uri="{FF2B5EF4-FFF2-40B4-BE49-F238E27FC236}">
                <a16:creationId xmlns:a16="http://schemas.microsoft.com/office/drawing/2014/main" id="{EFA7E343-FA06-4AB8-8907-DB44C4D7C71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A68A94-6121-42C3-833C-D525ECC7F592}"/>
              </a:ext>
            </a:extLst>
          </p:cNvPr>
          <p:cNvSpPr>
            <a:spLocks noGrp="1"/>
          </p:cNvSpPr>
          <p:nvPr>
            <p:ph type="sldNum" sz="quarter" idx="12"/>
          </p:nvPr>
        </p:nvSpPr>
        <p:spPr/>
        <p:txBody>
          <a:bodyPr/>
          <a:lstStyle/>
          <a:p>
            <a:fld id="{EA25F936-28E2-4627-9734-973019B3BA5D}" type="slidenum">
              <a:rPr lang="en-GB" smtClean="0"/>
              <a:t>‹#›</a:t>
            </a:fld>
            <a:endParaRPr lang="en-GB"/>
          </a:p>
        </p:txBody>
      </p:sp>
    </p:spTree>
    <p:extLst>
      <p:ext uri="{BB962C8B-B14F-4D97-AF65-F5344CB8AC3E}">
        <p14:creationId xmlns:p14="http://schemas.microsoft.com/office/powerpoint/2010/main" val="2572599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27A06-9AB5-496D-9AA0-6387998F68B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1F538E6-EFF0-4804-919B-60E1E735B74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9905C2-EC22-4CF4-BBD5-C7BED5D390BD}"/>
              </a:ext>
            </a:extLst>
          </p:cNvPr>
          <p:cNvSpPr>
            <a:spLocks noGrp="1"/>
          </p:cNvSpPr>
          <p:nvPr>
            <p:ph type="dt" sz="half" idx="10"/>
          </p:nvPr>
        </p:nvSpPr>
        <p:spPr/>
        <p:txBody>
          <a:bodyPr/>
          <a:lstStyle/>
          <a:p>
            <a:fld id="{3E3E5D32-544F-45F0-8E87-5FBE8DFF2434}" type="datetimeFigureOut">
              <a:rPr lang="en-GB" smtClean="0"/>
              <a:t>01/03/2026</a:t>
            </a:fld>
            <a:endParaRPr lang="en-GB"/>
          </a:p>
        </p:txBody>
      </p:sp>
      <p:sp>
        <p:nvSpPr>
          <p:cNvPr id="5" name="Footer Placeholder 4">
            <a:extLst>
              <a:ext uri="{FF2B5EF4-FFF2-40B4-BE49-F238E27FC236}">
                <a16:creationId xmlns:a16="http://schemas.microsoft.com/office/drawing/2014/main" id="{23355B21-512A-4D84-9050-5586163B27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EDB146-1E76-4DC8-990D-74E7CA0407C6}"/>
              </a:ext>
            </a:extLst>
          </p:cNvPr>
          <p:cNvSpPr>
            <a:spLocks noGrp="1"/>
          </p:cNvSpPr>
          <p:nvPr>
            <p:ph type="sldNum" sz="quarter" idx="12"/>
          </p:nvPr>
        </p:nvSpPr>
        <p:spPr/>
        <p:txBody>
          <a:bodyPr/>
          <a:lstStyle/>
          <a:p>
            <a:fld id="{EA25F936-28E2-4627-9734-973019B3BA5D}" type="slidenum">
              <a:rPr lang="en-GB" smtClean="0"/>
              <a:t>‹#›</a:t>
            </a:fld>
            <a:endParaRPr lang="en-GB"/>
          </a:p>
        </p:txBody>
      </p:sp>
    </p:spTree>
    <p:extLst>
      <p:ext uri="{BB962C8B-B14F-4D97-AF65-F5344CB8AC3E}">
        <p14:creationId xmlns:p14="http://schemas.microsoft.com/office/powerpoint/2010/main" val="12637983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A37B778-0AE9-4AF9-A34C-EE17D7A60D8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520C1AC-5226-4CA3-8A66-8D29B5BC804A}"/>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BCE631-84B9-4111-B0A9-4C41C12BB360}"/>
              </a:ext>
            </a:extLst>
          </p:cNvPr>
          <p:cNvSpPr>
            <a:spLocks noGrp="1"/>
          </p:cNvSpPr>
          <p:nvPr>
            <p:ph type="dt" sz="half" idx="10"/>
          </p:nvPr>
        </p:nvSpPr>
        <p:spPr/>
        <p:txBody>
          <a:bodyPr/>
          <a:lstStyle/>
          <a:p>
            <a:fld id="{3E3E5D32-544F-45F0-8E87-5FBE8DFF2434}" type="datetimeFigureOut">
              <a:rPr lang="en-GB" smtClean="0"/>
              <a:t>01/03/2026</a:t>
            </a:fld>
            <a:endParaRPr lang="en-GB"/>
          </a:p>
        </p:txBody>
      </p:sp>
      <p:sp>
        <p:nvSpPr>
          <p:cNvPr id="5" name="Footer Placeholder 4">
            <a:extLst>
              <a:ext uri="{FF2B5EF4-FFF2-40B4-BE49-F238E27FC236}">
                <a16:creationId xmlns:a16="http://schemas.microsoft.com/office/drawing/2014/main" id="{C6012ACB-C6DA-4EF9-9EAA-74EFF30488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6393F97-4F1E-415F-B573-EF13EF12223A}"/>
              </a:ext>
            </a:extLst>
          </p:cNvPr>
          <p:cNvSpPr>
            <a:spLocks noGrp="1"/>
          </p:cNvSpPr>
          <p:nvPr>
            <p:ph type="sldNum" sz="quarter" idx="12"/>
          </p:nvPr>
        </p:nvSpPr>
        <p:spPr/>
        <p:txBody>
          <a:bodyPr/>
          <a:lstStyle/>
          <a:p>
            <a:fld id="{EA25F936-28E2-4627-9734-973019B3BA5D}" type="slidenum">
              <a:rPr lang="en-GB" smtClean="0"/>
              <a:t>‹#›</a:t>
            </a:fld>
            <a:endParaRPr lang="en-GB"/>
          </a:p>
        </p:txBody>
      </p:sp>
    </p:spTree>
    <p:extLst>
      <p:ext uri="{BB962C8B-B14F-4D97-AF65-F5344CB8AC3E}">
        <p14:creationId xmlns:p14="http://schemas.microsoft.com/office/powerpoint/2010/main" val="2567920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16DE97-40D1-4865-A669-D166B6AE5D1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DC6EC44-021E-4A30-9792-3515020EE4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B75172-B055-4834-971F-5F2B39CD93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3E5D32-544F-45F0-8E87-5FBE8DFF2434}" type="datetimeFigureOut">
              <a:rPr lang="en-GB" smtClean="0"/>
              <a:t>01/03/2026</a:t>
            </a:fld>
            <a:endParaRPr lang="en-GB"/>
          </a:p>
        </p:txBody>
      </p:sp>
      <p:sp>
        <p:nvSpPr>
          <p:cNvPr id="5" name="Footer Placeholder 4">
            <a:extLst>
              <a:ext uri="{FF2B5EF4-FFF2-40B4-BE49-F238E27FC236}">
                <a16:creationId xmlns:a16="http://schemas.microsoft.com/office/drawing/2014/main" id="{B1D8F45C-17B4-4E50-9BF7-A19B248936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8BEFD79-05D8-442D-9334-730E21BB23C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25F936-28E2-4627-9734-973019B3BA5D}" type="slidenum">
              <a:rPr lang="en-GB" smtClean="0"/>
              <a:t>‹#›</a:t>
            </a:fld>
            <a:endParaRPr lang="en-GB"/>
          </a:p>
        </p:txBody>
      </p:sp>
    </p:spTree>
    <p:extLst>
      <p:ext uri="{BB962C8B-B14F-4D97-AF65-F5344CB8AC3E}">
        <p14:creationId xmlns:p14="http://schemas.microsoft.com/office/powerpoint/2010/main" val="783027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atodorov.org/blog/2017/05/28/top-7-lessons-from-134-books/"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837473B0-CC2E-450A-ABE3-18F120FF3D39}">
                <a1611:picAttrSrcUrl xmlns:a1611="http://schemas.microsoft.com/office/drawing/2016/11/main" r:id="rId3"/>
              </a:ext>
            </a:extLst>
          </a:blip>
          <a:srcRect/>
          <a:stretch>
            <a:fillRect t="-7000" b="-7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0EFBA-F819-40FB-B6E2-6AC4457801AB}"/>
              </a:ext>
            </a:extLst>
          </p:cNvPr>
          <p:cNvSpPr>
            <a:spLocks noGrp="1"/>
          </p:cNvSpPr>
          <p:nvPr>
            <p:ph type="ctrTitle"/>
          </p:nvPr>
        </p:nvSpPr>
        <p:spPr/>
        <p:txBody>
          <a:bodyPr/>
          <a:lstStyle/>
          <a:p>
            <a:r>
              <a:rPr lang="en-GB" b="1" dirty="0">
                <a:solidFill>
                  <a:schemeClr val="bg1"/>
                </a:solidFill>
              </a:rPr>
              <a:t>Reading at Cookham Dean</a:t>
            </a:r>
          </a:p>
        </p:txBody>
      </p:sp>
      <p:sp>
        <p:nvSpPr>
          <p:cNvPr id="3" name="Subtitle 2">
            <a:extLst>
              <a:ext uri="{FF2B5EF4-FFF2-40B4-BE49-F238E27FC236}">
                <a16:creationId xmlns:a16="http://schemas.microsoft.com/office/drawing/2014/main" id="{6887D5A2-B477-4CCA-9FAD-537903D501BD}"/>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9505945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55A0C-A7B5-4FF5-BA14-0CA5F660C38C}"/>
              </a:ext>
            </a:extLst>
          </p:cNvPr>
          <p:cNvSpPr>
            <a:spLocks noGrp="1"/>
          </p:cNvSpPr>
          <p:nvPr>
            <p:ph type="title"/>
          </p:nvPr>
        </p:nvSpPr>
        <p:spPr>
          <a:blipFill>
            <a:blip r:embed="rId2"/>
            <a:tile tx="0" ty="0" sx="100000" sy="100000" flip="none" algn="tl"/>
          </a:blipFill>
        </p:spPr>
        <p:txBody>
          <a:bodyPr/>
          <a:lstStyle/>
          <a:p>
            <a:pPr algn="ctr"/>
            <a:r>
              <a:rPr lang="en-GB" b="1" dirty="0"/>
              <a:t>How we approach Reading at Cookham Dean</a:t>
            </a:r>
          </a:p>
        </p:txBody>
      </p:sp>
      <p:sp>
        <p:nvSpPr>
          <p:cNvPr id="3" name="Content Placeholder 2">
            <a:extLst>
              <a:ext uri="{FF2B5EF4-FFF2-40B4-BE49-F238E27FC236}">
                <a16:creationId xmlns:a16="http://schemas.microsoft.com/office/drawing/2014/main" id="{B7DB78CB-C7D0-428D-9527-572F332612D5}"/>
              </a:ext>
            </a:extLst>
          </p:cNvPr>
          <p:cNvSpPr>
            <a:spLocks noGrp="1"/>
          </p:cNvSpPr>
          <p:nvPr>
            <p:ph idx="1"/>
          </p:nvPr>
        </p:nvSpPr>
        <p:spPr>
          <a:blipFill>
            <a:blip r:embed="rId2"/>
            <a:tile tx="0" ty="0" sx="100000" sy="100000" flip="none" algn="tl"/>
          </a:blipFill>
        </p:spPr>
        <p:txBody>
          <a:bodyPr>
            <a:normAutofit fontScale="92500" lnSpcReduction="10000"/>
          </a:bodyPr>
          <a:lstStyle/>
          <a:p>
            <a:pPr marL="0" indent="0">
              <a:buNone/>
            </a:pPr>
            <a:r>
              <a:rPr lang="en-GB" dirty="0"/>
              <a:t>In reception and Key Stage one (Years 1 and 2), children will learn their phonics and will have their reading book matched to the phonics sounds they are doing. </a:t>
            </a:r>
          </a:p>
          <a:p>
            <a:pPr marL="0" indent="0">
              <a:buNone/>
            </a:pPr>
            <a:r>
              <a:rPr lang="en-GB" dirty="0"/>
              <a:t>We use Little </a:t>
            </a:r>
            <a:r>
              <a:rPr lang="en-GB" dirty="0" err="1"/>
              <a:t>Wandle</a:t>
            </a:r>
            <a:r>
              <a:rPr lang="en-GB" dirty="0"/>
              <a:t> which is a highly structured system to teach phonics/reading which shows progress throughout each class.</a:t>
            </a:r>
          </a:p>
          <a:p>
            <a:pPr marL="0" indent="0">
              <a:buNone/>
            </a:pPr>
            <a:r>
              <a:rPr lang="en-GB" dirty="0"/>
              <a:t>During this time, they will be working on their fluency and expression and will be asked questions about the book they are reading in order for us to understand how much of the story they are understanding. </a:t>
            </a:r>
          </a:p>
          <a:p>
            <a:pPr marL="0" indent="0">
              <a:buNone/>
            </a:pPr>
            <a:r>
              <a:rPr lang="en-GB" dirty="0"/>
              <a:t>In the summer term the year 1 children will take a phonics test set by the Government. If they do not pass this in year 1, they will retake it again in year 2. </a:t>
            </a:r>
          </a:p>
          <a:p>
            <a:pPr marL="0" indent="0">
              <a:buNone/>
            </a:pPr>
            <a:endParaRPr lang="en-GB" dirty="0"/>
          </a:p>
        </p:txBody>
      </p:sp>
    </p:spTree>
    <p:extLst>
      <p:ext uri="{BB962C8B-B14F-4D97-AF65-F5344CB8AC3E}">
        <p14:creationId xmlns:p14="http://schemas.microsoft.com/office/powerpoint/2010/main" val="28821716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1E2C1-D0AD-470F-8AE9-621CDF9E39A3}"/>
              </a:ext>
            </a:extLst>
          </p:cNvPr>
          <p:cNvSpPr>
            <a:spLocks noGrp="1"/>
          </p:cNvSpPr>
          <p:nvPr>
            <p:ph type="title"/>
          </p:nvPr>
        </p:nvSpPr>
        <p:spPr/>
        <p:txBody>
          <a:bodyPr/>
          <a:lstStyle/>
          <a:p>
            <a:pPr algn="ctr"/>
            <a:r>
              <a:rPr lang="en-GB" b="1" u="sng" dirty="0"/>
              <a:t>How we approach reading at Cookham Dean</a:t>
            </a:r>
          </a:p>
        </p:txBody>
      </p:sp>
      <p:sp>
        <p:nvSpPr>
          <p:cNvPr id="3" name="Content Placeholder 2">
            <a:extLst>
              <a:ext uri="{FF2B5EF4-FFF2-40B4-BE49-F238E27FC236}">
                <a16:creationId xmlns:a16="http://schemas.microsoft.com/office/drawing/2014/main" id="{0B3697CD-2B17-40BB-BDCA-B808659A83A0}"/>
              </a:ext>
            </a:extLst>
          </p:cNvPr>
          <p:cNvSpPr>
            <a:spLocks noGrp="1"/>
          </p:cNvSpPr>
          <p:nvPr>
            <p:ph idx="1"/>
          </p:nvPr>
        </p:nvSpPr>
        <p:spPr/>
        <p:txBody>
          <a:bodyPr>
            <a:normAutofit lnSpcReduction="10000"/>
          </a:bodyPr>
          <a:lstStyle/>
          <a:p>
            <a:r>
              <a:rPr lang="en-GB" dirty="0"/>
              <a:t>In Key stage 2 (Year 3, 4, 5 and 6), we use a reading scheme called Bug Club. Each year group has their own set of books, which coincide with the objectives that need to be taught throughout the year.</a:t>
            </a:r>
          </a:p>
          <a:p>
            <a:pPr marL="0" indent="0">
              <a:buNone/>
            </a:pPr>
            <a:r>
              <a:rPr lang="en-GB" dirty="0"/>
              <a:t>In September, the children will carry out an assessment, which informs the class teacher which book they will start on. There are many reasons why a child would have been given a book. They could be working on their fluency and reading trickier words, they may need to work on inference or retrieval. Once the children have read Bug Club books and the teacher is confident that they can answer the questions (usually, it is inference that is tricky), they then become a free reader in that year group only. Each year the children will be re-assessed at the start of the new year.  </a:t>
            </a:r>
          </a:p>
          <a:p>
            <a:endParaRPr lang="en-GB" dirty="0"/>
          </a:p>
        </p:txBody>
      </p:sp>
    </p:spTree>
    <p:extLst>
      <p:ext uri="{BB962C8B-B14F-4D97-AF65-F5344CB8AC3E}">
        <p14:creationId xmlns:p14="http://schemas.microsoft.com/office/powerpoint/2010/main" val="10051472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7760A-6CE2-42C4-BAA6-D618035190DB}"/>
              </a:ext>
            </a:extLst>
          </p:cNvPr>
          <p:cNvSpPr>
            <a:spLocks noGrp="1"/>
          </p:cNvSpPr>
          <p:nvPr>
            <p:ph type="title"/>
          </p:nvPr>
        </p:nvSpPr>
        <p:spPr/>
        <p:txBody>
          <a:bodyPr/>
          <a:lstStyle/>
          <a:p>
            <a:pPr algn="ctr"/>
            <a:r>
              <a:rPr lang="en-GB" b="1" u="sng" dirty="0"/>
              <a:t>Guided reading sessions</a:t>
            </a:r>
            <a:endParaRPr lang="en-GB" dirty="0"/>
          </a:p>
        </p:txBody>
      </p:sp>
      <p:sp>
        <p:nvSpPr>
          <p:cNvPr id="3" name="Content Placeholder 2">
            <a:extLst>
              <a:ext uri="{FF2B5EF4-FFF2-40B4-BE49-F238E27FC236}">
                <a16:creationId xmlns:a16="http://schemas.microsoft.com/office/drawing/2014/main" id="{F7BE2130-4BA3-4D0D-BC75-E7AA76AFBEEC}"/>
              </a:ext>
            </a:extLst>
          </p:cNvPr>
          <p:cNvSpPr>
            <a:spLocks noGrp="1"/>
          </p:cNvSpPr>
          <p:nvPr>
            <p:ph idx="1"/>
          </p:nvPr>
        </p:nvSpPr>
        <p:spPr>
          <a:xfrm>
            <a:off x="838200" y="1409321"/>
            <a:ext cx="10515600" cy="4351338"/>
          </a:xfrm>
        </p:spPr>
        <p:txBody>
          <a:bodyPr/>
          <a:lstStyle/>
          <a:p>
            <a:r>
              <a:rPr lang="en-GB" dirty="0"/>
              <a:t>We use a systematic approach, called VIPERS to teach reading. This may be done in small groups or completed as a whole class. </a:t>
            </a:r>
          </a:p>
          <a:p>
            <a:r>
              <a:rPr lang="en-GB" dirty="0"/>
              <a:t>Below is an example of how guided reading could be taught on a daily basis. This style of guided reading starts in KS1 through to the end of KS2. During the guided reading sessions, the teacher may use the reading book the whole class is using/Bug Club guided reading books or reading material from Literacy Shed.</a:t>
            </a:r>
          </a:p>
        </p:txBody>
      </p:sp>
      <p:graphicFrame>
        <p:nvGraphicFramePr>
          <p:cNvPr id="4" name="Table 3">
            <a:extLst>
              <a:ext uri="{FF2B5EF4-FFF2-40B4-BE49-F238E27FC236}">
                <a16:creationId xmlns:a16="http://schemas.microsoft.com/office/drawing/2014/main" id="{89EE0D07-4B97-45EE-ACC6-5314244402FC}"/>
              </a:ext>
            </a:extLst>
          </p:cNvPr>
          <p:cNvGraphicFramePr>
            <a:graphicFrameLocks noGrp="1"/>
          </p:cNvGraphicFramePr>
          <p:nvPr>
            <p:extLst>
              <p:ext uri="{D42A27DB-BD31-4B8C-83A1-F6EECF244321}">
                <p14:modId xmlns:p14="http://schemas.microsoft.com/office/powerpoint/2010/main" val="712363643"/>
              </p:ext>
            </p:extLst>
          </p:nvPr>
        </p:nvGraphicFramePr>
        <p:xfrm>
          <a:off x="1335740" y="4509247"/>
          <a:ext cx="9363910" cy="1983627"/>
        </p:xfrm>
        <a:graphic>
          <a:graphicData uri="http://schemas.openxmlformats.org/drawingml/2006/table">
            <a:tbl>
              <a:tblPr firstRow="1" bandRow="1">
                <a:tableStyleId>{5C22544A-7EE6-4342-B048-85BDC9FD1C3A}</a:tableStyleId>
              </a:tblPr>
              <a:tblGrid>
                <a:gridCol w="1872782">
                  <a:extLst>
                    <a:ext uri="{9D8B030D-6E8A-4147-A177-3AD203B41FA5}">
                      <a16:colId xmlns:a16="http://schemas.microsoft.com/office/drawing/2014/main" val="3010158878"/>
                    </a:ext>
                  </a:extLst>
                </a:gridCol>
                <a:gridCol w="1872782">
                  <a:extLst>
                    <a:ext uri="{9D8B030D-6E8A-4147-A177-3AD203B41FA5}">
                      <a16:colId xmlns:a16="http://schemas.microsoft.com/office/drawing/2014/main" val="3512573714"/>
                    </a:ext>
                  </a:extLst>
                </a:gridCol>
                <a:gridCol w="1872782">
                  <a:extLst>
                    <a:ext uri="{9D8B030D-6E8A-4147-A177-3AD203B41FA5}">
                      <a16:colId xmlns:a16="http://schemas.microsoft.com/office/drawing/2014/main" val="4016908482"/>
                    </a:ext>
                  </a:extLst>
                </a:gridCol>
                <a:gridCol w="1872782">
                  <a:extLst>
                    <a:ext uri="{9D8B030D-6E8A-4147-A177-3AD203B41FA5}">
                      <a16:colId xmlns:a16="http://schemas.microsoft.com/office/drawing/2014/main" val="2797163307"/>
                    </a:ext>
                  </a:extLst>
                </a:gridCol>
                <a:gridCol w="1872782">
                  <a:extLst>
                    <a:ext uri="{9D8B030D-6E8A-4147-A177-3AD203B41FA5}">
                      <a16:colId xmlns:a16="http://schemas.microsoft.com/office/drawing/2014/main" val="1871402710"/>
                    </a:ext>
                  </a:extLst>
                </a:gridCol>
              </a:tblGrid>
              <a:tr h="445553">
                <a:tc>
                  <a:txBody>
                    <a:bodyPr/>
                    <a:lstStyle/>
                    <a:p>
                      <a:r>
                        <a:rPr lang="en-GB" dirty="0"/>
                        <a:t>Monday</a:t>
                      </a:r>
                    </a:p>
                  </a:txBody>
                  <a:tcPr/>
                </a:tc>
                <a:tc>
                  <a:txBody>
                    <a:bodyPr/>
                    <a:lstStyle/>
                    <a:p>
                      <a:r>
                        <a:rPr lang="en-GB" dirty="0"/>
                        <a:t>Tuesday</a:t>
                      </a:r>
                    </a:p>
                  </a:txBody>
                  <a:tcPr/>
                </a:tc>
                <a:tc>
                  <a:txBody>
                    <a:bodyPr/>
                    <a:lstStyle/>
                    <a:p>
                      <a:r>
                        <a:rPr lang="en-GB" dirty="0"/>
                        <a:t>Wednesday</a:t>
                      </a:r>
                    </a:p>
                  </a:txBody>
                  <a:tcPr/>
                </a:tc>
                <a:tc>
                  <a:txBody>
                    <a:bodyPr/>
                    <a:lstStyle/>
                    <a:p>
                      <a:r>
                        <a:rPr lang="en-GB" dirty="0"/>
                        <a:t>Thursday</a:t>
                      </a:r>
                    </a:p>
                  </a:txBody>
                  <a:tcPr/>
                </a:tc>
                <a:tc>
                  <a:txBody>
                    <a:bodyPr/>
                    <a:lstStyle/>
                    <a:p>
                      <a:r>
                        <a:rPr lang="en-GB" dirty="0"/>
                        <a:t>Friday</a:t>
                      </a:r>
                    </a:p>
                  </a:txBody>
                  <a:tcPr/>
                </a:tc>
                <a:extLst>
                  <a:ext uri="{0D108BD9-81ED-4DB2-BD59-A6C34878D82A}">
                    <a16:rowId xmlns:a16="http://schemas.microsoft.com/office/drawing/2014/main" val="491313196"/>
                  </a:ext>
                </a:extLst>
              </a:tr>
              <a:tr h="769037">
                <a:tc>
                  <a:txBody>
                    <a:bodyPr/>
                    <a:lstStyle/>
                    <a:p>
                      <a:r>
                        <a:rPr lang="en-GB" dirty="0"/>
                        <a:t> Fiction </a:t>
                      </a:r>
                    </a:p>
                  </a:txBody>
                  <a:tcPr/>
                </a:tc>
                <a:tc>
                  <a:txBody>
                    <a:bodyPr/>
                    <a:lstStyle/>
                    <a:p>
                      <a:r>
                        <a:rPr lang="en-GB" dirty="0"/>
                        <a:t>Non-Fiction</a:t>
                      </a:r>
                    </a:p>
                  </a:txBody>
                  <a:tcPr/>
                </a:tc>
                <a:tc>
                  <a:txBody>
                    <a:bodyPr/>
                    <a:lstStyle/>
                    <a:p>
                      <a:r>
                        <a:rPr lang="en-GB" dirty="0"/>
                        <a:t>Non-Fiction</a:t>
                      </a:r>
                    </a:p>
                  </a:txBody>
                  <a:tcPr/>
                </a:tc>
                <a:tc>
                  <a:txBody>
                    <a:bodyPr/>
                    <a:lstStyle/>
                    <a:p>
                      <a:r>
                        <a:rPr lang="en-GB" dirty="0"/>
                        <a:t>Fiction</a:t>
                      </a:r>
                    </a:p>
                  </a:txBody>
                  <a:tcPr/>
                </a:tc>
                <a:tc>
                  <a:txBody>
                    <a:bodyPr/>
                    <a:lstStyle/>
                    <a:p>
                      <a:r>
                        <a:rPr lang="en-GB" dirty="0"/>
                        <a:t>Reading for pleasure</a:t>
                      </a:r>
                    </a:p>
                  </a:txBody>
                  <a:tcPr/>
                </a:tc>
                <a:extLst>
                  <a:ext uri="{0D108BD9-81ED-4DB2-BD59-A6C34878D82A}">
                    <a16:rowId xmlns:a16="http://schemas.microsoft.com/office/drawing/2014/main" val="1847185702"/>
                  </a:ext>
                </a:extLst>
              </a:tr>
              <a:tr h="769037">
                <a:tc>
                  <a:txBody>
                    <a:bodyPr/>
                    <a:lstStyle/>
                    <a:p>
                      <a:r>
                        <a:rPr lang="en-GB" dirty="0"/>
                        <a:t>Vocabulary &amp;</a:t>
                      </a:r>
                    </a:p>
                    <a:p>
                      <a:r>
                        <a:rPr lang="en-GB" dirty="0"/>
                        <a:t>Inference</a:t>
                      </a:r>
                    </a:p>
                  </a:txBody>
                  <a:tcPr/>
                </a:tc>
                <a:tc>
                  <a:txBody>
                    <a:bodyPr/>
                    <a:lstStyle/>
                    <a:p>
                      <a:r>
                        <a:rPr lang="en-GB" dirty="0"/>
                        <a:t>Prediction</a:t>
                      </a:r>
                    </a:p>
                  </a:txBody>
                  <a:tcPr/>
                </a:tc>
                <a:tc>
                  <a:txBody>
                    <a:bodyPr/>
                    <a:lstStyle/>
                    <a:p>
                      <a:r>
                        <a:rPr lang="en-GB" dirty="0"/>
                        <a:t>Explain &amp;</a:t>
                      </a:r>
                    </a:p>
                    <a:p>
                      <a:r>
                        <a:rPr lang="en-GB" dirty="0"/>
                        <a:t>Retrieval</a:t>
                      </a:r>
                    </a:p>
                  </a:txBody>
                  <a:tcPr/>
                </a:tc>
                <a:tc>
                  <a:txBody>
                    <a:bodyPr/>
                    <a:lstStyle/>
                    <a:p>
                      <a:r>
                        <a:rPr lang="en-GB" dirty="0"/>
                        <a:t>Summarise</a:t>
                      </a:r>
                    </a:p>
                  </a:txBody>
                  <a:tcPr/>
                </a:tc>
                <a:tc>
                  <a:txBody>
                    <a:bodyPr/>
                    <a:lstStyle/>
                    <a:p>
                      <a:r>
                        <a:rPr lang="en-GB" dirty="0"/>
                        <a:t>Library time</a:t>
                      </a:r>
                    </a:p>
                  </a:txBody>
                  <a:tcPr/>
                </a:tc>
                <a:extLst>
                  <a:ext uri="{0D108BD9-81ED-4DB2-BD59-A6C34878D82A}">
                    <a16:rowId xmlns:a16="http://schemas.microsoft.com/office/drawing/2014/main" val="3977235762"/>
                  </a:ext>
                </a:extLst>
              </a:tr>
            </a:tbl>
          </a:graphicData>
        </a:graphic>
      </p:graphicFrame>
    </p:spTree>
    <p:extLst>
      <p:ext uri="{BB962C8B-B14F-4D97-AF65-F5344CB8AC3E}">
        <p14:creationId xmlns:p14="http://schemas.microsoft.com/office/powerpoint/2010/main" val="35102629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00C46-09D5-46B8-AFB5-21E9F325554F}"/>
              </a:ext>
            </a:extLst>
          </p:cNvPr>
          <p:cNvSpPr>
            <a:spLocks noGrp="1"/>
          </p:cNvSpPr>
          <p:nvPr>
            <p:ph type="title"/>
          </p:nvPr>
        </p:nvSpPr>
        <p:spPr/>
        <p:txBody>
          <a:bodyPr/>
          <a:lstStyle/>
          <a:p>
            <a:pPr algn="ctr"/>
            <a:r>
              <a:rPr lang="en-GB" b="1" dirty="0"/>
              <a:t>Vocabulary and why it is important</a:t>
            </a:r>
          </a:p>
        </p:txBody>
      </p:sp>
      <p:pic>
        <p:nvPicPr>
          <p:cNvPr id="4" name="Picture 2" descr="reading aloud to kids develops vocabulary which makes them better readers!  | Love children quotes, Kids reading, Inspirational reading quotes">
            <a:extLst>
              <a:ext uri="{FF2B5EF4-FFF2-40B4-BE49-F238E27FC236}">
                <a16:creationId xmlns:a16="http://schemas.microsoft.com/office/drawing/2014/main" id="{CD3B90FD-3660-4A72-A4DF-1398719EDF2B}"/>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621742" y="1428148"/>
            <a:ext cx="4329953" cy="52533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1299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00C46-09D5-46B8-AFB5-21E9F325554F}"/>
              </a:ext>
            </a:extLst>
          </p:cNvPr>
          <p:cNvSpPr>
            <a:spLocks noGrp="1"/>
          </p:cNvSpPr>
          <p:nvPr>
            <p:ph type="title"/>
          </p:nvPr>
        </p:nvSpPr>
        <p:spPr/>
        <p:txBody>
          <a:bodyPr/>
          <a:lstStyle/>
          <a:p>
            <a:pPr algn="ctr"/>
            <a:r>
              <a:rPr lang="en-GB" b="1" dirty="0"/>
              <a:t>Vocabulary and why it is important</a:t>
            </a:r>
          </a:p>
        </p:txBody>
      </p:sp>
      <p:sp>
        <p:nvSpPr>
          <p:cNvPr id="5" name="Content Placeholder 4">
            <a:extLst>
              <a:ext uri="{FF2B5EF4-FFF2-40B4-BE49-F238E27FC236}">
                <a16:creationId xmlns:a16="http://schemas.microsoft.com/office/drawing/2014/main" id="{872A40AB-E4E6-4B3A-80E4-12C1DEFF24CD}"/>
              </a:ext>
            </a:extLst>
          </p:cNvPr>
          <p:cNvSpPr>
            <a:spLocks noGrp="1"/>
          </p:cNvSpPr>
          <p:nvPr>
            <p:ph idx="1"/>
          </p:nvPr>
        </p:nvSpPr>
        <p:spPr/>
        <p:txBody>
          <a:bodyPr/>
          <a:lstStyle/>
          <a:p>
            <a:pPr lvl="0" algn="ctr">
              <a:lnSpc>
                <a:spcPct val="100000"/>
              </a:lnSpc>
              <a:spcBef>
                <a:spcPts val="0"/>
              </a:spcBef>
              <a:defRPr/>
            </a:pPr>
            <a:r>
              <a:rPr lang="en-US" dirty="0">
                <a:solidFill>
                  <a:prstClr val="black"/>
                </a:solidFill>
                <a:latin typeface="Comic Sans MS" panose="030F0702030302020204" pitchFamily="66" charset="0"/>
              </a:rPr>
              <a:t>The number of words you know and can use confidently and appropriately has a direct impact on your success as a reader, as well as your ability to express and communicate your ideas to others. </a:t>
            </a:r>
          </a:p>
          <a:p>
            <a:pPr lvl="0" algn="ctr">
              <a:lnSpc>
                <a:spcPct val="100000"/>
              </a:lnSpc>
              <a:spcBef>
                <a:spcPts val="0"/>
              </a:spcBef>
              <a:defRPr/>
            </a:pPr>
            <a:endParaRPr lang="en-US" dirty="0">
              <a:solidFill>
                <a:prstClr val="black"/>
              </a:solidFill>
              <a:latin typeface="Comic Sans MS" panose="030F0702030302020204" pitchFamily="66" charset="0"/>
            </a:endParaRPr>
          </a:p>
          <a:p>
            <a:pPr lvl="0" algn="ctr">
              <a:lnSpc>
                <a:spcPct val="100000"/>
              </a:lnSpc>
              <a:spcBef>
                <a:spcPts val="0"/>
              </a:spcBef>
              <a:defRPr/>
            </a:pPr>
            <a:endParaRPr lang="en-US" dirty="0">
              <a:solidFill>
                <a:prstClr val="black"/>
              </a:solidFill>
              <a:latin typeface="Comic Sans MS" panose="030F0702030302020204" pitchFamily="66" charset="0"/>
            </a:endParaRPr>
          </a:p>
          <a:p>
            <a:pPr lvl="0" algn="ctr">
              <a:lnSpc>
                <a:spcPct val="100000"/>
              </a:lnSpc>
              <a:spcBef>
                <a:spcPts val="0"/>
              </a:spcBef>
              <a:defRPr/>
            </a:pPr>
            <a:r>
              <a:rPr lang="en-US" dirty="0">
                <a:solidFill>
                  <a:prstClr val="black"/>
                </a:solidFill>
                <a:latin typeface="Comic Sans MS" panose="030F0702030302020204" pitchFamily="66" charset="0"/>
              </a:rPr>
              <a:t>GCSE performance can be predicted from the size of children’s working vocabulary as they start school. </a:t>
            </a:r>
          </a:p>
          <a:p>
            <a:endParaRPr lang="en-GB" dirty="0"/>
          </a:p>
        </p:txBody>
      </p:sp>
    </p:spTree>
    <p:extLst>
      <p:ext uri="{BB962C8B-B14F-4D97-AF65-F5344CB8AC3E}">
        <p14:creationId xmlns:p14="http://schemas.microsoft.com/office/powerpoint/2010/main" val="13095197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00C46-09D5-46B8-AFB5-21E9F325554F}"/>
              </a:ext>
            </a:extLst>
          </p:cNvPr>
          <p:cNvSpPr>
            <a:spLocks noGrp="1"/>
          </p:cNvSpPr>
          <p:nvPr>
            <p:ph type="title"/>
          </p:nvPr>
        </p:nvSpPr>
        <p:spPr/>
        <p:txBody>
          <a:bodyPr/>
          <a:lstStyle/>
          <a:p>
            <a:pPr algn="ctr"/>
            <a:r>
              <a:rPr lang="en-GB" b="1" dirty="0"/>
              <a:t>Vocabulary and why it is important</a:t>
            </a:r>
          </a:p>
        </p:txBody>
      </p:sp>
      <p:sp>
        <p:nvSpPr>
          <p:cNvPr id="5" name="Content Placeholder 4">
            <a:extLst>
              <a:ext uri="{FF2B5EF4-FFF2-40B4-BE49-F238E27FC236}">
                <a16:creationId xmlns:a16="http://schemas.microsoft.com/office/drawing/2014/main" id="{872A40AB-E4E6-4B3A-80E4-12C1DEFF24CD}"/>
              </a:ext>
            </a:extLst>
          </p:cNvPr>
          <p:cNvSpPr>
            <a:spLocks noGrp="1"/>
          </p:cNvSpPr>
          <p:nvPr>
            <p:ph idx="1"/>
          </p:nvPr>
        </p:nvSpPr>
        <p:spPr/>
        <p:txBody>
          <a:bodyPr>
            <a:normAutofit fontScale="92500" lnSpcReduction="20000"/>
          </a:bodyPr>
          <a:lstStyle/>
          <a:p>
            <a:pPr algn="ctr"/>
            <a:r>
              <a:rPr lang="en-GB" dirty="0">
                <a:latin typeface="Comic Sans MS" panose="030F0702030302020204" pitchFamily="66" charset="0"/>
              </a:rPr>
              <a:t>How many words children will have heard by the time they are five years old?</a:t>
            </a:r>
          </a:p>
          <a:p>
            <a:r>
              <a:rPr lang="en-GB" dirty="0">
                <a:latin typeface="Comic Sans MS" panose="030F0702030302020204" pitchFamily="66" charset="0"/>
              </a:rPr>
              <a:t>Never read to: </a:t>
            </a:r>
            <a:r>
              <a:rPr lang="en-GB" dirty="0">
                <a:solidFill>
                  <a:srgbClr val="FF0000"/>
                </a:solidFill>
                <a:latin typeface="Comic Sans MS" panose="030F0702030302020204" pitchFamily="66" charset="0"/>
              </a:rPr>
              <a:t>4662 words </a:t>
            </a:r>
          </a:p>
          <a:p>
            <a:endParaRPr lang="en-GB" dirty="0">
              <a:solidFill>
                <a:srgbClr val="FF0000"/>
              </a:solidFill>
              <a:latin typeface="Comic Sans MS" panose="030F0702030302020204" pitchFamily="66" charset="0"/>
            </a:endParaRPr>
          </a:p>
          <a:p>
            <a:r>
              <a:rPr lang="en-GB" dirty="0">
                <a:latin typeface="Comic Sans MS" panose="030F0702030302020204" pitchFamily="66" charset="0"/>
              </a:rPr>
              <a:t>• 1 – 2 times a week: </a:t>
            </a:r>
            <a:r>
              <a:rPr lang="en-GB" dirty="0">
                <a:solidFill>
                  <a:srgbClr val="FF0000"/>
                </a:solidFill>
                <a:latin typeface="Comic Sans MS" panose="030F0702030302020204" pitchFamily="66" charset="0"/>
              </a:rPr>
              <a:t>63,570 words </a:t>
            </a:r>
          </a:p>
          <a:p>
            <a:endParaRPr lang="en-GB" dirty="0">
              <a:latin typeface="Comic Sans MS" panose="030F0702030302020204" pitchFamily="66" charset="0"/>
            </a:endParaRPr>
          </a:p>
          <a:p>
            <a:r>
              <a:rPr lang="en-GB" dirty="0">
                <a:latin typeface="Comic Sans MS" panose="030F0702030302020204" pitchFamily="66" charset="0"/>
              </a:rPr>
              <a:t>• 3 – 5 times a week: </a:t>
            </a:r>
            <a:r>
              <a:rPr lang="en-GB" dirty="0">
                <a:solidFill>
                  <a:srgbClr val="FF0000"/>
                </a:solidFill>
                <a:latin typeface="Comic Sans MS" panose="030F0702030302020204" pitchFamily="66" charset="0"/>
              </a:rPr>
              <a:t>169,520 words</a:t>
            </a:r>
          </a:p>
          <a:p>
            <a:r>
              <a:rPr lang="en-GB" dirty="0">
                <a:latin typeface="Comic Sans MS" panose="030F0702030302020204" pitchFamily="66" charset="0"/>
              </a:rPr>
              <a:t> </a:t>
            </a:r>
          </a:p>
          <a:p>
            <a:r>
              <a:rPr lang="en-GB" dirty="0">
                <a:latin typeface="Comic Sans MS" panose="030F0702030302020204" pitchFamily="66" charset="0"/>
              </a:rPr>
              <a:t>• Daily: </a:t>
            </a:r>
            <a:r>
              <a:rPr lang="en-GB" dirty="0">
                <a:solidFill>
                  <a:srgbClr val="FF0000"/>
                </a:solidFill>
                <a:latin typeface="Comic Sans MS" panose="030F0702030302020204" pitchFamily="66" charset="0"/>
              </a:rPr>
              <a:t>296,660 words </a:t>
            </a:r>
          </a:p>
          <a:p>
            <a:endParaRPr lang="en-GB" dirty="0">
              <a:latin typeface="Comic Sans MS" panose="030F0702030302020204" pitchFamily="66" charset="0"/>
            </a:endParaRPr>
          </a:p>
          <a:p>
            <a:r>
              <a:rPr lang="en-GB" dirty="0">
                <a:latin typeface="Comic Sans MS" panose="030F0702030302020204" pitchFamily="66" charset="0"/>
              </a:rPr>
              <a:t>• 5 books a day: </a:t>
            </a:r>
            <a:r>
              <a:rPr lang="en-GB" dirty="0">
                <a:solidFill>
                  <a:srgbClr val="FF0000"/>
                </a:solidFill>
                <a:latin typeface="Comic Sans MS" panose="030F0702030302020204" pitchFamily="66" charset="0"/>
              </a:rPr>
              <a:t>1,483,330 words</a:t>
            </a:r>
          </a:p>
          <a:p>
            <a:endParaRPr lang="en-GB" dirty="0"/>
          </a:p>
        </p:txBody>
      </p:sp>
    </p:spTree>
    <p:extLst>
      <p:ext uri="{BB962C8B-B14F-4D97-AF65-F5344CB8AC3E}">
        <p14:creationId xmlns:p14="http://schemas.microsoft.com/office/powerpoint/2010/main" val="5148985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22381-2D0F-451B-A3C6-463E64C3D376}"/>
              </a:ext>
            </a:extLst>
          </p:cNvPr>
          <p:cNvSpPr>
            <a:spLocks noGrp="1"/>
          </p:cNvSpPr>
          <p:nvPr>
            <p:ph type="title"/>
          </p:nvPr>
        </p:nvSpPr>
        <p:spPr/>
        <p:txBody>
          <a:bodyPr/>
          <a:lstStyle/>
          <a:p>
            <a:pPr algn="ctr"/>
            <a:r>
              <a:rPr lang="en-GB" b="1" u="sng" dirty="0"/>
              <a:t>Reading for Pleasure</a:t>
            </a:r>
            <a:endParaRPr lang="en-GB" dirty="0"/>
          </a:p>
        </p:txBody>
      </p:sp>
      <p:pic>
        <p:nvPicPr>
          <p:cNvPr id="4" name="Content Placeholder 3">
            <a:extLst>
              <a:ext uri="{FF2B5EF4-FFF2-40B4-BE49-F238E27FC236}">
                <a16:creationId xmlns:a16="http://schemas.microsoft.com/office/drawing/2014/main" id="{618816D2-548A-423D-B4F5-19AE5566CD17}"/>
              </a:ext>
            </a:extLst>
          </p:cNvPr>
          <p:cNvPicPr>
            <a:picLocks noGrp="1" noChangeAspect="1"/>
          </p:cNvPicPr>
          <p:nvPr>
            <p:ph idx="1"/>
          </p:nvPr>
        </p:nvPicPr>
        <p:blipFill>
          <a:blip r:embed="rId3"/>
          <a:stretch>
            <a:fillRect/>
          </a:stretch>
        </p:blipFill>
        <p:spPr>
          <a:xfrm>
            <a:off x="3012141" y="1438275"/>
            <a:ext cx="5441577" cy="5263932"/>
          </a:xfrm>
          <a:prstGeom prst="rect">
            <a:avLst/>
          </a:prstGeom>
        </p:spPr>
      </p:pic>
    </p:spTree>
    <p:extLst>
      <p:ext uri="{BB962C8B-B14F-4D97-AF65-F5344CB8AC3E}">
        <p14:creationId xmlns:p14="http://schemas.microsoft.com/office/powerpoint/2010/main" val="875807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2C724-C06C-4682-A0D5-058293E31D52}"/>
              </a:ext>
            </a:extLst>
          </p:cNvPr>
          <p:cNvSpPr>
            <a:spLocks noGrp="1"/>
          </p:cNvSpPr>
          <p:nvPr>
            <p:ph type="title"/>
          </p:nvPr>
        </p:nvSpPr>
        <p:spPr/>
        <p:txBody>
          <a:bodyPr/>
          <a:lstStyle/>
          <a:p>
            <a:pPr algn="ctr"/>
            <a:r>
              <a:rPr lang="en-GB" b="1" u="sng" dirty="0"/>
              <a:t>Reading for Pleasure</a:t>
            </a:r>
            <a:endParaRPr lang="en-GB" dirty="0"/>
          </a:p>
        </p:txBody>
      </p:sp>
      <p:sp>
        <p:nvSpPr>
          <p:cNvPr id="3" name="Content Placeholder 2">
            <a:extLst>
              <a:ext uri="{FF2B5EF4-FFF2-40B4-BE49-F238E27FC236}">
                <a16:creationId xmlns:a16="http://schemas.microsoft.com/office/drawing/2014/main" id="{A63B859E-FF31-4107-ACDC-9BBFEF8D0F98}"/>
              </a:ext>
            </a:extLst>
          </p:cNvPr>
          <p:cNvSpPr>
            <a:spLocks noGrp="1"/>
          </p:cNvSpPr>
          <p:nvPr>
            <p:ph idx="1"/>
          </p:nvPr>
        </p:nvSpPr>
        <p:spPr>
          <a:xfrm>
            <a:off x="228600" y="1386354"/>
            <a:ext cx="10515600" cy="4351338"/>
          </a:xfrm>
        </p:spPr>
        <p:txBody>
          <a:bodyPr>
            <a:normAutofit/>
          </a:bodyPr>
          <a:lstStyle/>
          <a:p>
            <a:r>
              <a:rPr lang="en-GB" dirty="0"/>
              <a:t>At Cookham Dean we promote the love of reading through our reading for pleasure times. This could be independently reading, book discussions with their friends, library time, being read to. Which ever way we do it, the children can read whatever they want to, from chapter books, picture books, factual books, comics, graphic novels. The idea of these sessions is that children begin to realise that reading is the best thing ever. </a:t>
            </a:r>
          </a:p>
        </p:txBody>
      </p:sp>
      <p:pic>
        <p:nvPicPr>
          <p:cNvPr id="4" name="Picture 3">
            <a:extLst>
              <a:ext uri="{FF2B5EF4-FFF2-40B4-BE49-F238E27FC236}">
                <a16:creationId xmlns:a16="http://schemas.microsoft.com/office/drawing/2014/main" id="{49BEB3C8-BE87-4D9C-8A66-CBD97F6A38F3}"/>
              </a:ext>
            </a:extLst>
          </p:cNvPr>
          <p:cNvPicPr>
            <a:picLocks noChangeAspect="1"/>
          </p:cNvPicPr>
          <p:nvPr/>
        </p:nvPicPr>
        <p:blipFill>
          <a:blip r:embed="rId3"/>
          <a:stretch>
            <a:fillRect/>
          </a:stretch>
        </p:blipFill>
        <p:spPr>
          <a:xfrm>
            <a:off x="5044323" y="3917575"/>
            <a:ext cx="3488956" cy="2650081"/>
          </a:xfrm>
          <a:prstGeom prst="rect">
            <a:avLst/>
          </a:prstGeom>
        </p:spPr>
      </p:pic>
    </p:spTree>
    <p:extLst>
      <p:ext uri="{BB962C8B-B14F-4D97-AF65-F5344CB8AC3E}">
        <p14:creationId xmlns:p14="http://schemas.microsoft.com/office/powerpoint/2010/main" val="30700230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AEE3C-95E4-427D-8B2F-EB70489EFDD2}"/>
              </a:ext>
            </a:extLst>
          </p:cNvPr>
          <p:cNvSpPr>
            <a:spLocks noGrp="1"/>
          </p:cNvSpPr>
          <p:nvPr>
            <p:ph type="title"/>
          </p:nvPr>
        </p:nvSpPr>
        <p:spPr/>
        <p:txBody>
          <a:bodyPr/>
          <a:lstStyle/>
          <a:p>
            <a:pPr algn="ctr"/>
            <a:r>
              <a:rPr lang="en-GB" b="1" u="sng" dirty="0"/>
              <a:t>Reading for Pleasure – How can parents help</a:t>
            </a:r>
            <a:endParaRPr lang="en-GB" dirty="0"/>
          </a:p>
        </p:txBody>
      </p:sp>
      <p:sp>
        <p:nvSpPr>
          <p:cNvPr id="3" name="Content Placeholder 2">
            <a:extLst>
              <a:ext uri="{FF2B5EF4-FFF2-40B4-BE49-F238E27FC236}">
                <a16:creationId xmlns:a16="http://schemas.microsoft.com/office/drawing/2014/main" id="{517AD95C-0163-4E37-80ED-7CA8E95D190D}"/>
              </a:ext>
            </a:extLst>
          </p:cNvPr>
          <p:cNvSpPr>
            <a:spLocks noGrp="1"/>
          </p:cNvSpPr>
          <p:nvPr>
            <p:ph idx="1"/>
          </p:nvPr>
        </p:nvSpPr>
        <p:spPr/>
        <p:txBody>
          <a:bodyPr>
            <a:normAutofit/>
          </a:bodyPr>
          <a:lstStyle/>
          <a:p>
            <a:r>
              <a:rPr lang="en-GB" dirty="0"/>
              <a:t>Take them to the library</a:t>
            </a:r>
          </a:p>
          <a:p>
            <a:r>
              <a:rPr lang="en-GB" dirty="0"/>
              <a:t>Have family reading days with a theme</a:t>
            </a:r>
          </a:p>
          <a:p>
            <a:r>
              <a:rPr lang="en-GB" dirty="0"/>
              <a:t>Read different Genres of writing</a:t>
            </a:r>
          </a:p>
          <a:p>
            <a:r>
              <a:rPr lang="en-GB" dirty="0"/>
              <a:t>Read the cereal packets</a:t>
            </a:r>
          </a:p>
          <a:p>
            <a:r>
              <a:rPr lang="en-GB" dirty="0"/>
              <a:t>Have a word of the day</a:t>
            </a:r>
          </a:p>
          <a:p>
            <a:r>
              <a:rPr lang="en-GB" dirty="0"/>
              <a:t>Put the subtitles on the television</a:t>
            </a:r>
          </a:p>
          <a:p>
            <a:r>
              <a:rPr lang="en-GB" dirty="0"/>
              <a:t>Most of all, make it fun!</a:t>
            </a:r>
          </a:p>
          <a:p>
            <a:endParaRPr lang="en-GB" dirty="0"/>
          </a:p>
        </p:txBody>
      </p:sp>
    </p:spTree>
    <p:extLst>
      <p:ext uri="{BB962C8B-B14F-4D97-AF65-F5344CB8AC3E}">
        <p14:creationId xmlns:p14="http://schemas.microsoft.com/office/powerpoint/2010/main" val="729334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300C46-09D5-46B8-AFB5-21E9F325554F}"/>
              </a:ext>
            </a:extLst>
          </p:cNvPr>
          <p:cNvSpPr>
            <a:spLocks noGrp="1"/>
          </p:cNvSpPr>
          <p:nvPr>
            <p:ph type="title"/>
          </p:nvPr>
        </p:nvSpPr>
        <p:spPr/>
        <p:txBody>
          <a:bodyPr/>
          <a:lstStyle/>
          <a:p>
            <a:pPr algn="ctr"/>
            <a:r>
              <a:rPr lang="en-GB" b="1" dirty="0"/>
              <a:t>Parent/Carer helpers in school</a:t>
            </a:r>
          </a:p>
        </p:txBody>
      </p:sp>
      <p:sp>
        <p:nvSpPr>
          <p:cNvPr id="5" name="Content Placeholder 4">
            <a:extLst>
              <a:ext uri="{FF2B5EF4-FFF2-40B4-BE49-F238E27FC236}">
                <a16:creationId xmlns:a16="http://schemas.microsoft.com/office/drawing/2014/main" id="{872A40AB-E4E6-4B3A-80E4-12C1DEFF24CD}"/>
              </a:ext>
            </a:extLst>
          </p:cNvPr>
          <p:cNvSpPr>
            <a:spLocks noGrp="1"/>
          </p:cNvSpPr>
          <p:nvPr>
            <p:ph idx="1"/>
          </p:nvPr>
        </p:nvSpPr>
        <p:spPr/>
        <p:txBody>
          <a:bodyPr>
            <a:normAutofit fontScale="70000" lnSpcReduction="20000"/>
          </a:bodyPr>
          <a:lstStyle/>
          <a:p>
            <a:r>
              <a:rPr lang="en-GB" dirty="0"/>
              <a:t>You may hear them read from their reading books, so will need to ask questions from the section they read from or you will be given an extract for them to read with set questions for you to ask the children. Parents will then sign to say they have read with an adult. </a:t>
            </a:r>
          </a:p>
          <a:p>
            <a:endParaRPr lang="en-GB" dirty="0"/>
          </a:p>
          <a:p>
            <a:pPr marL="0" indent="0" algn="ctr">
              <a:buNone/>
            </a:pPr>
            <a:r>
              <a:rPr lang="en-GB" sz="4400" dirty="0"/>
              <a:t>How you can help your child at home</a:t>
            </a:r>
          </a:p>
          <a:p>
            <a:r>
              <a:rPr lang="en-GB" dirty="0"/>
              <a:t>Listen to them read at home, ideally on a daily basis</a:t>
            </a:r>
          </a:p>
          <a:p>
            <a:r>
              <a:rPr lang="en-GB" dirty="0"/>
              <a:t>If they want to read on their own, ask your child questions about their book</a:t>
            </a:r>
          </a:p>
          <a:p>
            <a:r>
              <a:rPr lang="en-GB" dirty="0"/>
              <a:t>Make reading part of your daily routine.</a:t>
            </a:r>
          </a:p>
          <a:p>
            <a:r>
              <a:rPr lang="en-GB" dirty="0"/>
              <a:t>Read with or to your child books above their age</a:t>
            </a:r>
          </a:p>
          <a:p>
            <a:r>
              <a:rPr lang="en-GB" dirty="0"/>
              <a:t>Look up meaning of any new words they come across</a:t>
            </a:r>
          </a:p>
          <a:p>
            <a:r>
              <a:rPr lang="en-GB" dirty="0"/>
              <a:t>Be good role models </a:t>
            </a:r>
          </a:p>
          <a:p>
            <a:r>
              <a:rPr lang="en-GB" dirty="0"/>
              <a:t>Look at class pages for recommended books</a:t>
            </a:r>
          </a:p>
          <a:p>
            <a:r>
              <a:rPr lang="en-GB" dirty="0"/>
              <a:t>Use the library for </a:t>
            </a:r>
            <a:r>
              <a:rPr lang="en-GB"/>
              <a:t>recommended books</a:t>
            </a:r>
            <a:endParaRPr lang="en-GB" dirty="0"/>
          </a:p>
          <a:p>
            <a:endParaRPr lang="en-GB" dirty="0"/>
          </a:p>
        </p:txBody>
      </p:sp>
    </p:spTree>
    <p:extLst>
      <p:ext uri="{BB962C8B-B14F-4D97-AF65-F5344CB8AC3E}">
        <p14:creationId xmlns:p14="http://schemas.microsoft.com/office/powerpoint/2010/main" val="14064632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72A40AB-E4E6-4B3A-80E4-12C1DEFF24CD}"/>
              </a:ext>
            </a:extLst>
          </p:cNvPr>
          <p:cNvSpPr>
            <a:spLocks noGrp="1"/>
          </p:cNvSpPr>
          <p:nvPr>
            <p:ph idx="1"/>
          </p:nvPr>
        </p:nvSpPr>
        <p:spPr/>
        <p:txBody>
          <a:bodyPr>
            <a:normAutofit/>
          </a:bodyPr>
          <a:lstStyle/>
          <a:p>
            <a:pPr algn="ctr"/>
            <a:r>
              <a:rPr lang="en-GB" sz="6600" dirty="0"/>
              <a:t>Any questions?</a:t>
            </a:r>
          </a:p>
        </p:txBody>
      </p:sp>
    </p:spTree>
    <p:extLst>
      <p:ext uri="{BB962C8B-B14F-4D97-AF65-F5344CB8AC3E}">
        <p14:creationId xmlns:p14="http://schemas.microsoft.com/office/powerpoint/2010/main" val="5887263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203</TotalTime>
  <Words>838</Words>
  <Application>Microsoft Office PowerPoint</Application>
  <PresentationFormat>Widescreen</PresentationFormat>
  <Paragraphs>70</Paragraphs>
  <Slides>12</Slides>
  <Notes>0</Notes>
  <HiddenSlides>3</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Comic Sans MS</vt:lpstr>
      <vt:lpstr>Office Theme</vt:lpstr>
      <vt:lpstr>Reading at Cookham Dean</vt:lpstr>
      <vt:lpstr>How we approach Reading at Cookham Dean</vt:lpstr>
      <vt:lpstr>How we approach reading at Cookham Dean</vt:lpstr>
      <vt:lpstr>Guided reading sessions</vt:lpstr>
      <vt:lpstr>Vocabulary and why it is important</vt:lpstr>
      <vt:lpstr>Vocabulary and why it is important</vt:lpstr>
      <vt:lpstr>Vocabulary and why it is important</vt:lpstr>
      <vt:lpstr>Reading for Pleasure</vt:lpstr>
      <vt:lpstr>Reading for Pleasure</vt:lpstr>
      <vt:lpstr>Reading for Pleasure – How can parents help</vt:lpstr>
      <vt:lpstr>Parent/Carer helpers in school</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at Cookham Dean</dc:title>
  <dc:creator>niki thompson</dc:creator>
  <cp:lastModifiedBy>niki thompson</cp:lastModifiedBy>
  <cp:revision>23</cp:revision>
  <dcterms:created xsi:type="dcterms:W3CDTF">2021-11-16T18:48:38Z</dcterms:created>
  <dcterms:modified xsi:type="dcterms:W3CDTF">2026-03-01T12:39:04Z</dcterms:modified>
</cp:coreProperties>
</file>