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sldIdLst>
    <p:sldId id="256" r:id="rId5"/>
    <p:sldId id="260" r:id="rId6"/>
    <p:sldId id="259" r:id="rId7"/>
    <p:sldId id="261" r:id="rId8"/>
    <p:sldId id="257"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63D573-A043-4953-B2CB-B9FD57DB6AEC}" type="datetimeFigureOut">
              <a:rPr lang="en-GB" smtClean="0"/>
              <a:t>09/03/2017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3290337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63D573-A043-4953-B2CB-B9FD57DB6AEC}" type="datetimeFigureOut">
              <a:rPr lang="en-GB" smtClean="0"/>
              <a:t>09/03/2017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474006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63D573-A043-4953-B2CB-B9FD57DB6AEC}" type="datetimeFigureOut">
              <a:rPr lang="en-GB" smtClean="0"/>
              <a:t>09/03/2017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325708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63D573-A043-4953-B2CB-B9FD57DB6AEC}" type="datetimeFigureOut">
              <a:rPr lang="en-GB" smtClean="0"/>
              <a:t>09/03/2017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2086183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63D573-A043-4953-B2CB-B9FD57DB6AEC}" type="datetimeFigureOut">
              <a:rPr lang="en-GB" smtClean="0"/>
              <a:t>09/03/2017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3896738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63D573-A043-4953-B2CB-B9FD57DB6AEC}" type="datetimeFigureOut">
              <a:rPr lang="en-GB" smtClean="0"/>
              <a:t>09/03/2017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42136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63D573-A043-4953-B2CB-B9FD57DB6AEC}" type="datetimeFigureOut">
              <a:rPr lang="en-GB" smtClean="0"/>
              <a:t>09/03/2017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2537573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63D573-A043-4953-B2CB-B9FD57DB6AEC}" type="datetimeFigureOut">
              <a:rPr lang="en-GB" smtClean="0"/>
              <a:t>09/03/2017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1118090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63D573-A043-4953-B2CB-B9FD57DB6AEC}" type="datetimeFigureOut">
              <a:rPr lang="en-GB" smtClean="0"/>
              <a:t>09/03/2017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4109335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63D573-A043-4953-B2CB-B9FD57DB6AEC}" type="datetimeFigureOut">
              <a:rPr lang="en-GB" smtClean="0"/>
              <a:t>09/03/2017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2127239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63D573-A043-4953-B2CB-B9FD57DB6AEC}" type="datetimeFigureOut">
              <a:rPr lang="en-GB" smtClean="0"/>
              <a:t>09/03/2017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D8674-3F44-46B7-B686-E4EE25D2A269}" type="slidenum">
              <a:rPr lang="en-GB" smtClean="0"/>
              <a:t>‹#›</a:t>
            </a:fld>
            <a:endParaRPr lang="en-GB"/>
          </a:p>
        </p:txBody>
      </p:sp>
    </p:spTree>
    <p:extLst>
      <p:ext uri="{BB962C8B-B14F-4D97-AF65-F5344CB8AC3E}">
        <p14:creationId xmlns:p14="http://schemas.microsoft.com/office/powerpoint/2010/main" val="1233658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8D5F6DA-F803-4820-A6EE-DA555A65365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537484498"/>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2405B3D-9173-4BE3-96BD-B32700B1C7F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718289611"/>
      </p:ext>
    </p:extLst>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A1C8AA8-93B4-464C-B5C5-B328E3F3921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856189435"/>
      </p:ext>
    </p:extLst>
  </p:cSld>
  <p:clrMapOvr>
    <a:masterClrMapping/>
  </p:clrMapOvr>
  <p:transition advClick="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CF3320A-2349-4BFB-B0EA-F9A65A13054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15063318"/>
      </p:ext>
    </p:extLst>
  </p:cSld>
  <p:clrMapOvr>
    <a:masterClrMapping/>
  </p:clrMapOvr>
  <p:transition advClick="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1A457D2C-B7D6-4CDD-A480-3007D66E6C3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39745199"/>
      </p:ext>
    </p:extLst>
  </p:cSld>
  <p:clrMapOvr>
    <a:masterClrMapping/>
  </p:clrMapOvr>
  <p:transition advClick="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A3AC071E-533A-47B5-80F5-7A8DE8F2E96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20826889"/>
      </p:ext>
    </p:extLst>
  </p:cSld>
  <p:clrMapOvr>
    <a:masterClrMapping/>
  </p:clrMapOvr>
  <p:transition advClick="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3A1D9D4D-2381-4254-8286-F76A4A04B18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200523634"/>
      </p:ext>
    </p:extLst>
  </p:cSld>
  <p:clrMapOvr>
    <a:masterClrMapping/>
  </p:clrMapOvr>
  <p:transition advClick="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1839EBB-928E-4242-812E-A05055CC72B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074321936"/>
      </p:ext>
    </p:extLst>
  </p:cSld>
  <p:clrMapOvr>
    <a:masterClrMapping/>
  </p:clrMapOvr>
  <p:transition advClick="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F9FE9A-BFE7-4D7C-AEA9-F297D70A0D8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19373865"/>
      </p:ext>
    </p:extLst>
  </p:cSld>
  <p:clrMapOvr>
    <a:masterClrMapping/>
  </p:clrMapOvr>
  <p:transition advClick="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85927CD-5949-47CC-A18C-960DBEB4660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616038840"/>
      </p:ext>
    </p:extLst>
  </p:cSld>
  <p:clrMapOvr>
    <a:masterClrMapping/>
  </p:clrMapOvr>
  <p:transition advClick="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BEADA9B-6CA0-414C-8F5F-4B1C3FD6136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808326651"/>
      </p:ext>
    </p:extLst>
  </p:cSld>
  <p:clrMapOvr>
    <a:masterClrMapping/>
  </p:clrMapOvr>
  <p:transition advClick="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8D5F6DA-F803-4820-A6EE-DA555A65365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822405005"/>
      </p:ext>
    </p:extLst>
  </p:cSld>
  <p:clrMapOvr>
    <a:masterClrMapping/>
  </p:clrMapOvr>
  <p:transition advClick="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2405B3D-9173-4BE3-96BD-B32700B1C7F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405585826"/>
      </p:ext>
    </p:extLst>
  </p:cSld>
  <p:clrMapOvr>
    <a:masterClrMapping/>
  </p:clrMapOvr>
  <p:transition advClick="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A1C8AA8-93B4-464C-B5C5-B328E3F3921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92527911"/>
      </p:ext>
    </p:extLst>
  </p:cSld>
  <p:clrMapOvr>
    <a:masterClrMapping/>
  </p:clrMapOvr>
  <p:transition advClick="0"/>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CF3320A-2349-4BFB-B0EA-F9A65A13054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396337440"/>
      </p:ext>
    </p:extLst>
  </p:cSld>
  <p:clrMapOvr>
    <a:masterClrMapping/>
  </p:clrMapOvr>
  <p:transition advClick="0"/>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1A457D2C-B7D6-4CDD-A480-3007D66E6C3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131836899"/>
      </p:ext>
    </p:extLst>
  </p:cSld>
  <p:clrMapOvr>
    <a:masterClrMapping/>
  </p:clrMapOvr>
  <p:transition advClick="0"/>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A3AC071E-533A-47B5-80F5-7A8DE8F2E96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045787366"/>
      </p:ext>
    </p:extLst>
  </p:cSld>
  <p:clrMapOvr>
    <a:masterClrMapping/>
  </p:clrMapOvr>
  <p:transition advClick="0"/>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3A1D9D4D-2381-4254-8286-F76A4A04B18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939674537"/>
      </p:ext>
    </p:extLst>
  </p:cSld>
  <p:clrMapOvr>
    <a:masterClrMapping/>
  </p:clrMapOvr>
  <p:transition advClick="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1839EBB-928E-4242-812E-A05055CC72B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593946727"/>
      </p:ext>
    </p:extLst>
  </p:cSld>
  <p:clrMapOvr>
    <a:masterClrMapping/>
  </p:clrMapOvr>
  <p:transition advClick="0"/>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F9FE9A-BFE7-4D7C-AEA9-F297D70A0D8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269939999"/>
      </p:ext>
    </p:extLst>
  </p:cSld>
  <p:clrMapOvr>
    <a:masterClrMapping/>
  </p:clrMapOvr>
  <p:transition advClick="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85927CD-5949-47CC-A18C-960DBEB4660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837879565"/>
      </p:ext>
    </p:extLst>
  </p:cSld>
  <p:clrMapOvr>
    <a:masterClrMapping/>
  </p:clrMapOvr>
  <p:transition advClick="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BEADA9B-6CA0-414C-8F5F-4B1C3FD6136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96435237"/>
      </p:ext>
    </p:extLst>
  </p:cSld>
  <p:clrMapOvr>
    <a:masterClrMapping/>
  </p:clrMapOvr>
  <p:transition advClick="0"/>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8D5F6DA-F803-4820-A6EE-DA555A65365F}"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049997744"/>
      </p:ext>
    </p:extLst>
  </p:cSld>
  <p:clrMapOvr>
    <a:masterClrMapping/>
  </p:clrMapOvr>
  <p:transition advClick="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2405B3D-9173-4BE3-96BD-B32700B1C7F9}"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368460282"/>
      </p:ext>
    </p:extLst>
  </p:cSld>
  <p:clrMapOvr>
    <a:masterClrMapping/>
  </p:clrMapOvr>
  <p:transition advClick="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5A1C8AA8-93B4-464C-B5C5-B328E3F3921E}"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251631120"/>
      </p:ext>
    </p:extLst>
  </p:cSld>
  <p:clrMapOvr>
    <a:masterClrMapping/>
  </p:clrMapOvr>
  <p:transition advClick="0"/>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CF3320A-2349-4BFB-B0EA-F9A65A130540}"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033827586"/>
      </p:ext>
    </p:extLst>
  </p:cSld>
  <p:clrMapOvr>
    <a:masterClrMapping/>
  </p:clrMapOvr>
  <p:transition advClick="0"/>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1A457D2C-B7D6-4CDD-A480-3007D66E6C3C}"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114975988"/>
      </p:ext>
    </p:extLst>
  </p:cSld>
  <p:clrMapOvr>
    <a:masterClrMapping/>
  </p:clrMapOvr>
  <p:transition advClick="0"/>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A3AC071E-533A-47B5-80F5-7A8DE8F2E96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4014503213"/>
      </p:ext>
    </p:extLst>
  </p:cSld>
  <p:clrMapOvr>
    <a:masterClrMapping/>
  </p:clrMapOvr>
  <p:transition advClick="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3A1D9D4D-2381-4254-8286-F76A4A04B187}"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536316397"/>
      </p:ext>
    </p:extLst>
  </p:cSld>
  <p:clrMapOvr>
    <a:masterClrMapping/>
  </p:clrMapOvr>
  <p:transition advClick="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1839EBB-928E-4242-812E-A05055CC72B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995381588"/>
      </p:ext>
    </p:extLst>
  </p:cSld>
  <p:clrMapOvr>
    <a:masterClrMapping/>
  </p:clrMapOvr>
  <p:transition advClick="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F9FE9A-BFE7-4D7C-AEA9-F297D70A0D86}"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3582691799"/>
      </p:ext>
    </p:extLst>
  </p:cSld>
  <p:clrMapOvr>
    <a:masterClrMapping/>
  </p:clrMapOvr>
  <p:transition advClick="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85927CD-5949-47CC-A18C-960DBEB4660D}"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2029516929"/>
      </p:ext>
    </p:extLst>
  </p:cSld>
  <p:clrMapOvr>
    <a:masterClrMapping/>
  </p:clrMapOvr>
  <p:transition advClick="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BEADA9B-6CA0-414C-8F5F-4B1C3FD61362}" type="slidenum">
              <a:rPr lang="en-US" altLang="en-US">
                <a:solidFill>
                  <a:srgbClr val="000000"/>
                </a:solidFill>
              </a:rPr>
              <a:pPr/>
              <a:t>‹#›</a:t>
            </a:fld>
            <a:endParaRPr lang="en-US" altLang="en-US">
              <a:solidFill>
                <a:srgbClr val="000000"/>
              </a:solidFill>
            </a:endParaRPr>
          </a:p>
        </p:txBody>
      </p:sp>
    </p:spTree>
    <p:extLst>
      <p:ext uri="{BB962C8B-B14F-4D97-AF65-F5344CB8AC3E}">
        <p14:creationId xmlns:p14="http://schemas.microsoft.com/office/powerpoint/2010/main" val="1453770481"/>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63D573-A043-4953-B2CB-B9FD57DB6AEC}" type="datetimeFigureOut">
              <a:rPr lang="en-GB" smtClean="0"/>
              <a:t>09/03/2017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AD8674-3F44-46B7-B686-E4EE25D2A269}" type="slidenum">
              <a:rPr lang="en-GB" smtClean="0"/>
              <a:t>‹#›</a:t>
            </a:fld>
            <a:endParaRPr lang="en-GB"/>
          </a:p>
        </p:txBody>
      </p:sp>
    </p:spTree>
    <p:extLst>
      <p:ext uri="{BB962C8B-B14F-4D97-AF65-F5344CB8AC3E}">
        <p14:creationId xmlns:p14="http://schemas.microsoft.com/office/powerpoint/2010/main" val="2068564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solidFill>
                  <a:schemeClr val="tx1"/>
                </a:solidFill>
                <a:effectLst/>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effectLst/>
                <a:latin typeface="+mn-lt"/>
              </a:defRPr>
            </a:lvl1pPr>
          </a:lstStyle>
          <a:p>
            <a:pPr algn="ct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latin typeface="+mn-lt"/>
              </a:defRPr>
            </a:lvl1pPr>
          </a:lstStyle>
          <a:p>
            <a:pPr fontAlgn="base">
              <a:spcBef>
                <a:spcPct val="0"/>
              </a:spcBef>
              <a:spcAft>
                <a:spcPct val="0"/>
              </a:spcAft>
            </a:pPr>
            <a:fld id="{464D20BB-2973-4659-96FE-FD11C7AD10DA}" type="slidenum">
              <a:rPr lang="en-US" altLang="en-US">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677583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solidFill>
                  <a:schemeClr val="tx1"/>
                </a:solidFill>
                <a:effectLst/>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effectLst/>
                <a:latin typeface="+mn-lt"/>
              </a:defRPr>
            </a:lvl1pPr>
          </a:lstStyle>
          <a:p>
            <a:pPr algn="ct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latin typeface="+mn-lt"/>
              </a:defRPr>
            </a:lvl1pPr>
          </a:lstStyle>
          <a:p>
            <a:pPr fontAlgn="base">
              <a:spcBef>
                <a:spcPct val="0"/>
              </a:spcBef>
              <a:spcAft>
                <a:spcPct val="0"/>
              </a:spcAft>
            </a:pPr>
            <a:fld id="{464D20BB-2973-4659-96FE-FD11C7AD10DA}" type="slidenum">
              <a:rPr lang="en-US" altLang="en-US">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73581851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Click="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solidFill>
                  <a:schemeClr val="tx1"/>
                </a:solidFill>
                <a:effectLst/>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effectLst/>
                <a:latin typeface="+mn-lt"/>
              </a:defRPr>
            </a:lvl1pPr>
          </a:lstStyle>
          <a:p>
            <a:pPr algn="ct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latin typeface="+mn-lt"/>
              </a:defRPr>
            </a:lvl1pPr>
          </a:lstStyle>
          <a:p>
            <a:pPr fontAlgn="base">
              <a:spcBef>
                <a:spcPct val="0"/>
              </a:spcBef>
              <a:spcAft>
                <a:spcPct val="0"/>
              </a:spcAft>
            </a:pPr>
            <a:fld id="{464D20BB-2973-4659-96FE-FD11C7AD10DA}" type="slidenum">
              <a:rPr lang="en-US" altLang="en-US">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92055550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advClick="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s://www.google.co.uk/url?sa=i&amp;rct=j&amp;q=&amp;esrc=s&amp;source=images&amp;cd=&amp;cad=rja&amp;uact=8&amp;ved=0ahUKEwiFj4qAyqjSAhWKtRQKHaMMBbgQjRwIBw&amp;url=http://clubweb.interbaun.com/~mward/gmc/gramm01.html&amp;bvm=bv.148073327,bs.2,d.ZGg&amp;psig=AFQjCNHD2t0Au08CkBr-8o_p5zHURiIzAg&amp;ust=1488020368757745"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audio" Target="../media/audio2.wav"/></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audio" Target="../media/audio3.wav"/><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slideLayout" Target="../slideLayouts/slideLayout17.xml"/><Relationship Id="rId1" Type="http://schemas.openxmlformats.org/officeDocument/2006/relationships/themeOverride" Target="../theme/themeOverride1.xml"/><Relationship Id="rId5" Type="http://schemas.openxmlformats.org/officeDocument/2006/relationships/audio" Target="../media/audio3.wav"/><Relationship Id="rId4" Type="http://schemas.openxmlformats.org/officeDocument/2006/relationships/slide" Target="slide7.xml"/></Relationships>
</file>

<file path=ppt/slides/_rels/slide9.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28.xml"/><Relationship Id="rId1" Type="http://schemas.openxmlformats.org/officeDocument/2006/relationships/themeOverride" Target="../theme/themeOverride2.xml"/><Relationship Id="rId5" Type="http://schemas.openxmlformats.org/officeDocument/2006/relationships/audio" Target="../media/audio4.wav"/><Relationship Id="rId4" Type="http://schemas.openxmlformats.org/officeDocument/2006/relationships/audio" Target="../media/audio3.wav"/></Relationships>
</file>

<file path=ppt/slides/_rels/slide11.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slideLayout" Target="../slideLayouts/slideLayout28.xml"/><Relationship Id="rId1" Type="http://schemas.openxmlformats.org/officeDocument/2006/relationships/themeOverride" Target="../theme/themeOverride3.xml"/><Relationship Id="rId5" Type="http://schemas.openxmlformats.org/officeDocument/2006/relationships/audio" Target="../media/audio3.wav"/><Relationship Id="rId4" Type="http://schemas.openxmlformats.org/officeDocument/2006/relationships/slide" Target="slide29.xml"/></Relationships>
</file>

<file path=ppt/slides/_rels/slide13.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39.xml"/><Relationship Id="rId1" Type="http://schemas.openxmlformats.org/officeDocument/2006/relationships/themeOverride" Target="../theme/themeOverride4.xml"/><Relationship Id="rId5" Type="http://schemas.openxmlformats.org/officeDocument/2006/relationships/audio" Target="../media/audio4.wav"/><Relationship Id="rId4" Type="http://schemas.openxmlformats.org/officeDocument/2006/relationships/audio" Target="../media/audio3.wav"/></Relationships>
</file>

<file path=ppt/slides/_rels/slide15.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39.xml"/><Relationship Id="rId1" Type="http://schemas.openxmlformats.org/officeDocument/2006/relationships/themeOverride" Target="../theme/themeOverride5.xml"/><Relationship Id="rId5" Type="http://schemas.openxmlformats.org/officeDocument/2006/relationships/audio" Target="../media/audio4.wav"/><Relationship Id="rId4" Type="http://schemas.openxmlformats.org/officeDocument/2006/relationships/audio" Target="../media/audio3.wav"/></Relationships>
</file>

<file path=ppt/slides/_rels/slide17.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39.xml"/><Relationship Id="rId1" Type="http://schemas.openxmlformats.org/officeDocument/2006/relationships/themeOverride" Target="../theme/themeOverride6.xml"/><Relationship Id="rId5" Type="http://schemas.openxmlformats.org/officeDocument/2006/relationships/audio" Target="../media/audio4.wav"/><Relationship Id="rId4" Type="http://schemas.openxmlformats.org/officeDocument/2006/relationships/audio" Target="../media/audio3.wav"/></Relationships>
</file>

<file path=ppt/slides/_rels/slide19.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slideLayout" Target="../slideLayouts/slideLayout39.xml"/><Relationship Id="rId1" Type="http://schemas.openxmlformats.org/officeDocument/2006/relationships/themeOverride" Target="../theme/themeOverride7.xml"/></Relationships>
</file>

<file path=ppt/slides/_rels/slide21.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slideLayout" Target="../slideLayouts/slideLayout39.xml"/><Relationship Id="rId1" Type="http://schemas.openxmlformats.org/officeDocument/2006/relationships/themeOverride" Target="../theme/themeOverride8.xml"/><Relationship Id="rId5" Type="http://schemas.openxmlformats.org/officeDocument/2006/relationships/audio" Target="../media/audio3.wav"/><Relationship Id="rId4" Type="http://schemas.openxmlformats.org/officeDocument/2006/relationships/slide" Target="slide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Layout" Target="../slideLayouts/slideLayout39.xml"/><Relationship Id="rId1" Type="http://schemas.openxmlformats.org/officeDocument/2006/relationships/themeOverride" Target="../theme/themeOverride9.xml"/><Relationship Id="rId5" Type="http://schemas.openxmlformats.org/officeDocument/2006/relationships/audio" Target="../media/audio4.wav"/><Relationship Id="rId4" Type="http://schemas.openxmlformats.org/officeDocument/2006/relationships/audio" Target="../media/audio3.wav"/></Relationships>
</file>

<file path=ppt/slides/_rels/slide25.xml.rels><?xml version="1.0" encoding="UTF-8" standalone="yes"?>
<Relationships xmlns="http://schemas.openxmlformats.org/package/2006/relationships"><Relationship Id="rId2" Type="http://schemas.openxmlformats.org/officeDocument/2006/relationships/audio" Target="../media/audio4.wav"/><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slideLayout" Target="../slideLayouts/slideLayout39.xml"/><Relationship Id="rId1" Type="http://schemas.openxmlformats.org/officeDocument/2006/relationships/themeOverride" Target="../theme/themeOverride10.xml"/><Relationship Id="rId5" Type="http://schemas.openxmlformats.org/officeDocument/2006/relationships/audio" Target="../media/audio3.wav"/><Relationship Id="rId4" Type="http://schemas.openxmlformats.org/officeDocument/2006/relationships/slide" Target="slide29.xml"/></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slideLayout" Target="../slideLayouts/slideLayout39.xml"/><Relationship Id="rId1" Type="http://schemas.openxmlformats.org/officeDocument/2006/relationships/audio" Target="file:///C:\Program%20Files\Microsoft%20Office\Clipart\corpmm\ThemeSnd\j0074308.mid" TargetMode="External"/><Relationship Id="rId5" Type="http://schemas.openxmlformats.org/officeDocument/2006/relationships/image" Target="../media/image6.png"/><Relationship Id="rId4" Type="http://schemas.openxmlformats.org/officeDocument/2006/relationships/slide" Target="slide5.xml"/></Relationships>
</file>

<file path=ppt/slides/_rels/slide28.xml.rels><?xml version="1.0" encoding="UTF-8" standalone="yes"?>
<Relationships xmlns="http://schemas.openxmlformats.org/package/2006/relationships"><Relationship Id="rId2" Type="http://schemas.openxmlformats.org/officeDocument/2006/relationships/hyperlink" Target="http://www.reall-languages.com/chris%20grammar.htm" TargetMode="External"/><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3" Type="http://schemas.openxmlformats.org/officeDocument/2006/relationships/hyperlink" Target="http://depts.dyc.edu/learningcenter/owl/exercises/semicolons_ex1.htm" TargetMode="External"/><Relationship Id="rId2" Type="http://schemas.openxmlformats.org/officeDocument/2006/relationships/hyperlink" Target="http://www.bristol.ac.uk/arts/exercises/grammar/grammar_tutorial/page_48.htm" TargetMode="External"/><Relationship Id="rId1" Type="http://schemas.openxmlformats.org/officeDocument/2006/relationships/slideLayout" Target="../slideLayouts/slideLayout40.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0631" y="755034"/>
            <a:ext cx="7530737" cy="5083247"/>
          </a:xfrm>
          <a:prstGeom prst="rect">
            <a:avLst/>
          </a:prstGeom>
        </p:spPr>
      </p:pic>
      <p:sp>
        <p:nvSpPr>
          <p:cNvPr id="2" name="Title 1"/>
          <p:cNvSpPr>
            <a:spLocks noGrp="1"/>
          </p:cNvSpPr>
          <p:nvPr>
            <p:ph type="ctrTitle"/>
          </p:nvPr>
        </p:nvSpPr>
        <p:spPr>
          <a:xfrm>
            <a:off x="1524000" y="1122362"/>
            <a:ext cx="9144000" cy="2479673"/>
          </a:xfrm>
          <a:solidFill>
            <a:schemeClr val="accent1">
              <a:alpha val="70000"/>
            </a:schemeClr>
          </a:solidFill>
        </p:spPr>
        <p:txBody>
          <a:bodyPr>
            <a:normAutofit/>
          </a:bodyPr>
          <a:lstStyle/>
          <a:p>
            <a:r>
              <a:rPr lang="en-GB" sz="9600" dirty="0" smtClean="0"/>
              <a:t>Word Classes</a:t>
            </a:r>
            <a:endParaRPr lang="en-GB" sz="9600" dirty="0"/>
          </a:p>
        </p:txBody>
      </p:sp>
      <p:sp>
        <p:nvSpPr>
          <p:cNvPr id="3" name="Subtitle 2"/>
          <p:cNvSpPr>
            <a:spLocks noGrp="1"/>
          </p:cNvSpPr>
          <p:nvPr>
            <p:ph type="subTitle" idx="1"/>
          </p:nvPr>
        </p:nvSpPr>
        <p:spPr>
          <a:xfrm>
            <a:off x="1524000" y="3602037"/>
            <a:ext cx="9144000" cy="2236243"/>
          </a:xfrm>
          <a:solidFill>
            <a:schemeClr val="accent1">
              <a:alpha val="70000"/>
            </a:schemeClr>
          </a:solidFill>
        </p:spPr>
        <p:txBody>
          <a:bodyPr>
            <a:normAutofit/>
          </a:bodyPr>
          <a:lstStyle/>
          <a:p>
            <a:r>
              <a:rPr lang="en-GB" sz="6000" dirty="0" smtClean="0"/>
              <a:t>Let’s brush up on the basics</a:t>
            </a:r>
            <a:endParaRPr lang="en-GB" sz="6000" dirty="0"/>
          </a:p>
        </p:txBody>
      </p:sp>
    </p:spTree>
    <p:extLst>
      <p:ext uri="{BB962C8B-B14F-4D97-AF65-F5344CB8AC3E}">
        <p14:creationId xmlns:p14="http://schemas.microsoft.com/office/powerpoint/2010/main" val="3057030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6063" y="283335"/>
            <a:ext cx="5497133" cy="954107"/>
          </a:xfrm>
          <a:prstGeom prst="rect">
            <a:avLst/>
          </a:prstGeom>
          <a:noFill/>
        </p:spPr>
        <p:txBody>
          <a:bodyPr wrap="square" rtlCol="0">
            <a:spAutoFit/>
          </a:bodyPr>
          <a:lstStyle/>
          <a:p>
            <a:r>
              <a:rPr lang="en-GB" sz="2800" b="1" dirty="0" smtClean="0"/>
              <a:t>How many terms related to English Language studies can you name?</a:t>
            </a:r>
            <a:endParaRPr lang="en-GB" sz="2800" b="1" dirty="0"/>
          </a:p>
        </p:txBody>
      </p:sp>
      <p:sp>
        <p:nvSpPr>
          <p:cNvPr id="3" name="TextBox 2"/>
          <p:cNvSpPr txBox="1"/>
          <p:nvPr/>
        </p:nvSpPr>
        <p:spPr>
          <a:xfrm>
            <a:off x="10846158" y="1313023"/>
            <a:ext cx="2537138" cy="369332"/>
          </a:xfrm>
          <a:prstGeom prst="rect">
            <a:avLst/>
          </a:prstGeom>
          <a:noFill/>
        </p:spPr>
        <p:txBody>
          <a:bodyPr wrap="square" rtlCol="0">
            <a:spAutoFit/>
          </a:bodyPr>
          <a:lstStyle/>
          <a:p>
            <a:r>
              <a:rPr lang="en-GB" dirty="0" smtClean="0"/>
              <a:t>noun</a:t>
            </a:r>
            <a:endParaRPr lang="en-GB" dirty="0"/>
          </a:p>
        </p:txBody>
      </p:sp>
      <p:sp>
        <p:nvSpPr>
          <p:cNvPr id="4" name="TextBox 3"/>
          <p:cNvSpPr txBox="1"/>
          <p:nvPr/>
        </p:nvSpPr>
        <p:spPr>
          <a:xfrm>
            <a:off x="4549462" y="1769373"/>
            <a:ext cx="2537138" cy="369332"/>
          </a:xfrm>
          <a:prstGeom prst="rect">
            <a:avLst/>
          </a:prstGeom>
          <a:noFill/>
        </p:spPr>
        <p:txBody>
          <a:bodyPr wrap="square" rtlCol="0">
            <a:spAutoFit/>
          </a:bodyPr>
          <a:lstStyle/>
          <a:p>
            <a:r>
              <a:rPr lang="en-GB" dirty="0" smtClean="0">
                <a:solidFill>
                  <a:schemeClr val="accent1"/>
                </a:solidFill>
              </a:rPr>
              <a:t>adverb</a:t>
            </a:r>
            <a:endParaRPr lang="en-GB" dirty="0">
              <a:solidFill>
                <a:schemeClr val="accent1"/>
              </a:solidFill>
            </a:endParaRPr>
          </a:p>
        </p:txBody>
      </p:sp>
      <p:sp>
        <p:nvSpPr>
          <p:cNvPr id="5" name="TextBox 4"/>
          <p:cNvSpPr txBox="1"/>
          <p:nvPr/>
        </p:nvSpPr>
        <p:spPr>
          <a:xfrm>
            <a:off x="6538175" y="5993865"/>
            <a:ext cx="2537138" cy="369332"/>
          </a:xfrm>
          <a:prstGeom prst="rect">
            <a:avLst/>
          </a:prstGeom>
          <a:noFill/>
        </p:spPr>
        <p:txBody>
          <a:bodyPr wrap="square" rtlCol="0">
            <a:spAutoFit/>
          </a:bodyPr>
          <a:lstStyle/>
          <a:p>
            <a:r>
              <a:rPr lang="en-GB" dirty="0" smtClean="0"/>
              <a:t>apostrophe</a:t>
            </a:r>
            <a:endParaRPr lang="en-GB" dirty="0"/>
          </a:p>
        </p:txBody>
      </p:sp>
      <p:sp>
        <p:nvSpPr>
          <p:cNvPr id="6" name="TextBox 5"/>
          <p:cNvSpPr txBox="1"/>
          <p:nvPr/>
        </p:nvSpPr>
        <p:spPr>
          <a:xfrm>
            <a:off x="1936124" y="3271854"/>
            <a:ext cx="2537138" cy="369332"/>
          </a:xfrm>
          <a:prstGeom prst="rect">
            <a:avLst/>
          </a:prstGeom>
          <a:noFill/>
        </p:spPr>
        <p:txBody>
          <a:bodyPr wrap="square" rtlCol="0">
            <a:spAutoFit/>
          </a:bodyPr>
          <a:lstStyle/>
          <a:p>
            <a:r>
              <a:rPr lang="en-GB" dirty="0" smtClean="0">
                <a:solidFill>
                  <a:schemeClr val="tx2"/>
                </a:solidFill>
              </a:rPr>
              <a:t>clause</a:t>
            </a:r>
            <a:endParaRPr lang="en-GB" dirty="0">
              <a:solidFill>
                <a:schemeClr val="tx2"/>
              </a:solidFill>
            </a:endParaRPr>
          </a:p>
        </p:txBody>
      </p:sp>
      <p:sp>
        <p:nvSpPr>
          <p:cNvPr id="7" name="TextBox 6"/>
          <p:cNvSpPr txBox="1"/>
          <p:nvPr/>
        </p:nvSpPr>
        <p:spPr>
          <a:xfrm>
            <a:off x="9654862" y="5134791"/>
            <a:ext cx="2537138" cy="369332"/>
          </a:xfrm>
          <a:prstGeom prst="rect">
            <a:avLst/>
          </a:prstGeom>
          <a:noFill/>
        </p:spPr>
        <p:txBody>
          <a:bodyPr wrap="square" rtlCol="0">
            <a:spAutoFit/>
          </a:bodyPr>
          <a:lstStyle/>
          <a:p>
            <a:r>
              <a:rPr lang="en-GB" dirty="0" smtClean="0">
                <a:solidFill>
                  <a:schemeClr val="accent2"/>
                </a:solidFill>
              </a:rPr>
              <a:t>comma</a:t>
            </a:r>
            <a:endParaRPr lang="en-GB" dirty="0">
              <a:solidFill>
                <a:schemeClr val="accent2"/>
              </a:solidFill>
            </a:endParaRPr>
          </a:p>
        </p:txBody>
      </p:sp>
      <p:sp>
        <p:nvSpPr>
          <p:cNvPr id="8" name="TextBox 7"/>
          <p:cNvSpPr txBox="1"/>
          <p:nvPr/>
        </p:nvSpPr>
        <p:spPr>
          <a:xfrm>
            <a:off x="6454462" y="3230933"/>
            <a:ext cx="2537138" cy="369332"/>
          </a:xfrm>
          <a:prstGeom prst="rect">
            <a:avLst/>
          </a:prstGeom>
          <a:noFill/>
        </p:spPr>
        <p:txBody>
          <a:bodyPr wrap="square" rtlCol="0">
            <a:spAutoFit/>
          </a:bodyPr>
          <a:lstStyle/>
          <a:p>
            <a:r>
              <a:rPr lang="en-GB" dirty="0" smtClean="0">
                <a:solidFill>
                  <a:srgbClr val="FF0000"/>
                </a:solidFill>
              </a:rPr>
              <a:t>punctuation</a:t>
            </a:r>
            <a:endParaRPr lang="en-GB" dirty="0">
              <a:solidFill>
                <a:srgbClr val="FF0000"/>
              </a:solidFill>
            </a:endParaRPr>
          </a:p>
        </p:txBody>
      </p:sp>
      <p:sp>
        <p:nvSpPr>
          <p:cNvPr id="9" name="TextBox 8"/>
          <p:cNvSpPr txBox="1"/>
          <p:nvPr/>
        </p:nvSpPr>
        <p:spPr>
          <a:xfrm>
            <a:off x="9955369" y="3563637"/>
            <a:ext cx="2537138" cy="369332"/>
          </a:xfrm>
          <a:prstGeom prst="rect">
            <a:avLst/>
          </a:prstGeom>
          <a:noFill/>
        </p:spPr>
        <p:txBody>
          <a:bodyPr wrap="square" rtlCol="0">
            <a:spAutoFit/>
          </a:bodyPr>
          <a:lstStyle/>
          <a:p>
            <a:r>
              <a:rPr lang="en-GB" dirty="0" smtClean="0"/>
              <a:t>pronoun</a:t>
            </a:r>
            <a:endParaRPr lang="en-GB" dirty="0"/>
          </a:p>
        </p:txBody>
      </p:sp>
      <p:sp>
        <p:nvSpPr>
          <p:cNvPr id="10" name="TextBox 9"/>
          <p:cNvSpPr txBox="1"/>
          <p:nvPr/>
        </p:nvSpPr>
        <p:spPr>
          <a:xfrm>
            <a:off x="515155" y="4921808"/>
            <a:ext cx="2537138" cy="369332"/>
          </a:xfrm>
          <a:prstGeom prst="rect">
            <a:avLst/>
          </a:prstGeom>
          <a:noFill/>
        </p:spPr>
        <p:txBody>
          <a:bodyPr wrap="square" rtlCol="0">
            <a:spAutoFit/>
          </a:bodyPr>
          <a:lstStyle/>
          <a:p>
            <a:r>
              <a:rPr lang="en-GB" dirty="0" smtClean="0">
                <a:solidFill>
                  <a:srgbClr val="FF0000"/>
                </a:solidFill>
              </a:rPr>
              <a:t>preposition</a:t>
            </a:r>
            <a:endParaRPr lang="en-GB" dirty="0">
              <a:solidFill>
                <a:srgbClr val="FF0000"/>
              </a:solidFill>
            </a:endParaRPr>
          </a:p>
        </p:txBody>
      </p:sp>
      <p:sp>
        <p:nvSpPr>
          <p:cNvPr id="11" name="TextBox 10"/>
          <p:cNvSpPr txBox="1"/>
          <p:nvPr/>
        </p:nvSpPr>
        <p:spPr>
          <a:xfrm>
            <a:off x="5688169" y="771797"/>
            <a:ext cx="2537138" cy="369332"/>
          </a:xfrm>
          <a:prstGeom prst="rect">
            <a:avLst/>
          </a:prstGeom>
          <a:noFill/>
        </p:spPr>
        <p:txBody>
          <a:bodyPr wrap="square" rtlCol="0">
            <a:spAutoFit/>
          </a:bodyPr>
          <a:lstStyle/>
          <a:p>
            <a:r>
              <a:rPr lang="en-GB" dirty="0" smtClean="0">
                <a:solidFill>
                  <a:srgbClr val="FF0000"/>
                </a:solidFill>
              </a:rPr>
              <a:t>verb</a:t>
            </a:r>
            <a:endParaRPr lang="en-GB" dirty="0">
              <a:solidFill>
                <a:srgbClr val="FF0000"/>
              </a:solidFill>
            </a:endParaRPr>
          </a:p>
        </p:txBody>
      </p:sp>
      <p:sp>
        <p:nvSpPr>
          <p:cNvPr id="12" name="TextBox 11"/>
          <p:cNvSpPr txBox="1"/>
          <p:nvPr/>
        </p:nvSpPr>
        <p:spPr>
          <a:xfrm>
            <a:off x="3794975" y="5106474"/>
            <a:ext cx="2537138" cy="369332"/>
          </a:xfrm>
          <a:prstGeom prst="rect">
            <a:avLst/>
          </a:prstGeom>
          <a:noFill/>
        </p:spPr>
        <p:txBody>
          <a:bodyPr wrap="square" rtlCol="0">
            <a:spAutoFit/>
          </a:bodyPr>
          <a:lstStyle/>
          <a:p>
            <a:r>
              <a:rPr lang="en-GB" dirty="0">
                <a:solidFill>
                  <a:srgbClr val="FF0000"/>
                </a:solidFill>
              </a:rPr>
              <a:t>f</a:t>
            </a:r>
            <a:r>
              <a:rPr lang="en-GB" dirty="0" smtClean="0">
                <a:solidFill>
                  <a:srgbClr val="FF0000"/>
                </a:solidFill>
              </a:rPr>
              <a:t>ull stop</a:t>
            </a:r>
            <a:endParaRPr lang="en-GB" dirty="0">
              <a:solidFill>
                <a:srgbClr val="FF0000"/>
              </a:solidFill>
            </a:endParaRPr>
          </a:p>
        </p:txBody>
      </p:sp>
      <p:sp>
        <p:nvSpPr>
          <p:cNvPr id="13" name="TextBox 12"/>
          <p:cNvSpPr txBox="1"/>
          <p:nvPr/>
        </p:nvSpPr>
        <p:spPr>
          <a:xfrm>
            <a:off x="10487695" y="2015819"/>
            <a:ext cx="2537138" cy="369332"/>
          </a:xfrm>
          <a:prstGeom prst="rect">
            <a:avLst/>
          </a:prstGeom>
          <a:noFill/>
        </p:spPr>
        <p:txBody>
          <a:bodyPr wrap="square" rtlCol="0">
            <a:spAutoFit/>
          </a:bodyPr>
          <a:lstStyle/>
          <a:p>
            <a:r>
              <a:rPr lang="en-GB" dirty="0" smtClean="0"/>
              <a:t>adjective</a:t>
            </a:r>
            <a:endParaRPr lang="en-GB" dirty="0"/>
          </a:p>
        </p:txBody>
      </p:sp>
      <p:sp>
        <p:nvSpPr>
          <p:cNvPr id="14" name="TextBox 13"/>
          <p:cNvSpPr txBox="1"/>
          <p:nvPr/>
        </p:nvSpPr>
        <p:spPr>
          <a:xfrm>
            <a:off x="545206" y="2522426"/>
            <a:ext cx="2537138" cy="369332"/>
          </a:xfrm>
          <a:prstGeom prst="rect">
            <a:avLst/>
          </a:prstGeom>
          <a:noFill/>
        </p:spPr>
        <p:txBody>
          <a:bodyPr wrap="square" rtlCol="0">
            <a:spAutoFit/>
          </a:bodyPr>
          <a:lstStyle/>
          <a:p>
            <a:r>
              <a:rPr lang="en-GB" dirty="0">
                <a:solidFill>
                  <a:schemeClr val="accent2"/>
                </a:solidFill>
              </a:rPr>
              <a:t>s</a:t>
            </a:r>
            <a:r>
              <a:rPr lang="en-GB" dirty="0" smtClean="0">
                <a:solidFill>
                  <a:schemeClr val="accent2"/>
                </a:solidFill>
              </a:rPr>
              <a:t>peech marks</a:t>
            </a:r>
            <a:endParaRPr lang="en-GB" dirty="0">
              <a:solidFill>
                <a:schemeClr val="accent2"/>
              </a:solidFill>
            </a:endParaRPr>
          </a:p>
        </p:txBody>
      </p:sp>
      <p:sp>
        <p:nvSpPr>
          <p:cNvPr id="15" name="TextBox 14"/>
          <p:cNvSpPr txBox="1"/>
          <p:nvPr/>
        </p:nvSpPr>
        <p:spPr>
          <a:xfrm>
            <a:off x="6332113" y="1783931"/>
            <a:ext cx="2537138" cy="369332"/>
          </a:xfrm>
          <a:prstGeom prst="rect">
            <a:avLst/>
          </a:prstGeom>
          <a:noFill/>
        </p:spPr>
        <p:txBody>
          <a:bodyPr wrap="square" rtlCol="0">
            <a:spAutoFit/>
          </a:bodyPr>
          <a:lstStyle/>
          <a:p>
            <a:r>
              <a:rPr lang="en-GB" dirty="0" smtClean="0">
                <a:solidFill>
                  <a:schemeClr val="accent2"/>
                </a:solidFill>
              </a:rPr>
              <a:t>hyphen</a:t>
            </a:r>
            <a:endParaRPr lang="en-GB" dirty="0">
              <a:solidFill>
                <a:schemeClr val="accent2"/>
              </a:solidFill>
            </a:endParaRPr>
          </a:p>
        </p:txBody>
      </p:sp>
      <p:sp>
        <p:nvSpPr>
          <p:cNvPr id="16" name="TextBox 15"/>
          <p:cNvSpPr txBox="1"/>
          <p:nvPr/>
        </p:nvSpPr>
        <p:spPr>
          <a:xfrm>
            <a:off x="8725437" y="5957237"/>
            <a:ext cx="2537138" cy="369332"/>
          </a:xfrm>
          <a:prstGeom prst="rect">
            <a:avLst/>
          </a:prstGeom>
          <a:noFill/>
        </p:spPr>
        <p:txBody>
          <a:bodyPr wrap="square" rtlCol="0">
            <a:spAutoFit/>
          </a:bodyPr>
          <a:lstStyle/>
          <a:p>
            <a:r>
              <a:rPr lang="en-GB" dirty="0">
                <a:solidFill>
                  <a:srgbClr val="FF0000"/>
                </a:solidFill>
              </a:rPr>
              <a:t>e</a:t>
            </a:r>
            <a:r>
              <a:rPr lang="en-GB" dirty="0" smtClean="0">
                <a:solidFill>
                  <a:srgbClr val="FF0000"/>
                </a:solidFill>
              </a:rPr>
              <a:t>xclamation mark</a:t>
            </a:r>
            <a:endParaRPr lang="en-GB" dirty="0">
              <a:solidFill>
                <a:srgbClr val="FF0000"/>
              </a:solidFill>
            </a:endParaRPr>
          </a:p>
        </p:txBody>
      </p:sp>
      <p:sp>
        <p:nvSpPr>
          <p:cNvPr id="17" name="TextBox 16"/>
          <p:cNvSpPr txBox="1"/>
          <p:nvPr/>
        </p:nvSpPr>
        <p:spPr>
          <a:xfrm>
            <a:off x="4987344" y="5484800"/>
            <a:ext cx="2537138" cy="369332"/>
          </a:xfrm>
          <a:prstGeom prst="rect">
            <a:avLst/>
          </a:prstGeom>
          <a:noFill/>
        </p:spPr>
        <p:txBody>
          <a:bodyPr wrap="square" rtlCol="0">
            <a:spAutoFit/>
          </a:bodyPr>
          <a:lstStyle/>
          <a:p>
            <a:r>
              <a:rPr lang="en-GB" dirty="0" smtClean="0"/>
              <a:t>syllable</a:t>
            </a:r>
            <a:endParaRPr lang="en-GB" dirty="0"/>
          </a:p>
        </p:txBody>
      </p:sp>
      <p:sp>
        <p:nvSpPr>
          <p:cNvPr id="18" name="TextBox 17"/>
          <p:cNvSpPr txBox="1"/>
          <p:nvPr/>
        </p:nvSpPr>
        <p:spPr>
          <a:xfrm>
            <a:off x="1633471" y="4127542"/>
            <a:ext cx="2537138" cy="369332"/>
          </a:xfrm>
          <a:prstGeom prst="rect">
            <a:avLst/>
          </a:prstGeom>
          <a:noFill/>
        </p:spPr>
        <p:txBody>
          <a:bodyPr wrap="square" rtlCol="0">
            <a:spAutoFit/>
          </a:bodyPr>
          <a:lstStyle/>
          <a:p>
            <a:r>
              <a:rPr lang="en-GB" dirty="0">
                <a:solidFill>
                  <a:schemeClr val="accent6"/>
                </a:solidFill>
              </a:rPr>
              <a:t>d</a:t>
            </a:r>
            <a:r>
              <a:rPr lang="en-GB" dirty="0" smtClean="0">
                <a:solidFill>
                  <a:schemeClr val="accent6"/>
                </a:solidFill>
              </a:rPr>
              <a:t>irect speech</a:t>
            </a:r>
            <a:endParaRPr lang="en-GB" dirty="0">
              <a:solidFill>
                <a:schemeClr val="accent6"/>
              </a:solidFill>
            </a:endParaRPr>
          </a:p>
        </p:txBody>
      </p:sp>
      <p:sp>
        <p:nvSpPr>
          <p:cNvPr id="19" name="TextBox 18"/>
          <p:cNvSpPr txBox="1"/>
          <p:nvPr/>
        </p:nvSpPr>
        <p:spPr>
          <a:xfrm>
            <a:off x="8062175" y="4432543"/>
            <a:ext cx="2537138" cy="369332"/>
          </a:xfrm>
          <a:prstGeom prst="rect">
            <a:avLst/>
          </a:prstGeom>
          <a:noFill/>
        </p:spPr>
        <p:txBody>
          <a:bodyPr wrap="square" rtlCol="0">
            <a:spAutoFit/>
          </a:bodyPr>
          <a:lstStyle/>
          <a:p>
            <a:r>
              <a:rPr lang="en-GB" dirty="0">
                <a:solidFill>
                  <a:schemeClr val="accent1"/>
                </a:solidFill>
              </a:rPr>
              <a:t>q</a:t>
            </a:r>
            <a:r>
              <a:rPr lang="en-GB" dirty="0" smtClean="0">
                <a:solidFill>
                  <a:schemeClr val="accent1"/>
                </a:solidFill>
              </a:rPr>
              <a:t>uestion mark</a:t>
            </a:r>
            <a:endParaRPr lang="en-GB" dirty="0">
              <a:solidFill>
                <a:schemeClr val="accent1"/>
              </a:solidFill>
            </a:endParaRPr>
          </a:p>
        </p:txBody>
      </p:sp>
      <p:sp>
        <p:nvSpPr>
          <p:cNvPr id="20" name="TextBox 19"/>
          <p:cNvSpPr txBox="1"/>
          <p:nvPr/>
        </p:nvSpPr>
        <p:spPr>
          <a:xfrm>
            <a:off x="667555" y="1482010"/>
            <a:ext cx="2537138" cy="369332"/>
          </a:xfrm>
          <a:prstGeom prst="rect">
            <a:avLst/>
          </a:prstGeom>
          <a:noFill/>
        </p:spPr>
        <p:txBody>
          <a:bodyPr wrap="square" rtlCol="0">
            <a:spAutoFit/>
          </a:bodyPr>
          <a:lstStyle/>
          <a:p>
            <a:r>
              <a:rPr lang="en-GB" dirty="0">
                <a:solidFill>
                  <a:schemeClr val="accent6"/>
                </a:solidFill>
              </a:rPr>
              <a:t>i</a:t>
            </a:r>
            <a:r>
              <a:rPr lang="en-GB" dirty="0" smtClean="0">
                <a:solidFill>
                  <a:schemeClr val="accent6"/>
                </a:solidFill>
              </a:rPr>
              <a:t>ndirect speech</a:t>
            </a:r>
            <a:endParaRPr lang="en-GB" dirty="0">
              <a:solidFill>
                <a:schemeClr val="accent6"/>
              </a:solidFill>
            </a:endParaRPr>
          </a:p>
        </p:txBody>
      </p:sp>
      <p:sp>
        <p:nvSpPr>
          <p:cNvPr id="21" name="TextBox 20"/>
          <p:cNvSpPr txBox="1"/>
          <p:nvPr/>
        </p:nvSpPr>
        <p:spPr>
          <a:xfrm>
            <a:off x="4245736" y="3963577"/>
            <a:ext cx="2537138" cy="369332"/>
          </a:xfrm>
          <a:prstGeom prst="rect">
            <a:avLst/>
          </a:prstGeom>
          <a:noFill/>
        </p:spPr>
        <p:txBody>
          <a:bodyPr wrap="square" rtlCol="0">
            <a:spAutoFit/>
          </a:bodyPr>
          <a:lstStyle/>
          <a:p>
            <a:r>
              <a:rPr lang="en-GB" dirty="0" smtClean="0">
                <a:solidFill>
                  <a:schemeClr val="accent1"/>
                </a:solidFill>
              </a:rPr>
              <a:t>colon</a:t>
            </a:r>
            <a:endParaRPr lang="en-GB" dirty="0">
              <a:solidFill>
                <a:schemeClr val="accent1"/>
              </a:solidFill>
            </a:endParaRPr>
          </a:p>
        </p:txBody>
      </p:sp>
      <p:sp>
        <p:nvSpPr>
          <p:cNvPr id="22" name="TextBox 21"/>
          <p:cNvSpPr txBox="1"/>
          <p:nvPr/>
        </p:nvSpPr>
        <p:spPr>
          <a:xfrm>
            <a:off x="1813775" y="6355140"/>
            <a:ext cx="2537138" cy="369332"/>
          </a:xfrm>
          <a:prstGeom prst="rect">
            <a:avLst/>
          </a:prstGeom>
          <a:noFill/>
        </p:spPr>
        <p:txBody>
          <a:bodyPr wrap="square" rtlCol="0">
            <a:spAutoFit/>
          </a:bodyPr>
          <a:lstStyle/>
          <a:p>
            <a:r>
              <a:rPr lang="en-GB" dirty="0"/>
              <a:t>d</a:t>
            </a:r>
            <a:r>
              <a:rPr lang="en-GB" dirty="0" smtClean="0"/>
              <a:t>efinite article</a:t>
            </a:r>
            <a:endParaRPr lang="en-GB" dirty="0"/>
          </a:p>
        </p:txBody>
      </p:sp>
      <p:sp>
        <p:nvSpPr>
          <p:cNvPr id="23" name="TextBox 22"/>
          <p:cNvSpPr txBox="1"/>
          <p:nvPr/>
        </p:nvSpPr>
        <p:spPr>
          <a:xfrm>
            <a:off x="8686800" y="786871"/>
            <a:ext cx="2537138" cy="369332"/>
          </a:xfrm>
          <a:prstGeom prst="rect">
            <a:avLst/>
          </a:prstGeom>
          <a:noFill/>
        </p:spPr>
        <p:txBody>
          <a:bodyPr wrap="square" rtlCol="0">
            <a:spAutoFit/>
          </a:bodyPr>
          <a:lstStyle/>
          <a:p>
            <a:r>
              <a:rPr lang="en-GB" dirty="0"/>
              <a:t>s</a:t>
            </a:r>
            <a:r>
              <a:rPr lang="en-GB" dirty="0" smtClean="0"/>
              <a:t>emi-colon</a:t>
            </a:r>
            <a:endParaRPr lang="en-GB" dirty="0"/>
          </a:p>
        </p:txBody>
      </p:sp>
      <p:sp>
        <p:nvSpPr>
          <p:cNvPr id="24" name="TextBox 23"/>
          <p:cNvSpPr txBox="1"/>
          <p:nvPr/>
        </p:nvSpPr>
        <p:spPr>
          <a:xfrm>
            <a:off x="5387662" y="2486006"/>
            <a:ext cx="2537138" cy="369332"/>
          </a:xfrm>
          <a:prstGeom prst="rect">
            <a:avLst/>
          </a:prstGeom>
          <a:noFill/>
        </p:spPr>
        <p:txBody>
          <a:bodyPr wrap="square" rtlCol="0">
            <a:spAutoFit/>
          </a:bodyPr>
          <a:lstStyle/>
          <a:p>
            <a:r>
              <a:rPr lang="en-GB" dirty="0" smtClean="0"/>
              <a:t>consonant</a:t>
            </a:r>
            <a:endParaRPr lang="en-GB" dirty="0"/>
          </a:p>
        </p:txBody>
      </p:sp>
      <p:sp>
        <p:nvSpPr>
          <p:cNvPr id="25" name="TextBox 24"/>
          <p:cNvSpPr txBox="1"/>
          <p:nvPr/>
        </p:nvSpPr>
        <p:spPr>
          <a:xfrm>
            <a:off x="364902" y="5978124"/>
            <a:ext cx="2537138" cy="369332"/>
          </a:xfrm>
          <a:prstGeom prst="rect">
            <a:avLst/>
          </a:prstGeom>
          <a:noFill/>
        </p:spPr>
        <p:txBody>
          <a:bodyPr wrap="square" rtlCol="0">
            <a:spAutoFit/>
          </a:bodyPr>
          <a:lstStyle/>
          <a:p>
            <a:r>
              <a:rPr lang="en-GB" dirty="0" smtClean="0">
                <a:solidFill>
                  <a:schemeClr val="accent2"/>
                </a:solidFill>
              </a:rPr>
              <a:t>homonym</a:t>
            </a:r>
            <a:endParaRPr lang="en-GB" dirty="0">
              <a:solidFill>
                <a:schemeClr val="accent2"/>
              </a:solidFill>
            </a:endParaRPr>
          </a:p>
        </p:txBody>
      </p:sp>
      <p:sp>
        <p:nvSpPr>
          <p:cNvPr id="26" name="TextBox 25"/>
          <p:cNvSpPr txBox="1"/>
          <p:nvPr/>
        </p:nvSpPr>
        <p:spPr>
          <a:xfrm>
            <a:off x="236114" y="3674253"/>
            <a:ext cx="2537138" cy="369332"/>
          </a:xfrm>
          <a:prstGeom prst="rect">
            <a:avLst/>
          </a:prstGeom>
          <a:noFill/>
        </p:spPr>
        <p:txBody>
          <a:bodyPr wrap="square" rtlCol="0">
            <a:spAutoFit/>
          </a:bodyPr>
          <a:lstStyle/>
          <a:p>
            <a:r>
              <a:rPr lang="en-GB" dirty="0" smtClean="0">
                <a:solidFill>
                  <a:schemeClr val="accent1"/>
                </a:solidFill>
              </a:rPr>
              <a:t>vowel</a:t>
            </a:r>
            <a:endParaRPr lang="en-GB" dirty="0">
              <a:solidFill>
                <a:schemeClr val="accent1"/>
              </a:solidFill>
            </a:endParaRPr>
          </a:p>
        </p:txBody>
      </p:sp>
      <p:sp>
        <p:nvSpPr>
          <p:cNvPr id="27" name="TextBox 26"/>
          <p:cNvSpPr txBox="1"/>
          <p:nvPr/>
        </p:nvSpPr>
        <p:spPr>
          <a:xfrm>
            <a:off x="10571409" y="4321463"/>
            <a:ext cx="2537138" cy="369332"/>
          </a:xfrm>
          <a:prstGeom prst="rect">
            <a:avLst/>
          </a:prstGeom>
          <a:noFill/>
        </p:spPr>
        <p:txBody>
          <a:bodyPr wrap="square" rtlCol="0">
            <a:spAutoFit/>
          </a:bodyPr>
          <a:lstStyle/>
          <a:p>
            <a:r>
              <a:rPr lang="en-GB" dirty="0" smtClean="0">
                <a:solidFill>
                  <a:schemeClr val="accent6"/>
                </a:solidFill>
              </a:rPr>
              <a:t>antonym</a:t>
            </a:r>
            <a:endParaRPr lang="en-GB" dirty="0">
              <a:solidFill>
                <a:schemeClr val="accent6"/>
              </a:solidFill>
            </a:endParaRPr>
          </a:p>
        </p:txBody>
      </p:sp>
      <p:sp>
        <p:nvSpPr>
          <p:cNvPr id="28" name="TextBox 27"/>
          <p:cNvSpPr txBox="1"/>
          <p:nvPr/>
        </p:nvSpPr>
        <p:spPr>
          <a:xfrm>
            <a:off x="6745311" y="4980521"/>
            <a:ext cx="2537138" cy="369332"/>
          </a:xfrm>
          <a:prstGeom prst="rect">
            <a:avLst/>
          </a:prstGeom>
          <a:noFill/>
        </p:spPr>
        <p:txBody>
          <a:bodyPr wrap="square" rtlCol="0">
            <a:spAutoFit/>
          </a:bodyPr>
          <a:lstStyle/>
          <a:p>
            <a:r>
              <a:rPr lang="en-GB" dirty="0" err="1" smtClean="0">
                <a:solidFill>
                  <a:schemeClr val="accent6"/>
                </a:solidFill>
              </a:rPr>
              <a:t>dipthong</a:t>
            </a:r>
            <a:endParaRPr lang="en-GB" dirty="0">
              <a:solidFill>
                <a:schemeClr val="accent6"/>
              </a:solidFill>
            </a:endParaRPr>
          </a:p>
        </p:txBody>
      </p:sp>
      <p:sp>
        <p:nvSpPr>
          <p:cNvPr id="29" name="TextBox 28"/>
          <p:cNvSpPr txBox="1"/>
          <p:nvPr/>
        </p:nvSpPr>
        <p:spPr>
          <a:xfrm>
            <a:off x="10449058" y="265127"/>
            <a:ext cx="2537138" cy="369332"/>
          </a:xfrm>
          <a:prstGeom prst="rect">
            <a:avLst/>
          </a:prstGeom>
          <a:noFill/>
        </p:spPr>
        <p:txBody>
          <a:bodyPr wrap="square" rtlCol="0">
            <a:spAutoFit/>
          </a:bodyPr>
          <a:lstStyle/>
          <a:p>
            <a:r>
              <a:rPr lang="en-GB" dirty="0" smtClean="0">
                <a:solidFill>
                  <a:srgbClr val="FF0000"/>
                </a:solidFill>
              </a:rPr>
              <a:t>dialect</a:t>
            </a:r>
            <a:endParaRPr lang="en-GB" dirty="0">
              <a:solidFill>
                <a:srgbClr val="FF0000"/>
              </a:solidFill>
            </a:endParaRPr>
          </a:p>
        </p:txBody>
      </p:sp>
      <p:sp>
        <p:nvSpPr>
          <p:cNvPr id="30" name="TextBox 29"/>
          <p:cNvSpPr txBox="1"/>
          <p:nvPr/>
        </p:nvSpPr>
        <p:spPr>
          <a:xfrm>
            <a:off x="9219126" y="2995805"/>
            <a:ext cx="2537138" cy="369332"/>
          </a:xfrm>
          <a:prstGeom prst="rect">
            <a:avLst/>
          </a:prstGeom>
          <a:noFill/>
        </p:spPr>
        <p:txBody>
          <a:bodyPr wrap="square" rtlCol="0">
            <a:spAutoFit/>
          </a:bodyPr>
          <a:lstStyle/>
          <a:p>
            <a:r>
              <a:rPr lang="en-GB" dirty="0" smtClean="0">
                <a:solidFill>
                  <a:schemeClr val="tx2"/>
                </a:solidFill>
              </a:rPr>
              <a:t>accent</a:t>
            </a:r>
            <a:endParaRPr lang="en-GB" dirty="0">
              <a:solidFill>
                <a:schemeClr val="tx2"/>
              </a:solidFill>
            </a:endParaRPr>
          </a:p>
        </p:txBody>
      </p:sp>
      <p:sp>
        <p:nvSpPr>
          <p:cNvPr id="31" name="TextBox 30"/>
          <p:cNvSpPr txBox="1"/>
          <p:nvPr/>
        </p:nvSpPr>
        <p:spPr>
          <a:xfrm>
            <a:off x="1936124" y="5497719"/>
            <a:ext cx="2537138" cy="369332"/>
          </a:xfrm>
          <a:prstGeom prst="rect">
            <a:avLst/>
          </a:prstGeom>
          <a:noFill/>
        </p:spPr>
        <p:txBody>
          <a:bodyPr wrap="square" rtlCol="0">
            <a:spAutoFit/>
          </a:bodyPr>
          <a:lstStyle/>
          <a:p>
            <a:r>
              <a:rPr lang="en-GB" dirty="0" smtClean="0">
                <a:solidFill>
                  <a:schemeClr val="accent6"/>
                </a:solidFill>
              </a:rPr>
              <a:t>homophone</a:t>
            </a:r>
            <a:endParaRPr lang="en-GB" dirty="0">
              <a:solidFill>
                <a:schemeClr val="accent6"/>
              </a:solidFill>
            </a:endParaRPr>
          </a:p>
        </p:txBody>
      </p:sp>
      <p:sp>
        <p:nvSpPr>
          <p:cNvPr id="32" name="TextBox 31"/>
          <p:cNvSpPr txBox="1"/>
          <p:nvPr/>
        </p:nvSpPr>
        <p:spPr>
          <a:xfrm>
            <a:off x="3686578" y="3046291"/>
            <a:ext cx="2537138" cy="369332"/>
          </a:xfrm>
          <a:prstGeom prst="rect">
            <a:avLst/>
          </a:prstGeom>
          <a:noFill/>
        </p:spPr>
        <p:txBody>
          <a:bodyPr wrap="square" rtlCol="0">
            <a:spAutoFit/>
          </a:bodyPr>
          <a:lstStyle/>
          <a:p>
            <a:r>
              <a:rPr lang="en-GB" dirty="0" smtClean="0">
                <a:solidFill>
                  <a:schemeClr val="accent6"/>
                </a:solidFill>
              </a:rPr>
              <a:t>Standard English</a:t>
            </a:r>
            <a:endParaRPr lang="en-GB" dirty="0">
              <a:solidFill>
                <a:schemeClr val="accent6"/>
              </a:solidFill>
            </a:endParaRPr>
          </a:p>
        </p:txBody>
      </p:sp>
      <p:sp>
        <p:nvSpPr>
          <p:cNvPr id="33" name="TextBox 32"/>
          <p:cNvSpPr txBox="1"/>
          <p:nvPr/>
        </p:nvSpPr>
        <p:spPr>
          <a:xfrm>
            <a:off x="8257504" y="2126899"/>
            <a:ext cx="2537138" cy="369332"/>
          </a:xfrm>
          <a:prstGeom prst="rect">
            <a:avLst/>
          </a:prstGeom>
          <a:noFill/>
        </p:spPr>
        <p:txBody>
          <a:bodyPr wrap="square" rtlCol="0">
            <a:spAutoFit/>
          </a:bodyPr>
          <a:lstStyle/>
          <a:p>
            <a:r>
              <a:rPr lang="en-GB" dirty="0" smtClean="0">
                <a:solidFill>
                  <a:schemeClr val="accent6"/>
                </a:solidFill>
              </a:rPr>
              <a:t>synonym</a:t>
            </a:r>
            <a:endParaRPr lang="en-GB" dirty="0">
              <a:solidFill>
                <a:schemeClr val="accent6"/>
              </a:solidFill>
            </a:endParaRPr>
          </a:p>
        </p:txBody>
      </p:sp>
      <p:sp>
        <p:nvSpPr>
          <p:cNvPr id="34" name="TextBox 33"/>
          <p:cNvSpPr txBox="1"/>
          <p:nvPr/>
        </p:nvSpPr>
        <p:spPr>
          <a:xfrm>
            <a:off x="2773252" y="2019457"/>
            <a:ext cx="2537138" cy="369332"/>
          </a:xfrm>
          <a:prstGeom prst="rect">
            <a:avLst/>
          </a:prstGeom>
          <a:noFill/>
        </p:spPr>
        <p:txBody>
          <a:bodyPr wrap="square" rtlCol="0">
            <a:spAutoFit/>
          </a:bodyPr>
          <a:lstStyle/>
          <a:p>
            <a:r>
              <a:rPr lang="en-GB" dirty="0" smtClean="0">
                <a:solidFill>
                  <a:schemeClr val="tx2"/>
                </a:solidFill>
              </a:rPr>
              <a:t>lexis</a:t>
            </a:r>
            <a:endParaRPr lang="en-GB" dirty="0">
              <a:solidFill>
                <a:schemeClr val="tx2"/>
              </a:solidFill>
            </a:endParaRPr>
          </a:p>
        </p:txBody>
      </p:sp>
      <p:sp>
        <p:nvSpPr>
          <p:cNvPr id="35" name="TextBox 34"/>
          <p:cNvSpPr txBox="1"/>
          <p:nvPr/>
        </p:nvSpPr>
        <p:spPr>
          <a:xfrm>
            <a:off x="5437032" y="6326569"/>
            <a:ext cx="2537138" cy="369332"/>
          </a:xfrm>
          <a:prstGeom prst="rect">
            <a:avLst/>
          </a:prstGeom>
          <a:noFill/>
        </p:spPr>
        <p:txBody>
          <a:bodyPr wrap="square" rtlCol="0">
            <a:spAutoFit/>
          </a:bodyPr>
          <a:lstStyle/>
          <a:p>
            <a:r>
              <a:rPr lang="en-GB" dirty="0" smtClean="0"/>
              <a:t>syntax</a:t>
            </a:r>
            <a:endParaRPr lang="en-GB" dirty="0"/>
          </a:p>
        </p:txBody>
      </p:sp>
      <p:sp>
        <p:nvSpPr>
          <p:cNvPr id="36" name="TextBox 35"/>
          <p:cNvSpPr txBox="1"/>
          <p:nvPr/>
        </p:nvSpPr>
        <p:spPr>
          <a:xfrm>
            <a:off x="5609823" y="4050768"/>
            <a:ext cx="2537138" cy="369332"/>
          </a:xfrm>
          <a:prstGeom prst="rect">
            <a:avLst/>
          </a:prstGeom>
          <a:noFill/>
        </p:spPr>
        <p:txBody>
          <a:bodyPr wrap="square" rtlCol="0">
            <a:spAutoFit/>
          </a:bodyPr>
          <a:lstStyle/>
          <a:p>
            <a:r>
              <a:rPr lang="en-GB" dirty="0" smtClean="0"/>
              <a:t>plural</a:t>
            </a:r>
            <a:endParaRPr lang="en-GB" dirty="0"/>
          </a:p>
        </p:txBody>
      </p:sp>
      <p:sp>
        <p:nvSpPr>
          <p:cNvPr id="37" name="TextBox 36"/>
          <p:cNvSpPr txBox="1"/>
          <p:nvPr/>
        </p:nvSpPr>
        <p:spPr>
          <a:xfrm>
            <a:off x="7194998" y="906001"/>
            <a:ext cx="2537138" cy="369332"/>
          </a:xfrm>
          <a:prstGeom prst="rect">
            <a:avLst/>
          </a:prstGeom>
          <a:noFill/>
        </p:spPr>
        <p:txBody>
          <a:bodyPr wrap="square" rtlCol="0">
            <a:spAutoFit/>
          </a:bodyPr>
          <a:lstStyle/>
          <a:p>
            <a:r>
              <a:rPr lang="en-GB" dirty="0" smtClean="0">
                <a:solidFill>
                  <a:schemeClr val="accent6"/>
                </a:solidFill>
              </a:rPr>
              <a:t>singular</a:t>
            </a:r>
            <a:endParaRPr lang="en-GB" dirty="0">
              <a:solidFill>
                <a:schemeClr val="accent6"/>
              </a:solidFill>
            </a:endParaRPr>
          </a:p>
        </p:txBody>
      </p:sp>
      <p:sp>
        <p:nvSpPr>
          <p:cNvPr id="38" name="TextBox 37"/>
          <p:cNvSpPr txBox="1"/>
          <p:nvPr/>
        </p:nvSpPr>
        <p:spPr>
          <a:xfrm>
            <a:off x="7604976" y="3771981"/>
            <a:ext cx="2537138" cy="369332"/>
          </a:xfrm>
          <a:prstGeom prst="rect">
            <a:avLst/>
          </a:prstGeom>
          <a:noFill/>
        </p:spPr>
        <p:txBody>
          <a:bodyPr wrap="square" rtlCol="0">
            <a:spAutoFit/>
          </a:bodyPr>
          <a:lstStyle/>
          <a:p>
            <a:r>
              <a:rPr lang="en-GB" dirty="0"/>
              <a:t>m</a:t>
            </a:r>
            <a:r>
              <a:rPr lang="en-GB" dirty="0" smtClean="0"/>
              <a:t>odal verb</a:t>
            </a:r>
            <a:endParaRPr lang="en-GB" dirty="0"/>
          </a:p>
        </p:txBody>
      </p:sp>
      <p:sp>
        <p:nvSpPr>
          <p:cNvPr id="39" name="TextBox 38"/>
          <p:cNvSpPr txBox="1"/>
          <p:nvPr/>
        </p:nvSpPr>
        <p:spPr>
          <a:xfrm>
            <a:off x="10599313" y="5629788"/>
            <a:ext cx="2537138" cy="369332"/>
          </a:xfrm>
          <a:prstGeom prst="rect">
            <a:avLst/>
          </a:prstGeom>
          <a:noFill/>
        </p:spPr>
        <p:txBody>
          <a:bodyPr wrap="square" rtlCol="0">
            <a:spAutoFit/>
          </a:bodyPr>
          <a:lstStyle/>
          <a:p>
            <a:r>
              <a:rPr lang="en-GB" dirty="0" smtClean="0"/>
              <a:t>passive</a:t>
            </a:r>
            <a:endParaRPr lang="en-GB" dirty="0"/>
          </a:p>
        </p:txBody>
      </p:sp>
      <p:sp>
        <p:nvSpPr>
          <p:cNvPr id="40" name="TextBox 39"/>
          <p:cNvSpPr txBox="1"/>
          <p:nvPr/>
        </p:nvSpPr>
        <p:spPr>
          <a:xfrm>
            <a:off x="3632916" y="6074323"/>
            <a:ext cx="2537138" cy="369332"/>
          </a:xfrm>
          <a:prstGeom prst="rect">
            <a:avLst/>
          </a:prstGeom>
          <a:noFill/>
        </p:spPr>
        <p:txBody>
          <a:bodyPr wrap="square" rtlCol="0">
            <a:spAutoFit/>
          </a:bodyPr>
          <a:lstStyle/>
          <a:p>
            <a:r>
              <a:rPr lang="en-GB" dirty="0" smtClean="0"/>
              <a:t>active</a:t>
            </a:r>
            <a:endParaRPr lang="en-GB" dirty="0"/>
          </a:p>
        </p:txBody>
      </p:sp>
      <p:sp>
        <p:nvSpPr>
          <p:cNvPr id="41" name="TextBox 40"/>
          <p:cNvSpPr txBox="1"/>
          <p:nvPr/>
        </p:nvSpPr>
        <p:spPr>
          <a:xfrm>
            <a:off x="7598349" y="5569591"/>
            <a:ext cx="2537138" cy="369332"/>
          </a:xfrm>
          <a:prstGeom prst="rect">
            <a:avLst/>
          </a:prstGeom>
          <a:noFill/>
        </p:spPr>
        <p:txBody>
          <a:bodyPr wrap="square" rtlCol="0">
            <a:spAutoFit/>
          </a:bodyPr>
          <a:lstStyle/>
          <a:p>
            <a:r>
              <a:rPr lang="en-GB" dirty="0" smtClean="0">
                <a:solidFill>
                  <a:schemeClr val="accent2"/>
                </a:solidFill>
              </a:rPr>
              <a:t>conjunction</a:t>
            </a:r>
            <a:endParaRPr lang="en-GB" dirty="0">
              <a:solidFill>
                <a:schemeClr val="accent2"/>
              </a:solidFill>
            </a:endParaRPr>
          </a:p>
        </p:txBody>
      </p:sp>
    </p:spTree>
    <p:extLst>
      <p:ext uri="{BB962C8B-B14F-4D97-AF65-F5344CB8AC3E}">
        <p14:creationId xmlns:p14="http://schemas.microsoft.com/office/powerpoint/2010/main" val="408633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5"/>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7"/>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8"/>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1"/>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5"/>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23"/>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4"/>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29"/>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32"/>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13"/>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14"/>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22"/>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36"/>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26"/>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28"/>
                                        </p:tgtEl>
                                        <p:attrNameLst>
                                          <p:attrName>style.visibility</p:attrName>
                                        </p:attrNameLst>
                                      </p:cBhvr>
                                      <p:to>
                                        <p:strVal val="visible"/>
                                      </p:to>
                                    </p:set>
                                  </p:childTnLst>
                                </p:cTn>
                              </p:par>
                            </p:childTnLst>
                          </p:cTn>
                        </p:par>
                      </p:childTnLst>
                    </p:cTn>
                  </p:par>
                  <p:par>
                    <p:cTn id="135" fill="hold">
                      <p:stCondLst>
                        <p:cond delay="indefinite"/>
                      </p:stCondLst>
                      <p:childTnLst>
                        <p:par>
                          <p:cTn id="136" fill="hold">
                            <p:stCondLst>
                              <p:cond delay="0"/>
                            </p:stCondLst>
                            <p:childTnLst>
                              <p:par>
                                <p:cTn id="137" presetID="1" presetClass="entr" presetSubtype="0" fill="hold" grpId="0" nodeType="clickEffect">
                                  <p:stCondLst>
                                    <p:cond delay="0"/>
                                  </p:stCondLst>
                                  <p:childTnLst>
                                    <p:set>
                                      <p:cBhvr>
                                        <p:cTn id="138" dur="1" fill="hold">
                                          <p:stCondLst>
                                            <p:cond delay="0"/>
                                          </p:stCondLst>
                                        </p:cTn>
                                        <p:tgtEl>
                                          <p:spTgt spid="10"/>
                                        </p:tgtEl>
                                        <p:attrNameLst>
                                          <p:attrName>style.visibility</p:attrName>
                                        </p:attrNameLst>
                                      </p:cBhvr>
                                      <p:to>
                                        <p:strVal val="visible"/>
                                      </p:to>
                                    </p:set>
                                  </p:childTnLst>
                                </p:cTn>
                              </p:par>
                            </p:childTnLst>
                          </p:cTn>
                        </p:par>
                      </p:childTnLst>
                    </p:cTn>
                  </p:par>
                  <p:par>
                    <p:cTn id="139" fill="hold">
                      <p:stCondLst>
                        <p:cond delay="indefinite"/>
                      </p:stCondLst>
                      <p:childTnLst>
                        <p:par>
                          <p:cTn id="140" fill="hold">
                            <p:stCondLst>
                              <p:cond delay="0"/>
                            </p:stCondLst>
                            <p:childTnLst>
                              <p:par>
                                <p:cTn id="141" presetID="1" presetClass="entr" presetSubtype="0" fill="hold" grpId="0" nodeType="clickEffect">
                                  <p:stCondLst>
                                    <p:cond delay="0"/>
                                  </p:stCondLst>
                                  <p:childTnLst>
                                    <p:set>
                                      <p:cBhvr>
                                        <p:cTn id="142" dur="1" fill="hold">
                                          <p:stCondLst>
                                            <p:cond delay="0"/>
                                          </p:stCondLst>
                                        </p:cTn>
                                        <p:tgtEl>
                                          <p:spTgt spid="38"/>
                                        </p:tgtEl>
                                        <p:attrNameLst>
                                          <p:attrName>style.visibility</p:attrName>
                                        </p:attrNameLst>
                                      </p:cBhvr>
                                      <p:to>
                                        <p:strVal val="visible"/>
                                      </p:to>
                                    </p:set>
                                  </p:childTnLst>
                                </p:cTn>
                              </p:par>
                            </p:childTnLst>
                          </p:cTn>
                        </p:par>
                      </p:childTnLst>
                    </p:cTn>
                  </p:par>
                  <p:par>
                    <p:cTn id="143" fill="hold">
                      <p:stCondLst>
                        <p:cond delay="indefinite"/>
                      </p:stCondLst>
                      <p:childTnLst>
                        <p:par>
                          <p:cTn id="144" fill="hold">
                            <p:stCondLst>
                              <p:cond delay="0"/>
                            </p:stCondLst>
                            <p:childTnLst>
                              <p:par>
                                <p:cTn id="145" presetID="1" presetClass="entr" presetSubtype="0" fill="hold" grpId="0" nodeType="clickEffect">
                                  <p:stCondLst>
                                    <p:cond delay="0"/>
                                  </p:stCondLst>
                                  <p:childTnLst>
                                    <p:set>
                                      <p:cBhvr>
                                        <p:cTn id="146" dur="1" fill="hold">
                                          <p:stCondLst>
                                            <p:cond delay="0"/>
                                          </p:stCondLst>
                                        </p:cTn>
                                        <p:tgtEl>
                                          <p:spTgt spid="40"/>
                                        </p:tgtEl>
                                        <p:attrNameLst>
                                          <p:attrName>style.visibility</p:attrName>
                                        </p:attrNameLst>
                                      </p:cBhvr>
                                      <p:to>
                                        <p:strVal val="visible"/>
                                      </p:to>
                                    </p:set>
                                  </p:childTnLst>
                                </p:cTn>
                              </p:par>
                            </p:childTnLst>
                          </p:cTn>
                        </p:par>
                      </p:childTnLst>
                    </p:cTn>
                  </p:par>
                  <p:par>
                    <p:cTn id="147" fill="hold">
                      <p:stCondLst>
                        <p:cond delay="indefinite"/>
                      </p:stCondLst>
                      <p:childTnLst>
                        <p:par>
                          <p:cTn id="148" fill="hold">
                            <p:stCondLst>
                              <p:cond delay="0"/>
                            </p:stCondLst>
                            <p:childTnLst>
                              <p:par>
                                <p:cTn id="149" presetID="1" presetClass="entr" presetSubtype="0" fill="hold" grpId="0" nodeType="clickEffect">
                                  <p:stCondLst>
                                    <p:cond delay="0"/>
                                  </p:stCondLst>
                                  <p:childTnLst>
                                    <p:set>
                                      <p:cBhvr>
                                        <p:cTn id="150" dur="1" fill="hold">
                                          <p:stCondLst>
                                            <p:cond delay="0"/>
                                          </p:stCondLst>
                                        </p:cTn>
                                        <p:tgtEl>
                                          <p:spTgt spid="9"/>
                                        </p:tgtEl>
                                        <p:attrNameLst>
                                          <p:attrName>style.visibility</p:attrName>
                                        </p:attrNameLst>
                                      </p:cBhvr>
                                      <p:to>
                                        <p:strVal val="visible"/>
                                      </p:to>
                                    </p:set>
                                  </p:childTnLst>
                                </p:cTn>
                              </p:par>
                            </p:childTnLst>
                          </p:cTn>
                        </p:par>
                      </p:childTnLst>
                    </p:cTn>
                  </p:par>
                  <p:par>
                    <p:cTn id="151" fill="hold">
                      <p:stCondLst>
                        <p:cond delay="indefinite"/>
                      </p:stCondLst>
                      <p:childTnLst>
                        <p:par>
                          <p:cTn id="152" fill="hold">
                            <p:stCondLst>
                              <p:cond delay="0"/>
                            </p:stCondLst>
                            <p:childTnLst>
                              <p:par>
                                <p:cTn id="153" presetID="1" presetClass="entr" presetSubtype="0" fill="hold" grpId="0" nodeType="clickEffect">
                                  <p:stCondLst>
                                    <p:cond delay="0"/>
                                  </p:stCondLst>
                                  <p:childTnLst>
                                    <p:set>
                                      <p:cBhvr>
                                        <p:cTn id="154" dur="1" fill="hold">
                                          <p:stCondLst>
                                            <p:cond delay="0"/>
                                          </p:stCondLst>
                                        </p:cTn>
                                        <p:tgtEl>
                                          <p:spTgt spid="39"/>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grpId="0" nodeType="clickEffect">
                                  <p:stCondLst>
                                    <p:cond delay="0"/>
                                  </p:stCondLst>
                                  <p:childTnLst>
                                    <p:set>
                                      <p:cBhvr>
                                        <p:cTn id="15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7882" y="463639"/>
            <a:ext cx="9800822" cy="461665"/>
          </a:xfrm>
          <a:prstGeom prst="rect">
            <a:avLst/>
          </a:prstGeom>
          <a:noFill/>
        </p:spPr>
        <p:txBody>
          <a:bodyPr wrap="square" rtlCol="0">
            <a:spAutoFit/>
          </a:bodyPr>
          <a:lstStyle/>
          <a:p>
            <a:r>
              <a:rPr lang="en-GB" sz="2400" b="1" dirty="0" smtClean="0"/>
              <a:t>In your own words, tell me what the following terms mean…</a:t>
            </a:r>
            <a:endParaRPr lang="en-GB" sz="2400" b="1" dirty="0"/>
          </a:p>
        </p:txBody>
      </p:sp>
      <p:sp>
        <p:nvSpPr>
          <p:cNvPr id="3" name="TextBox 2"/>
          <p:cNvSpPr txBox="1"/>
          <p:nvPr/>
        </p:nvSpPr>
        <p:spPr>
          <a:xfrm>
            <a:off x="437882" y="1481070"/>
            <a:ext cx="6001555" cy="584775"/>
          </a:xfrm>
          <a:prstGeom prst="rect">
            <a:avLst/>
          </a:prstGeom>
          <a:noFill/>
        </p:spPr>
        <p:txBody>
          <a:bodyPr wrap="square" rtlCol="0">
            <a:spAutoFit/>
          </a:bodyPr>
          <a:lstStyle/>
          <a:p>
            <a:r>
              <a:rPr lang="en-GB" sz="3200" dirty="0" smtClean="0"/>
              <a:t>Noun</a:t>
            </a:r>
            <a:endParaRPr lang="en-GB" sz="3200" dirty="0"/>
          </a:p>
        </p:txBody>
      </p:sp>
      <p:sp>
        <p:nvSpPr>
          <p:cNvPr id="4" name="TextBox 3"/>
          <p:cNvSpPr txBox="1"/>
          <p:nvPr/>
        </p:nvSpPr>
        <p:spPr>
          <a:xfrm>
            <a:off x="437879" y="4076822"/>
            <a:ext cx="6001555" cy="584775"/>
          </a:xfrm>
          <a:prstGeom prst="rect">
            <a:avLst/>
          </a:prstGeom>
          <a:noFill/>
        </p:spPr>
        <p:txBody>
          <a:bodyPr wrap="square" rtlCol="0">
            <a:spAutoFit/>
          </a:bodyPr>
          <a:lstStyle/>
          <a:p>
            <a:r>
              <a:rPr lang="en-GB" sz="3200" dirty="0" smtClean="0"/>
              <a:t>Verb</a:t>
            </a:r>
            <a:endParaRPr lang="en-GB" sz="3200" dirty="0"/>
          </a:p>
        </p:txBody>
      </p:sp>
      <p:sp>
        <p:nvSpPr>
          <p:cNvPr id="5" name="TextBox 4"/>
          <p:cNvSpPr txBox="1"/>
          <p:nvPr/>
        </p:nvSpPr>
        <p:spPr>
          <a:xfrm>
            <a:off x="437879" y="4890356"/>
            <a:ext cx="6001555" cy="461665"/>
          </a:xfrm>
          <a:prstGeom prst="rect">
            <a:avLst/>
          </a:prstGeom>
          <a:noFill/>
        </p:spPr>
        <p:txBody>
          <a:bodyPr wrap="square" rtlCol="0">
            <a:spAutoFit/>
          </a:bodyPr>
          <a:lstStyle/>
          <a:p>
            <a:r>
              <a:rPr lang="en-GB" sz="2400" dirty="0" smtClean="0"/>
              <a:t>An action</a:t>
            </a:r>
            <a:endParaRPr lang="en-GB" sz="2400" dirty="0"/>
          </a:p>
        </p:txBody>
      </p:sp>
      <p:sp>
        <p:nvSpPr>
          <p:cNvPr id="7" name="TextBox 6"/>
          <p:cNvSpPr txBox="1"/>
          <p:nvPr/>
        </p:nvSpPr>
        <p:spPr>
          <a:xfrm>
            <a:off x="437879" y="3017066"/>
            <a:ext cx="6001555" cy="369332"/>
          </a:xfrm>
          <a:prstGeom prst="rect">
            <a:avLst/>
          </a:prstGeom>
          <a:noFill/>
        </p:spPr>
        <p:txBody>
          <a:bodyPr wrap="square" rtlCol="0">
            <a:spAutoFit/>
          </a:bodyPr>
          <a:lstStyle/>
          <a:p>
            <a:r>
              <a:rPr lang="en-GB" dirty="0" smtClean="0"/>
              <a:t>I have a dog with a black nose whose tail wags quickly.</a:t>
            </a:r>
            <a:endParaRPr lang="en-GB" dirty="0"/>
          </a:p>
        </p:txBody>
      </p:sp>
      <p:sp>
        <p:nvSpPr>
          <p:cNvPr id="8" name="TextBox 7"/>
          <p:cNvSpPr txBox="1"/>
          <p:nvPr/>
        </p:nvSpPr>
        <p:spPr>
          <a:xfrm>
            <a:off x="437879" y="2250828"/>
            <a:ext cx="6001555" cy="461665"/>
          </a:xfrm>
          <a:prstGeom prst="rect">
            <a:avLst/>
          </a:prstGeom>
          <a:noFill/>
        </p:spPr>
        <p:txBody>
          <a:bodyPr wrap="square" rtlCol="0">
            <a:spAutoFit/>
          </a:bodyPr>
          <a:lstStyle/>
          <a:p>
            <a:r>
              <a:rPr lang="en-GB" sz="2400" dirty="0" smtClean="0"/>
              <a:t>A person, place or thing</a:t>
            </a:r>
            <a:endParaRPr lang="en-GB" sz="2400" dirty="0"/>
          </a:p>
        </p:txBody>
      </p:sp>
      <p:sp>
        <p:nvSpPr>
          <p:cNvPr id="9" name="TextBox 8"/>
          <p:cNvSpPr txBox="1"/>
          <p:nvPr/>
        </p:nvSpPr>
        <p:spPr>
          <a:xfrm>
            <a:off x="437879" y="5943213"/>
            <a:ext cx="6001555" cy="369332"/>
          </a:xfrm>
          <a:prstGeom prst="rect">
            <a:avLst/>
          </a:prstGeom>
          <a:noFill/>
        </p:spPr>
        <p:txBody>
          <a:bodyPr wrap="square" rtlCol="0">
            <a:spAutoFit/>
          </a:bodyPr>
          <a:lstStyle/>
          <a:p>
            <a:r>
              <a:rPr lang="en-GB" dirty="0" smtClean="0"/>
              <a:t>I have a dog with a black nose whose tail wags quickly.</a:t>
            </a:r>
            <a:endParaRPr lang="en-GB" dirty="0"/>
          </a:p>
        </p:txBody>
      </p:sp>
      <p:sp>
        <p:nvSpPr>
          <p:cNvPr id="10" name="TextBox 9"/>
          <p:cNvSpPr txBox="1"/>
          <p:nvPr/>
        </p:nvSpPr>
        <p:spPr>
          <a:xfrm>
            <a:off x="6190445" y="3014369"/>
            <a:ext cx="6001555" cy="369332"/>
          </a:xfrm>
          <a:prstGeom prst="rect">
            <a:avLst/>
          </a:prstGeom>
          <a:noFill/>
        </p:spPr>
        <p:txBody>
          <a:bodyPr wrap="square" rtlCol="0">
            <a:spAutoFit/>
          </a:bodyPr>
          <a:lstStyle/>
          <a:p>
            <a:r>
              <a:rPr lang="en-GB" dirty="0" smtClean="0">
                <a:solidFill>
                  <a:srgbClr val="FF0000"/>
                </a:solidFill>
              </a:rPr>
              <a:t>I</a:t>
            </a:r>
            <a:r>
              <a:rPr lang="en-GB" dirty="0" smtClean="0"/>
              <a:t> have a </a:t>
            </a:r>
            <a:r>
              <a:rPr lang="en-GB" dirty="0" smtClean="0">
                <a:solidFill>
                  <a:srgbClr val="FF0000"/>
                </a:solidFill>
              </a:rPr>
              <a:t>dog</a:t>
            </a:r>
            <a:r>
              <a:rPr lang="en-GB" dirty="0" smtClean="0"/>
              <a:t> with a black </a:t>
            </a:r>
            <a:r>
              <a:rPr lang="en-GB" dirty="0" smtClean="0">
                <a:solidFill>
                  <a:srgbClr val="FF0000"/>
                </a:solidFill>
              </a:rPr>
              <a:t>nose</a:t>
            </a:r>
            <a:r>
              <a:rPr lang="en-GB" dirty="0" smtClean="0"/>
              <a:t> whose </a:t>
            </a:r>
            <a:r>
              <a:rPr lang="en-GB" dirty="0" smtClean="0">
                <a:solidFill>
                  <a:srgbClr val="FF0000"/>
                </a:solidFill>
              </a:rPr>
              <a:t>tail </a:t>
            </a:r>
            <a:r>
              <a:rPr lang="en-GB" dirty="0" smtClean="0"/>
              <a:t>wags quickly.</a:t>
            </a:r>
            <a:endParaRPr lang="en-GB" dirty="0"/>
          </a:p>
        </p:txBody>
      </p:sp>
      <p:sp>
        <p:nvSpPr>
          <p:cNvPr id="11" name="TextBox 10"/>
          <p:cNvSpPr txBox="1"/>
          <p:nvPr/>
        </p:nvSpPr>
        <p:spPr>
          <a:xfrm>
            <a:off x="6190445" y="5943213"/>
            <a:ext cx="6001555" cy="369332"/>
          </a:xfrm>
          <a:prstGeom prst="rect">
            <a:avLst/>
          </a:prstGeom>
          <a:noFill/>
        </p:spPr>
        <p:txBody>
          <a:bodyPr wrap="square" rtlCol="0">
            <a:spAutoFit/>
          </a:bodyPr>
          <a:lstStyle/>
          <a:p>
            <a:r>
              <a:rPr lang="en-GB" dirty="0" smtClean="0"/>
              <a:t>I </a:t>
            </a:r>
            <a:r>
              <a:rPr lang="en-GB" dirty="0" smtClean="0">
                <a:solidFill>
                  <a:srgbClr val="FF0000"/>
                </a:solidFill>
              </a:rPr>
              <a:t>have</a:t>
            </a:r>
            <a:r>
              <a:rPr lang="en-GB" dirty="0" smtClean="0"/>
              <a:t> a dog with a black nose whose tail </a:t>
            </a:r>
            <a:r>
              <a:rPr lang="en-GB" dirty="0" smtClean="0">
                <a:solidFill>
                  <a:srgbClr val="FF0000"/>
                </a:solidFill>
              </a:rPr>
              <a:t>wags</a:t>
            </a:r>
            <a:r>
              <a:rPr lang="en-GB" dirty="0" smtClean="0"/>
              <a:t> quickly.</a:t>
            </a:r>
            <a:endParaRPr lang="en-GB" dirty="0"/>
          </a:p>
        </p:txBody>
      </p:sp>
    </p:spTree>
    <p:extLst>
      <p:ext uri="{BB962C8B-B14F-4D97-AF65-F5344CB8AC3E}">
        <p14:creationId xmlns:p14="http://schemas.microsoft.com/office/powerpoint/2010/main" val="325066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6096000" cy="5097614"/>
          </a:xfrm>
          <a:prstGeom prst="rect">
            <a:avLst/>
          </a:prstGeom>
        </p:spPr>
        <p:txBody>
          <a:bodyPr>
            <a:spAutoFit/>
          </a:bodyPr>
          <a:lstStyle/>
          <a:p>
            <a:pPr>
              <a:lnSpc>
                <a:spcPct val="107000"/>
              </a:lnSpc>
              <a:spcAft>
                <a:spcPts val="0"/>
              </a:spcAft>
            </a:pPr>
            <a:r>
              <a:rPr lang="en-US" sz="2400" b="1" kern="1800"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Subject-Verb Agreement </a:t>
            </a:r>
          </a:p>
          <a:p>
            <a:pPr>
              <a:lnSpc>
                <a:spcPct val="107000"/>
              </a:lnSpc>
              <a:spcAft>
                <a:spcPts val="0"/>
              </a:spcAft>
            </a:pP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Most sentences we write typically follow a subject-verb-object pattern. </a:t>
            </a:r>
          </a:p>
          <a:p>
            <a:pPr>
              <a:lnSpc>
                <a:spcPct val="107000"/>
              </a:lnSpc>
              <a:spcAft>
                <a:spcPts val="0"/>
              </a:spcAft>
            </a:pPr>
            <a:endPar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endParaRP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The </a:t>
            </a:r>
            <a:r>
              <a:rPr lang="en-US" b="1"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subject </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is the ‘do-</a:t>
            </a:r>
            <a:r>
              <a:rPr lang="en-US" dirty="0" err="1"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er</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of the sentence, </a:t>
            </a:r>
            <a:r>
              <a:rPr lang="en-US" dirty="0" err="1"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ie</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the person or thing that is performing an action. </a:t>
            </a:r>
          </a:p>
          <a:p>
            <a:pPr>
              <a:lnSpc>
                <a:spcPct val="107000"/>
              </a:lnSpc>
              <a:spcAft>
                <a:spcPts val="0"/>
              </a:spcAft>
            </a:pPr>
            <a:endPar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endParaRP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The </a:t>
            </a:r>
            <a:r>
              <a:rPr lang="en-US" b="1"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verb</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a:t>
            </a:r>
            <a:r>
              <a:rPr lang="en-US" i="1"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is</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this action, </a:t>
            </a:r>
            <a:r>
              <a:rPr lang="en-US" dirty="0" err="1"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ie</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the thing that is being done. </a:t>
            </a:r>
          </a:p>
          <a:p>
            <a:pPr>
              <a:lnSpc>
                <a:spcPct val="107000"/>
              </a:lnSpc>
              <a:spcAft>
                <a:spcPts val="0"/>
              </a:spcAft>
            </a:pPr>
            <a:endPar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endParaRP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The </a:t>
            </a:r>
            <a:r>
              <a:rPr lang="en-US" b="1"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object</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 is the recipient of the action; it is who or what the verb is being done to. </a:t>
            </a:r>
          </a:p>
          <a:p>
            <a:pPr>
              <a:lnSpc>
                <a:spcPct val="107000"/>
              </a:lnSpc>
              <a:spcAft>
                <a:spcPts val="0"/>
              </a:spcAft>
            </a:pPr>
            <a:endPar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endParaRP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This may seem complicated, but we are already familiar with this pattern.  Look at this example:</a:t>
            </a:r>
          </a:p>
        </p:txBody>
      </p:sp>
      <p:sp>
        <p:nvSpPr>
          <p:cNvPr id="4" name="Rectangle 3"/>
          <p:cNvSpPr/>
          <p:nvPr/>
        </p:nvSpPr>
        <p:spPr>
          <a:xfrm>
            <a:off x="2606339" y="5475424"/>
            <a:ext cx="4394536" cy="703078"/>
          </a:xfrm>
          <a:prstGeom prst="rect">
            <a:avLst/>
          </a:prstGeom>
        </p:spPr>
        <p:txBody>
          <a:bodyPr wrap="none">
            <a:spAutoFit/>
          </a:bodyPr>
          <a:lstStyle/>
          <a:p>
            <a:pPr>
              <a:lnSpc>
                <a:spcPct val="107000"/>
              </a:lnSpc>
            </a:pPr>
            <a:r>
              <a:rPr lang="en-US" sz="4000" dirty="0" smtClean="0">
                <a:latin typeface="Lucinda sans unicode"/>
              </a:rPr>
              <a:t>Peter loves Becky.</a:t>
            </a:r>
            <a:endParaRPr lang="en-GB" sz="4000" dirty="0">
              <a:latin typeface="Lucinda sans unicode"/>
            </a:endParaRPr>
          </a:p>
        </p:txBody>
      </p:sp>
      <p:sp>
        <p:nvSpPr>
          <p:cNvPr id="5" name="Rectangle 4"/>
          <p:cNvSpPr/>
          <p:nvPr/>
        </p:nvSpPr>
        <p:spPr>
          <a:xfrm>
            <a:off x="6096000" y="263753"/>
            <a:ext cx="6096000" cy="4537781"/>
          </a:xfrm>
          <a:prstGeom prst="rect">
            <a:avLst/>
          </a:prstGeom>
        </p:spPr>
        <p:txBody>
          <a:bodyPr>
            <a:spAutoFit/>
          </a:bodyPr>
          <a:lstStyle/>
          <a:p>
            <a:pPr>
              <a:lnSpc>
                <a:spcPct val="107000"/>
              </a:lnSpc>
              <a:spcAft>
                <a:spcPts val="0"/>
              </a:spcAft>
            </a:pPr>
            <a:r>
              <a:rPr lang="en-US" dirty="0" smtClean="0">
                <a:solidFill>
                  <a:srgbClr val="666666"/>
                </a:solidFill>
                <a:latin typeface="Lucida Sans Unicode" panose="020B0602030504020204" pitchFamily="34" charset="0"/>
                <a:ea typeface="Times New Roman" panose="02020603050405020304" pitchFamily="18" charset="0"/>
                <a:cs typeface="Times New Roman" panose="02020603050405020304" pitchFamily="18" charset="0"/>
              </a:rPr>
              <a:t>To determine the subject, verb and object, we need to ask some questions.</a:t>
            </a: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The first question we should ask is: </a:t>
            </a:r>
          </a:p>
          <a:p>
            <a:pPr marL="285750" indent="-285750">
              <a:lnSpc>
                <a:spcPct val="107000"/>
              </a:lnSpc>
              <a:spcAft>
                <a:spcPts val="0"/>
              </a:spcAft>
              <a:buFont typeface="Arial" panose="020B0604020202020204" pitchFamily="34" charset="0"/>
              <a:buChar char="•"/>
            </a:pPr>
            <a:r>
              <a:rPr lang="en-US" dirty="0" smtClean="0">
                <a:solidFill>
                  <a:srgbClr val="666666"/>
                </a:solidFill>
                <a:latin typeface="Lucida Sans Unicode" panose="020B0602030504020204" pitchFamily="34" charset="0"/>
                <a:ea typeface="Times New Roman" panose="02020603050405020304" pitchFamily="18" charset="0"/>
                <a:cs typeface="Times New Roman" panose="02020603050405020304" pitchFamily="18" charset="0"/>
              </a:rPr>
              <a:t>W</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hat is being done? </a:t>
            </a: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In this case, one person is loving another person, so ‘love’ is being done.  The verb is ‘to love’. </a:t>
            </a:r>
          </a:p>
          <a:p>
            <a:pPr marL="285750" indent="-285750">
              <a:lnSpc>
                <a:spcPct val="107000"/>
              </a:lnSpc>
              <a:spcAft>
                <a:spcPts val="0"/>
              </a:spcAft>
              <a:buFont typeface="Arial" panose="020B0604020202020204" pitchFamily="34" charset="0"/>
              <a:buChar char="•"/>
            </a:pPr>
            <a:r>
              <a:rPr lang="en-US" dirty="0" smtClean="0">
                <a:solidFill>
                  <a:srgbClr val="666666"/>
                </a:solidFill>
                <a:latin typeface="Lucida Sans Unicode" panose="020B0602030504020204" pitchFamily="34" charset="0"/>
                <a:ea typeface="Times New Roman" panose="02020603050405020304" pitchFamily="18" charset="0"/>
                <a:cs typeface="Times New Roman" panose="02020603050405020304" pitchFamily="18" charset="0"/>
              </a:rPr>
              <a:t>W</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ho or what is doing the verb (or action)? </a:t>
            </a: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Who is the person that is doing the loving?  We’re told that Peter loves Becky, so Peter is the person performing the action.  This means Peter is the subject. The sentence is about him and what he does.</a:t>
            </a:r>
          </a:p>
          <a:p>
            <a:pPr marL="285750" indent="-285750">
              <a:lnSpc>
                <a:spcPct val="107000"/>
              </a:lnSpc>
              <a:spcAft>
                <a:spcPts val="0"/>
              </a:spcAft>
              <a:buFont typeface="Arial" panose="020B0604020202020204" pitchFamily="34" charset="0"/>
              <a:buChar char="•"/>
            </a:pPr>
            <a:r>
              <a:rPr lang="en-US" dirty="0" smtClean="0">
                <a:solidFill>
                  <a:srgbClr val="666666"/>
                </a:solidFill>
                <a:latin typeface="Lucida Sans Unicode" panose="020B0602030504020204" pitchFamily="34" charset="0"/>
                <a:ea typeface="Times New Roman" panose="02020603050405020304" pitchFamily="18" charset="0"/>
                <a:cs typeface="Times New Roman" panose="02020603050405020304" pitchFamily="18" charset="0"/>
              </a:rPr>
              <a:t>Who </a:t>
            </a: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is receiving the action? </a:t>
            </a:r>
          </a:p>
          <a:p>
            <a:pPr>
              <a:lnSpc>
                <a:spcPct val="107000"/>
              </a:lnSpc>
              <a:spcAft>
                <a:spcPts val="0"/>
              </a:spcAft>
            </a:pPr>
            <a:r>
              <a:rPr lang="en-US" dirty="0" smtClean="0">
                <a:solidFill>
                  <a:srgbClr val="666666"/>
                </a:solidFill>
                <a:effectLst/>
                <a:latin typeface="Lucida Sans Unicode" panose="020B0602030504020204" pitchFamily="34" charset="0"/>
                <a:ea typeface="Times New Roman" panose="02020603050405020304" pitchFamily="18" charset="0"/>
                <a:cs typeface="Times New Roman" panose="02020603050405020304" pitchFamily="18" charset="0"/>
              </a:rPr>
              <a:t>Who is being loved? Becky is the person being loved, so Becky is the object.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2" descr="Image result for subject verb objec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750" y="4800100"/>
            <a:ext cx="428625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85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568" y="115844"/>
            <a:ext cx="7873285" cy="1815882"/>
          </a:xfrm>
          <a:prstGeom prst="rect">
            <a:avLst/>
          </a:prstGeom>
        </p:spPr>
        <p:txBody>
          <a:bodyPr wrap="square">
            <a:spAutoFit/>
          </a:bodyPr>
          <a:lstStyle/>
          <a:p>
            <a:r>
              <a:rPr lang="en-GB" sz="2800" dirty="0" smtClean="0">
                <a:solidFill>
                  <a:srgbClr val="000000"/>
                </a:solidFill>
              </a:rPr>
              <a:t>So, s</a:t>
            </a:r>
            <a:r>
              <a:rPr lang="en-GB" sz="2800" b="0" dirty="0" smtClean="0">
                <a:solidFill>
                  <a:srgbClr val="000000"/>
                </a:solidFill>
                <a:effectLst/>
              </a:rPr>
              <a:t>ubject–verb–object (</a:t>
            </a:r>
            <a:r>
              <a:rPr lang="en-GB" sz="2800" b="1" dirty="0" smtClean="0">
                <a:solidFill>
                  <a:srgbClr val="000000"/>
                </a:solidFill>
                <a:effectLst/>
              </a:rPr>
              <a:t>SVO</a:t>
            </a:r>
            <a:r>
              <a:rPr lang="en-GB" sz="2800" b="0" dirty="0" smtClean="0">
                <a:solidFill>
                  <a:srgbClr val="000000"/>
                </a:solidFill>
                <a:effectLst/>
              </a:rPr>
              <a:t>) is a sentence structure where the subject comes first, the verb second, and the object third.  English is an </a:t>
            </a:r>
            <a:r>
              <a:rPr lang="en-GB" sz="2800" b="1" dirty="0" smtClean="0">
                <a:solidFill>
                  <a:srgbClr val="000000"/>
                </a:solidFill>
                <a:effectLst/>
              </a:rPr>
              <a:t>SVO</a:t>
            </a:r>
            <a:r>
              <a:rPr lang="en-GB" sz="2800" dirty="0" smtClean="0">
                <a:solidFill>
                  <a:srgbClr val="000000"/>
                </a:solidFill>
                <a:effectLst/>
              </a:rPr>
              <a:t> language.</a:t>
            </a:r>
            <a:endParaRPr lang="en-GB" sz="2800" dirty="0"/>
          </a:p>
        </p:txBody>
      </p:sp>
      <p:sp>
        <p:nvSpPr>
          <p:cNvPr id="4" name="TextBox 3"/>
          <p:cNvSpPr txBox="1"/>
          <p:nvPr/>
        </p:nvSpPr>
        <p:spPr>
          <a:xfrm>
            <a:off x="313508" y="2964437"/>
            <a:ext cx="3312544" cy="2031325"/>
          </a:xfrm>
          <a:prstGeom prst="rect">
            <a:avLst/>
          </a:prstGeom>
          <a:noFill/>
        </p:spPr>
        <p:txBody>
          <a:bodyPr wrap="square" rtlCol="0">
            <a:spAutoFit/>
          </a:bodyPr>
          <a:lstStyle/>
          <a:p>
            <a:r>
              <a:rPr lang="en-GB" dirty="0" smtClean="0"/>
              <a:t>What is:</a:t>
            </a:r>
          </a:p>
          <a:p>
            <a:endParaRPr lang="en-GB" dirty="0" smtClean="0"/>
          </a:p>
          <a:p>
            <a:pPr marL="285750" indent="-285750">
              <a:buFont typeface="Arial" panose="020B0604020202020204" pitchFamily="34" charset="0"/>
              <a:buChar char="•"/>
            </a:pPr>
            <a:r>
              <a:rPr lang="en-GB" dirty="0" smtClean="0"/>
              <a:t>A subject</a:t>
            </a:r>
          </a:p>
          <a:p>
            <a:pPr marL="285750" indent="-285750">
              <a:buFont typeface="Arial" panose="020B0604020202020204" pitchFamily="34" charset="0"/>
              <a:buChar char="•"/>
            </a:pPr>
            <a:r>
              <a:rPr lang="en-GB" dirty="0" smtClean="0"/>
              <a:t>A verb</a:t>
            </a:r>
          </a:p>
          <a:p>
            <a:pPr marL="285750" indent="-285750">
              <a:buFont typeface="Arial" panose="020B0604020202020204" pitchFamily="34" charset="0"/>
              <a:buChar char="•"/>
            </a:pPr>
            <a:r>
              <a:rPr lang="en-GB" dirty="0" smtClean="0"/>
              <a:t>An object?</a:t>
            </a:r>
          </a:p>
          <a:p>
            <a:pPr marL="285750" indent="-285750">
              <a:buFont typeface="Arial" panose="020B0604020202020204" pitchFamily="34" charset="0"/>
              <a:buChar char="•"/>
            </a:pPr>
            <a:endParaRPr lang="en-GB" dirty="0"/>
          </a:p>
          <a:p>
            <a:r>
              <a:rPr lang="en-GB" dirty="0" smtClean="0"/>
              <a:t> </a:t>
            </a:r>
            <a:endParaRPr lang="en-GB" dirty="0"/>
          </a:p>
        </p:txBody>
      </p:sp>
      <p:sp>
        <p:nvSpPr>
          <p:cNvPr id="5" name="TextBox 4"/>
          <p:cNvSpPr txBox="1"/>
          <p:nvPr/>
        </p:nvSpPr>
        <p:spPr>
          <a:xfrm>
            <a:off x="320039" y="5839097"/>
            <a:ext cx="4872446" cy="369332"/>
          </a:xfrm>
          <a:prstGeom prst="rect">
            <a:avLst/>
          </a:prstGeom>
          <a:noFill/>
        </p:spPr>
        <p:txBody>
          <a:bodyPr wrap="square" rtlCol="0">
            <a:spAutoFit/>
          </a:bodyPr>
          <a:lstStyle/>
          <a:p>
            <a:r>
              <a:rPr lang="en-GB" dirty="0" smtClean="0">
                <a:solidFill>
                  <a:srgbClr val="FF0000"/>
                </a:solidFill>
              </a:rPr>
              <a:t>The boy </a:t>
            </a:r>
            <a:r>
              <a:rPr lang="en-GB" dirty="0" smtClean="0">
                <a:solidFill>
                  <a:srgbClr val="0070C0"/>
                </a:solidFill>
              </a:rPr>
              <a:t>picked up </a:t>
            </a:r>
            <a:r>
              <a:rPr lang="en-GB" dirty="0" smtClean="0">
                <a:solidFill>
                  <a:schemeClr val="accent6"/>
                </a:solidFill>
              </a:rPr>
              <a:t>the litter</a:t>
            </a:r>
            <a:r>
              <a:rPr lang="en-GB" dirty="0" smtClean="0"/>
              <a:t>.</a:t>
            </a:r>
            <a:endParaRPr lang="en-GB" dirty="0"/>
          </a:p>
        </p:txBody>
      </p:sp>
      <p:sp>
        <p:nvSpPr>
          <p:cNvPr id="6" name="TextBox 5"/>
          <p:cNvSpPr txBox="1"/>
          <p:nvPr/>
        </p:nvSpPr>
        <p:spPr>
          <a:xfrm>
            <a:off x="313508" y="5153763"/>
            <a:ext cx="3312544" cy="369332"/>
          </a:xfrm>
          <a:prstGeom prst="rect">
            <a:avLst/>
          </a:prstGeom>
          <a:noFill/>
        </p:spPr>
        <p:txBody>
          <a:bodyPr wrap="square" rtlCol="0">
            <a:spAutoFit/>
          </a:bodyPr>
          <a:lstStyle/>
          <a:p>
            <a:r>
              <a:rPr lang="en-GB" dirty="0" smtClean="0">
                <a:solidFill>
                  <a:srgbClr val="FF0000"/>
                </a:solidFill>
              </a:rPr>
              <a:t>John</a:t>
            </a:r>
            <a:r>
              <a:rPr lang="en-GB" dirty="0" smtClean="0"/>
              <a:t> </a:t>
            </a:r>
            <a:r>
              <a:rPr lang="en-GB" dirty="0" smtClean="0">
                <a:solidFill>
                  <a:srgbClr val="0070C0"/>
                </a:solidFill>
              </a:rPr>
              <a:t>collected</a:t>
            </a:r>
            <a:r>
              <a:rPr lang="en-GB" dirty="0" smtClean="0"/>
              <a:t> </a:t>
            </a:r>
            <a:r>
              <a:rPr lang="en-GB" dirty="0" smtClean="0">
                <a:solidFill>
                  <a:srgbClr val="00B050"/>
                </a:solidFill>
              </a:rPr>
              <a:t>litter</a:t>
            </a:r>
            <a:r>
              <a:rPr lang="en-GB" dirty="0" smtClean="0"/>
              <a:t>.</a:t>
            </a:r>
            <a:endParaRPr lang="en-GB" dirty="0">
              <a:solidFill>
                <a:srgbClr val="00B050"/>
              </a:solidFill>
            </a:endParaRPr>
          </a:p>
        </p:txBody>
      </p:sp>
      <p:sp>
        <p:nvSpPr>
          <p:cNvPr id="7" name="TextBox 6"/>
          <p:cNvSpPr txBox="1"/>
          <p:nvPr/>
        </p:nvSpPr>
        <p:spPr>
          <a:xfrm>
            <a:off x="7712015" y="1685595"/>
            <a:ext cx="4520241" cy="646331"/>
          </a:xfrm>
          <a:prstGeom prst="rect">
            <a:avLst/>
          </a:prstGeom>
          <a:noFill/>
        </p:spPr>
        <p:txBody>
          <a:bodyPr wrap="square" rtlCol="0">
            <a:spAutoFit/>
          </a:bodyPr>
          <a:lstStyle/>
          <a:p>
            <a:r>
              <a:rPr lang="en-GB" dirty="0" smtClean="0"/>
              <a:t>The man is eating a cream cake.</a:t>
            </a:r>
          </a:p>
          <a:p>
            <a:endParaRPr lang="en-GB" dirty="0"/>
          </a:p>
        </p:txBody>
      </p:sp>
      <p:sp>
        <p:nvSpPr>
          <p:cNvPr id="8" name="Rectangle 7"/>
          <p:cNvSpPr/>
          <p:nvPr/>
        </p:nvSpPr>
        <p:spPr>
          <a:xfrm>
            <a:off x="7686609" y="2240947"/>
            <a:ext cx="1915653" cy="369332"/>
          </a:xfrm>
          <a:prstGeom prst="rect">
            <a:avLst/>
          </a:prstGeom>
        </p:spPr>
        <p:txBody>
          <a:bodyPr wrap="none">
            <a:spAutoFit/>
          </a:bodyPr>
          <a:lstStyle/>
          <a:p>
            <a:r>
              <a:rPr lang="en-GB" dirty="0" smtClean="0"/>
              <a:t>Bob is eating cake.</a:t>
            </a:r>
            <a:endParaRPr lang="en-GB" dirty="0"/>
          </a:p>
        </p:txBody>
      </p:sp>
      <p:sp>
        <p:nvSpPr>
          <p:cNvPr id="9" name="Rectangle 8"/>
          <p:cNvSpPr/>
          <p:nvPr/>
        </p:nvSpPr>
        <p:spPr>
          <a:xfrm>
            <a:off x="7712015" y="2926831"/>
            <a:ext cx="2161810" cy="369332"/>
          </a:xfrm>
          <a:prstGeom prst="rect">
            <a:avLst/>
          </a:prstGeom>
        </p:spPr>
        <p:txBody>
          <a:bodyPr wrap="none">
            <a:spAutoFit/>
          </a:bodyPr>
          <a:lstStyle/>
          <a:p>
            <a:r>
              <a:rPr lang="en-GB" dirty="0" smtClean="0"/>
              <a:t>Bob ate cream cakes.</a:t>
            </a:r>
            <a:endParaRPr lang="en-GB" dirty="0"/>
          </a:p>
        </p:txBody>
      </p:sp>
      <p:sp>
        <p:nvSpPr>
          <p:cNvPr id="12" name="Rectangle 11"/>
          <p:cNvSpPr/>
          <p:nvPr/>
        </p:nvSpPr>
        <p:spPr>
          <a:xfrm>
            <a:off x="7688341" y="5839097"/>
            <a:ext cx="962315" cy="369332"/>
          </a:xfrm>
          <a:prstGeom prst="rect">
            <a:avLst/>
          </a:prstGeom>
        </p:spPr>
        <p:txBody>
          <a:bodyPr wrap="none">
            <a:spAutoFit/>
          </a:bodyPr>
          <a:lstStyle/>
          <a:p>
            <a:r>
              <a:rPr lang="en-GB" dirty="0" smtClean="0"/>
              <a:t>Bob ate.</a:t>
            </a:r>
            <a:endParaRPr lang="en-GB" dirty="0"/>
          </a:p>
        </p:txBody>
      </p:sp>
      <p:sp>
        <p:nvSpPr>
          <p:cNvPr id="13" name="Rectangle 12"/>
          <p:cNvSpPr/>
          <p:nvPr/>
        </p:nvSpPr>
        <p:spPr>
          <a:xfrm>
            <a:off x="7684552" y="3597560"/>
            <a:ext cx="1488356" cy="369332"/>
          </a:xfrm>
          <a:prstGeom prst="rect">
            <a:avLst/>
          </a:prstGeom>
        </p:spPr>
        <p:txBody>
          <a:bodyPr wrap="none">
            <a:spAutoFit/>
          </a:bodyPr>
          <a:lstStyle/>
          <a:p>
            <a:r>
              <a:rPr lang="en-GB" dirty="0" smtClean="0"/>
              <a:t>He ate a cake.</a:t>
            </a:r>
            <a:endParaRPr lang="en-GB" dirty="0"/>
          </a:p>
        </p:txBody>
      </p:sp>
      <p:sp>
        <p:nvSpPr>
          <p:cNvPr id="14" name="Rectangle 13"/>
          <p:cNvSpPr/>
          <p:nvPr/>
        </p:nvSpPr>
        <p:spPr>
          <a:xfrm>
            <a:off x="7712015" y="5053693"/>
            <a:ext cx="1506887" cy="369332"/>
          </a:xfrm>
          <a:prstGeom prst="rect">
            <a:avLst/>
          </a:prstGeom>
        </p:spPr>
        <p:txBody>
          <a:bodyPr wrap="none">
            <a:spAutoFit/>
          </a:bodyPr>
          <a:lstStyle/>
          <a:p>
            <a:r>
              <a:rPr lang="en-GB" dirty="0" smtClean="0"/>
              <a:t>He eats cakes.</a:t>
            </a:r>
            <a:endParaRPr lang="en-GB" dirty="0"/>
          </a:p>
        </p:txBody>
      </p:sp>
      <p:sp>
        <p:nvSpPr>
          <p:cNvPr id="15" name="Rectangle 14"/>
          <p:cNvSpPr/>
          <p:nvPr/>
        </p:nvSpPr>
        <p:spPr>
          <a:xfrm>
            <a:off x="7712015" y="4268289"/>
            <a:ext cx="1691938" cy="369332"/>
          </a:xfrm>
          <a:prstGeom prst="rect">
            <a:avLst/>
          </a:prstGeom>
        </p:spPr>
        <p:txBody>
          <a:bodyPr wrap="none">
            <a:spAutoFit/>
          </a:bodyPr>
          <a:lstStyle/>
          <a:p>
            <a:r>
              <a:rPr lang="en-GB" dirty="0" smtClean="0"/>
              <a:t>He ate the cake.</a:t>
            </a:r>
            <a:endParaRPr lang="en-GB" dirty="0"/>
          </a:p>
        </p:txBody>
      </p:sp>
      <p:sp>
        <p:nvSpPr>
          <p:cNvPr id="10" name="TextBox 9"/>
          <p:cNvSpPr txBox="1"/>
          <p:nvPr/>
        </p:nvSpPr>
        <p:spPr>
          <a:xfrm>
            <a:off x="7712015" y="414068"/>
            <a:ext cx="4175185" cy="923330"/>
          </a:xfrm>
          <a:prstGeom prst="rect">
            <a:avLst/>
          </a:prstGeom>
          <a:noFill/>
        </p:spPr>
        <p:txBody>
          <a:bodyPr wrap="square" rtlCol="0">
            <a:spAutoFit/>
          </a:bodyPr>
          <a:lstStyle/>
          <a:p>
            <a:r>
              <a:rPr lang="en-GB" sz="5400" b="1" dirty="0" smtClean="0"/>
              <a:t>Let’s Practise</a:t>
            </a:r>
            <a:endParaRPr lang="en-GB" sz="5400" b="1"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89779" y="1685595"/>
            <a:ext cx="2070811" cy="3095897"/>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4758" y="4995762"/>
            <a:ext cx="2700427" cy="1771644"/>
          </a:xfrm>
          <a:prstGeom prst="rect">
            <a:avLst/>
          </a:prstGeom>
        </p:spPr>
      </p:pic>
    </p:spTree>
    <p:extLst>
      <p:ext uri="{BB962C8B-B14F-4D97-AF65-F5344CB8AC3E}">
        <p14:creationId xmlns:p14="http://schemas.microsoft.com/office/powerpoint/2010/main" val="2786464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2" grpId="0"/>
      <p:bldP spid="13" grpId="0"/>
      <p:bldP spid="14" grpId="0"/>
      <p:bldP spid="15"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solidFill>
          <a:srgbClr val="FFFF00"/>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209800" y="2286000"/>
            <a:ext cx="7772400" cy="1143000"/>
          </a:xfrm>
        </p:spPr>
        <p:txBody>
          <a:bodyPr anchor="ctr"/>
          <a:lstStyle/>
          <a:p>
            <a:r>
              <a:rPr lang="en-GB" altLang="en-US" sz="4400" b="1">
                <a:effectLst>
                  <a:outerShdw blurRad="38100" dist="38100" dir="2700000" algn="tl">
                    <a:srgbClr val="FFFFFF"/>
                  </a:outerShdw>
                </a:effectLst>
                <a:latin typeface="Comic Sans MS" panose="030F0702030302020204" pitchFamily="66" charset="0"/>
              </a:rPr>
              <a:t>Subjects, Verbs, Objects</a:t>
            </a:r>
            <a:endParaRPr lang="en-US" altLang="en-US" sz="4400" b="1">
              <a:effectLst>
                <a:outerShdw blurRad="38100" dist="38100" dir="2700000" algn="tl">
                  <a:srgbClr val="FFFFFF"/>
                </a:outerShdw>
              </a:effectLst>
              <a:latin typeface="Comic Sans MS" panose="030F0702030302020204" pitchFamily="66" charset="0"/>
            </a:endParaRPr>
          </a:p>
        </p:txBody>
      </p:sp>
      <p:sp>
        <p:nvSpPr>
          <p:cNvPr id="5123" name="Rectangle 3"/>
          <p:cNvSpPr>
            <a:spLocks noGrp="1" noChangeArrowheads="1"/>
          </p:cNvSpPr>
          <p:nvPr>
            <p:ph type="subTitle" idx="1"/>
          </p:nvPr>
        </p:nvSpPr>
        <p:spPr>
          <a:xfrm>
            <a:off x="2895600" y="3886200"/>
            <a:ext cx="6400800" cy="1752600"/>
          </a:xfrm>
        </p:spPr>
        <p:txBody>
          <a:bodyPr/>
          <a:lstStyle/>
          <a:p>
            <a:r>
              <a:rPr lang="en-GB" altLang="en-US" sz="3200">
                <a:effectLst>
                  <a:outerShdw blurRad="38100" dist="38100" dir="2700000" algn="tl">
                    <a:srgbClr val="FFFFFF"/>
                  </a:outerShdw>
                </a:effectLst>
                <a:latin typeface="Comic Sans MS" panose="030F0702030302020204" pitchFamily="66" charset="0"/>
                <a:hlinkClick r:id="rId3" action="ppaction://hlinksldjump">
                  <a:snd r:embed="rId4" name="chimes.wav"/>
                </a:hlinkClick>
              </a:rPr>
              <a:t>BEGIN</a:t>
            </a:r>
            <a:endParaRPr lang="en-GB" altLang="en-US" sz="3200">
              <a:effectLst>
                <a:outerShdw blurRad="38100" dist="38100" dir="2700000" algn="tl">
                  <a:srgbClr val="FFFFFF"/>
                </a:outerShdw>
              </a:effectLst>
              <a:latin typeface="Comic Sans MS" panose="030F0702030302020204" pitchFamily="66" charset="0"/>
            </a:endParaRPr>
          </a:p>
          <a:p>
            <a:endParaRPr lang="en-US" altLang="en-US" sz="3200">
              <a:effectLst>
                <a:outerShdw blurRad="38100" dist="38100" dir="2700000" algn="tl">
                  <a:srgbClr val="FFFFFF"/>
                </a:outerShdw>
              </a:effectLst>
              <a:latin typeface="Comic Sans MS" panose="030F0702030302020204" pitchFamily="66" charset="0"/>
            </a:endParaRPr>
          </a:p>
        </p:txBody>
      </p:sp>
    </p:spTree>
    <p:extLst>
      <p:ext uri="{BB962C8B-B14F-4D97-AF65-F5344CB8AC3E}">
        <p14:creationId xmlns:p14="http://schemas.microsoft.com/office/powerpoint/2010/main" val="250313399"/>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iterate type="lt">
                                    <p:tmPct val="100000"/>
                                  </p:iterate>
                                  <p:childTnLst>
                                    <p:set>
                                      <p:cBhvr>
                                        <p:cTn id="6" dur="1" fill="hold">
                                          <p:stCondLst>
                                            <p:cond delay="0"/>
                                          </p:stCondLst>
                                        </p:cTn>
                                        <p:tgtEl>
                                          <p:spTgt spid="5122">
                                            <p:txEl>
                                              <p:pRg st="0" end="0"/>
                                            </p:txEl>
                                          </p:spTgt>
                                        </p:tgtEl>
                                        <p:attrNameLst>
                                          <p:attrName>style.visibility</p:attrName>
                                        </p:attrNameLst>
                                      </p:cBhvr>
                                      <p:to>
                                        <p:strVal val="visible"/>
                                      </p:to>
                                    </p:set>
                                    <p:animEffect transition="in" filter="wipe(up)">
                                      <p:cBhvr>
                                        <p:cTn id="7" dur="75"/>
                                        <p:tgtEl>
                                          <p:spTgt spid="512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uild="p" autoUpdateAnimBg="0" advAuto="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sp>
        <p:nvSpPr>
          <p:cNvPr id="13314" name="AutoShape 2">
            <a:hlinkClick r:id="" action="ppaction://hlinkshowjump?jump=nextslide" highlightClick="1"/>
          </p:cNvPr>
          <p:cNvSpPr>
            <a:spLocks noChangeArrowheads="1"/>
          </p:cNvSpPr>
          <p:nvPr/>
        </p:nvSpPr>
        <p:spPr bwMode="auto">
          <a:xfrm>
            <a:off x="2743200" y="838200"/>
            <a:ext cx="7162800" cy="5410200"/>
          </a:xfrm>
          <a:prstGeom prst="irregularSeal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3333CC"/>
                </a:solidFill>
                <a:effectLst>
                  <a:outerShdw blurRad="38100" dist="38100" dir="2700000" algn="tl">
                    <a:srgbClr val="000000"/>
                  </a:outerShdw>
                </a:effectLst>
                <a:latin typeface="Comic Sans MS" panose="030F0702030302020204" pitchFamily="66" charset="0"/>
              </a:rPr>
              <a:t>bother!</a:t>
            </a:r>
            <a:endParaRPr lang="en-US" altLang="en-US" sz="9600">
              <a:solidFill>
                <a:srgbClr val="3333CC"/>
              </a:solidFill>
              <a:effectLst>
                <a:outerShdw blurRad="38100" dist="38100" dir="2700000" algn="tl">
                  <a:srgbClr val="000000"/>
                </a:outerShdw>
              </a:effectLst>
              <a:latin typeface="Comic Sans MS" panose="030F0702030302020204" pitchFamily="66" charset="0"/>
            </a:endParaRPr>
          </a:p>
        </p:txBody>
      </p:sp>
      <p:sp>
        <p:nvSpPr>
          <p:cNvPr id="13315" name="Text Box 3"/>
          <p:cNvSpPr txBox="1">
            <a:spLocks noChangeArrowheads="1"/>
          </p:cNvSpPr>
          <p:nvPr/>
        </p:nvSpPr>
        <p:spPr bwMode="auto">
          <a:xfrm>
            <a:off x="1752600" y="5943601"/>
            <a:ext cx="1828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2800">
                <a:solidFill>
                  <a:srgbClr val="FFFF00"/>
                </a:solidFill>
                <a:effectLst>
                  <a:outerShdw blurRad="38100" dist="38100" dir="2700000" algn="tl">
                    <a:srgbClr val="000000"/>
                  </a:outerShdw>
                </a:effectLst>
                <a:latin typeface="Comic Sans MS" panose="030F0702030302020204" pitchFamily="66" charset="0"/>
                <a:hlinkClick r:id="rId3" action="ppaction://hlinksldjump"/>
              </a:rPr>
              <a:t>Try again</a:t>
            </a:r>
            <a:endParaRPr lang="en-US" altLang="en-US" sz="2800">
              <a:solidFill>
                <a:srgbClr val="FFFF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3631303852"/>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glass.wav"/>
                                        </p:tgtEl>
                                      </p:cMediaNode>
                                    </p:audio>
                                  </p:subTnLst>
                                </p:cTn>
                              </p:par>
                            </p:childTnLst>
                          </p:cTn>
                        </p:par>
                        <p:par>
                          <p:cTn id="9" fill="hold" nodeType="afterGroup">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3315"/>
                                        </p:tgtEl>
                                        <p:attrNameLst>
                                          <p:attrName>style.visibility</p:attrName>
                                        </p:attrNameLst>
                                      </p:cBhvr>
                                      <p:to>
                                        <p:strVal val="visible"/>
                                      </p:to>
                                    </p:set>
                                    <p:anim calcmode="lin" valueType="num">
                                      <p:cBhvr additive="base">
                                        <p:cTn id="12" dur="500" fill="hold"/>
                                        <p:tgtEl>
                                          <p:spTgt spid="13315"/>
                                        </p:tgtEl>
                                        <p:attrNameLst>
                                          <p:attrName>ppt_x</p:attrName>
                                        </p:attrNameLst>
                                      </p:cBhvr>
                                      <p:tavLst>
                                        <p:tav tm="0">
                                          <p:val>
                                            <p:strVal val="0-#ppt_w/2"/>
                                          </p:val>
                                        </p:tav>
                                        <p:tav tm="100000">
                                          <p:val>
                                            <p:strVal val="#ppt_x"/>
                                          </p:val>
                                        </p:tav>
                                      </p:tavLst>
                                    </p:anim>
                                    <p:anim calcmode="lin" valueType="num">
                                      <p:cBhvr additive="base">
                                        <p:cTn id="13" dur="500" fill="hold"/>
                                        <p:tgtEl>
                                          <p:spTgt spid="133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autoUpdateAnimBg="0"/>
      <p:bldP spid="133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subject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1747" name="Text Box 3">
            <a:hlinkClick r:id="" action="ppaction://hlinkshowjump?jump=nextslide">
              <a:snd r:embed="rId3" name="clap.wav"/>
            </a:hlinkClick>
          </p:cNvPr>
          <p:cNvSpPr txBox="1">
            <a:spLocks noChangeArrowheads="1"/>
          </p:cNvSpPr>
          <p:nvPr/>
        </p:nvSpPr>
        <p:spPr bwMode="auto">
          <a:xfrm>
            <a:off x="2819400" y="3429000"/>
            <a:ext cx="990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I</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1748" name="Text Box 4">
            <a:hlinkClick r:id="rId4" action="ppaction://hlinksldjump">
              <a:snd r:embed="rId5" name="glass.wav"/>
            </a:hlinkClick>
          </p:cNvPr>
          <p:cNvSpPr txBox="1">
            <a:spLocks noChangeArrowheads="1"/>
          </p:cNvSpPr>
          <p:nvPr/>
        </p:nvSpPr>
        <p:spPr bwMode="auto">
          <a:xfrm>
            <a:off x="3733800" y="3429000"/>
            <a:ext cx="23622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hate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1749" name="Text Box 5">
            <a:hlinkClick r:id="rId4" action="ppaction://hlinksldjump">
              <a:snd r:embed="rId5" name="glass.wav"/>
            </a:hlinkClick>
          </p:cNvPr>
          <p:cNvSpPr txBox="1">
            <a:spLocks noChangeArrowheads="1"/>
          </p:cNvSpPr>
          <p:nvPr/>
        </p:nvSpPr>
        <p:spPr bwMode="auto">
          <a:xfrm>
            <a:off x="6096000" y="3429000"/>
            <a:ext cx="3581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cabbage!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289130165"/>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4338"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8000">
                <a:solidFill>
                  <a:srgbClr val="FF3300"/>
                </a:solidFill>
                <a:effectLst>
                  <a:outerShdw blurRad="38100" dist="38100" dir="2700000" algn="tl">
                    <a:srgbClr val="000000"/>
                  </a:outerShdw>
                </a:effectLst>
                <a:latin typeface="Comic Sans MS" panose="030F0702030302020204" pitchFamily="66" charset="0"/>
              </a:rPr>
              <a:t>Well done!!</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1 point</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4339"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4340"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4341"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2265498077"/>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fltVal val="0"/>
                                          </p:val>
                                        </p:tav>
                                        <p:tav tm="100000">
                                          <p:val>
                                            <p:strVal val="#ppt_w"/>
                                          </p:val>
                                        </p:tav>
                                      </p:tavLst>
                                    </p:anim>
                                    <p:anim calcmode="lin" valueType="num">
                                      <p:cBhvr>
                                        <p:cTn id="8" dur="1000" fill="hold"/>
                                        <p:tgtEl>
                                          <p:spTgt spid="14338"/>
                                        </p:tgtEl>
                                        <p:attrNameLst>
                                          <p:attrName>ppt_h</p:attrName>
                                        </p:attrNameLst>
                                      </p:cBhvr>
                                      <p:tavLst>
                                        <p:tav tm="0">
                                          <p:val>
                                            <p:fltVal val="0"/>
                                          </p:val>
                                        </p:tav>
                                        <p:tav tm="100000">
                                          <p:val>
                                            <p:strVal val="#ppt_h"/>
                                          </p:val>
                                        </p:tav>
                                      </p:tavLst>
                                    </p:anim>
                                    <p:anim calcmode="lin" valueType="num">
                                      <p:cBhvr>
                                        <p:cTn id="9" dur="1000" fill="hold"/>
                                        <p:tgtEl>
                                          <p:spTgt spid="1433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338"/>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4341"/>
                                        </p:tgtEl>
                                        <p:attrNameLst>
                                          <p:attrName>style.visibility</p:attrName>
                                        </p:attrNameLst>
                                      </p:cBhvr>
                                      <p:to>
                                        <p:strVal val="visible"/>
                                      </p:to>
                                    </p:set>
                                    <p:anim calcmode="lin" valueType="num">
                                      <p:cBhvr additive="base">
                                        <p:cTn id="14" dur="500" fill="hold"/>
                                        <p:tgtEl>
                                          <p:spTgt spid="14341"/>
                                        </p:tgtEl>
                                        <p:attrNameLst>
                                          <p:attrName>ppt_x</p:attrName>
                                        </p:attrNameLst>
                                      </p:cBhvr>
                                      <p:tavLst>
                                        <p:tav tm="0">
                                          <p:val>
                                            <p:strVal val="0-#ppt_w/2"/>
                                          </p:val>
                                        </p:tav>
                                        <p:tav tm="100000">
                                          <p:val>
                                            <p:strVal val="#ppt_x"/>
                                          </p:val>
                                        </p:tav>
                                      </p:tavLst>
                                    </p:anim>
                                    <p:anim calcmode="lin" valueType="num">
                                      <p:cBhvr additive="base">
                                        <p:cTn id="15" dur="500" fill="hold"/>
                                        <p:tgtEl>
                                          <p:spTgt spid="143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autoUpdateAnimBg="0"/>
      <p:bldP spid="143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object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2771" name="Text Box 3">
            <a:hlinkClick r:id="rId3" action="ppaction://hlinksldjump">
              <a:snd r:embed="rId4" name="glass.wav"/>
            </a:hlinkClick>
          </p:cNvPr>
          <p:cNvSpPr txBox="1">
            <a:spLocks noChangeArrowheads="1"/>
          </p:cNvSpPr>
          <p:nvPr/>
        </p:nvSpPr>
        <p:spPr bwMode="auto">
          <a:xfrm>
            <a:off x="1752600" y="3429001"/>
            <a:ext cx="990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I</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32772" name="Text Box 4">
            <a:hlinkClick r:id="rId3" action="ppaction://hlinksldjump">
              <a:snd r:embed="rId4" name="glass.wav"/>
            </a:hlinkClick>
          </p:cNvPr>
          <p:cNvSpPr txBox="1">
            <a:spLocks noChangeArrowheads="1"/>
          </p:cNvSpPr>
          <p:nvPr/>
        </p:nvSpPr>
        <p:spPr bwMode="auto">
          <a:xfrm>
            <a:off x="2514600" y="3429001"/>
            <a:ext cx="3886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have read</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32773" name="Text Box 5">
            <a:hlinkClick r:id="" action="ppaction://hlinkshowjump?jump=nextslide">
              <a:snd r:embed="rId5" name="clap.wav"/>
            </a:hlinkClick>
          </p:cNvPr>
          <p:cNvSpPr txBox="1">
            <a:spLocks noChangeArrowheads="1"/>
          </p:cNvSpPr>
          <p:nvPr/>
        </p:nvSpPr>
        <p:spPr bwMode="auto">
          <a:xfrm>
            <a:off x="6096000" y="3429001"/>
            <a:ext cx="4876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a good book</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4003630186"/>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5362" name="AutoShape 2"/>
          <p:cNvSpPr>
            <a:spLocks noChangeArrowheads="1"/>
          </p:cNvSpPr>
          <p:nvPr/>
        </p:nvSpPr>
        <p:spPr bwMode="auto">
          <a:xfrm>
            <a:off x="2743200" y="49530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FF3300"/>
                </a:solidFill>
                <a:effectLst>
                  <a:outerShdw blurRad="38100" dist="38100" dir="2700000" algn="tl">
                    <a:srgbClr val="000000"/>
                  </a:outerShdw>
                </a:effectLst>
                <a:latin typeface="Comic Sans MS" panose="030F0702030302020204" pitchFamily="66" charset="0"/>
              </a:rPr>
              <a:t>Great!!</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2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5363"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5364"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5365"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3938402616"/>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p:cTn id="7" dur="1000" fill="hold"/>
                                        <p:tgtEl>
                                          <p:spTgt spid="15362"/>
                                        </p:tgtEl>
                                        <p:attrNameLst>
                                          <p:attrName>ppt_w</p:attrName>
                                        </p:attrNameLst>
                                      </p:cBhvr>
                                      <p:tavLst>
                                        <p:tav tm="0">
                                          <p:val>
                                            <p:fltVal val="0"/>
                                          </p:val>
                                        </p:tav>
                                        <p:tav tm="100000">
                                          <p:val>
                                            <p:strVal val="#ppt_w"/>
                                          </p:val>
                                        </p:tav>
                                      </p:tavLst>
                                    </p:anim>
                                    <p:anim calcmode="lin" valueType="num">
                                      <p:cBhvr>
                                        <p:cTn id="8" dur="1000" fill="hold"/>
                                        <p:tgtEl>
                                          <p:spTgt spid="15362"/>
                                        </p:tgtEl>
                                        <p:attrNameLst>
                                          <p:attrName>ppt_h</p:attrName>
                                        </p:attrNameLst>
                                      </p:cBhvr>
                                      <p:tavLst>
                                        <p:tav tm="0">
                                          <p:val>
                                            <p:fltVal val="0"/>
                                          </p:val>
                                        </p:tav>
                                        <p:tav tm="100000">
                                          <p:val>
                                            <p:strVal val="#ppt_h"/>
                                          </p:val>
                                        </p:tav>
                                      </p:tavLst>
                                    </p:anim>
                                    <p:anim calcmode="lin" valueType="num">
                                      <p:cBhvr>
                                        <p:cTn id="9" dur="1000" fill="hold"/>
                                        <p:tgtEl>
                                          <p:spTgt spid="1536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362"/>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5365"/>
                                        </p:tgtEl>
                                        <p:attrNameLst>
                                          <p:attrName>style.visibility</p:attrName>
                                        </p:attrNameLst>
                                      </p:cBhvr>
                                      <p:to>
                                        <p:strVal val="visible"/>
                                      </p:to>
                                    </p:set>
                                    <p:anim calcmode="lin" valueType="num">
                                      <p:cBhvr additive="base">
                                        <p:cTn id="14" dur="500" fill="hold"/>
                                        <p:tgtEl>
                                          <p:spTgt spid="15365"/>
                                        </p:tgtEl>
                                        <p:attrNameLst>
                                          <p:attrName>ppt_x</p:attrName>
                                        </p:attrNameLst>
                                      </p:cBhvr>
                                      <p:tavLst>
                                        <p:tav tm="0">
                                          <p:val>
                                            <p:strVal val="0-#ppt_w/2"/>
                                          </p:val>
                                        </p:tav>
                                        <p:tav tm="100000">
                                          <p:val>
                                            <p:strVal val="#ppt_x"/>
                                          </p:val>
                                        </p:tav>
                                      </p:tavLst>
                                    </p:anim>
                                    <p:anim calcmode="lin" valueType="num">
                                      <p:cBhvr additive="base">
                                        <p:cTn id="15" dur="500" fill="hold"/>
                                        <p:tgtEl>
                                          <p:spTgt spid="153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nimBg="1" autoUpdateAnimBg="0"/>
      <p:bldP spid="1536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subject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4819" name="Text Box 3">
            <a:hlinkClick r:id="" action="ppaction://hlinkshowjump?jump=nextslide">
              <a:snd r:embed="rId3" name="clap.wav"/>
            </a:hlinkClick>
          </p:cNvPr>
          <p:cNvSpPr txBox="1">
            <a:spLocks noChangeArrowheads="1"/>
          </p:cNvSpPr>
          <p:nvPr/>
        </p:nvSpPr>
        <p:spPr bwMode="auto">
          <a:xfrm>
            <a:off x="2286000" y="3429000"/>
            <a:ext cx="23622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Peter</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4820" name="Text Box 4">
            <a:hlinkClick r:id="rId4" action="ppaction://hlinksldjump">
              <a:snd r:embed="rId5" name="glass.wav"/>
            </a:hlinkClick>
          </p:cNvPr>
          <p:cNvSpPr txBox="1">
            <a:spLocks noChangeArrowheads="1"/>
          </p:cNvSpPr>
          <p:nvPr/>
        </p:nvSpPr>
        <p:spPr bwMode="auto">
          <a:xfrm>
            <a:off x="4648200" y="3429000"/>
            <a:ext cx="2209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loves</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4821" name="Text Box 5">
            <a:hlinkClick r:id="rId4" action="ppaction://hlinksldjump">
              <a:snd r:embed="rId5" name="glass.wav"/>
            </a:hlinkClick>
          </p:cNvPr>
          <p:cNvSpPr txBox="1">
            <a:spLocks noChangeArrowheads="1"/>
          </p:cNvSpPr>
          <p:nvPr/>
        </p:nvSpPr>
        <p:spPr bwMode="auto">
          <a:xfrm>
            <a:off x="6781800" y="3429000"/>
            <a:ext cx="2209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Mary</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2859825385"/>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6386"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FF3300"/>
                </a:solidFill>
                <a:effectLst>
                  <a:outerShdw blurRad="38100" dist="38100" dir="2700000" algn="tl">
                    <a:srgbClr val="000000"/>
                  </a:outerShdw>
                </a:effectLst>
                <a:latin typeface="Comic Sans MS" panose="030F0702030302020204" pitchFamily="66" charset="0"/>
              </a:rPr>
              <a:t>Good!!</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3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6387"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6388"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6389"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3908273489"/>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fltVal val="0"/>
                                          </p:val>
                                        </p:tav>
                                        <p:tav tm="100000">
                                          <p:val>
                                            <p:strVal val="#ppt_w"/>
                                          </p:val>
                                        </p:tav>
                                      </p:tavLst>
                                    </p:anim>
                                    <p:anim calcmode="lin" valueType="num">
                                      <p:cBhvr>
                                        <p:cTn id="8" dur="1000" fill="hold"/>
                                        <p:tgtEl>
                                          <p:spTgt spid="16386"/>
                                        </p:tgtEl>
                                        <p:attrNameLst>
                                          <p:attrName>ppt_h</p:attrName>
                                        </p:attrNameLst>
                                      </p:cBhvr>
                                      <p:tavLst>
                                        <p:tav tm="0">
                                          <p:val>
                                            <p:fltVal val="0"/>
                                          </p:val>
                                        </p:tav>
                                        <p:tav tm="100000">
                                          <p:val>
                                            <p:strVal val="#ppt_h"/>
                                          </p:val>
                                        </p:tav>
                                      </p:tavLst>
                                    </p:anim>
                                    <p:anim calcmode="lin" valueType="num">
                                      <p:cBhvr>
                                        <p:cTn id="9" dur="1000" fill="hold"/>
                                        <p:tgtEl>
                                          <p:spTgt spid="1638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6386"/>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6389"/>
                                        </p:tgtEl>
                                        <p:attrNameLst>
                                          <p:attrName>style.visibility</p:attrName>
                                        </p:attrNameLst>
                                      </p:cBhvr>
                                      <p:to>
                                        <p:strVal val="visible"/>
                                      </p:to>
                                    </p:set>
                                    <p:anim calcmode="lin" valueType="num">
                                      <p:cBhvr additive="base">
                                        <p:cTn id="14" dur="500" fill="hold"/>
                                        <p:tgtEl>
                                          <p:spTgt spid="16389"/>
                                        </p:tgtEl>
                                        <p:attrNameLst>
                                          <p:attrName>ppt_x</p:attrName>
                                        </p:attrNameLst>
                                      </p:cBhvr>
                                      <p:tavLst>
                                        <p:tav tm="0">
                                          <p:val>
                                            <p:strVal val="0-#ppt_w/2"/>
                                          </p:val>
                                        </p:tav>
                                        <p:tav tm="100000">
                                          <p:val>
                                            <p:strVal val="#ppt_x"/>
                                          </p:val>
                                        </p:tav>
                                      </p:tavLst>
                                    </p:anim>
                                    <p:anim calcmode="lin" valueType="num">
                                      <p:cBhvr additive="base">
                                        <p:cTn id="15" dur="500" fill="hold"/>
                                        <p:tgtEl>
                                          <p:spTgt spid="163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nimBg="1" autoUpdateAnimBg="0"/>
      <p:bldP spid="1638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verb</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5843" name="Text Box 3">
            <a:hlinkClick r:id="rId3" action="ppaction://hlinksldjump">
              <a:snd r:embed="rId4" name="glass.wav"/>
            </a:hlinkClick>
          </p:cNvPr>
          <p:cNvSpPr txBox="1">
            <a:spLocks noChangeArrowheads="1"/>
          </p:cNvSpPr>
          <p:nvPr/>
        </p:nvSpPr>
        <p:spPr bwMode="auto">
          <a:xfrm>
            <a:off x="2819400" y="3429000"/>
            <a:ext cx="2286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Cats</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5844" name="Text Box 4">
            <a:hlinkClick r:id="" action="ppaction://hlinkshowjump?jump=nextslide">
              <a:snd r:embed="rId5" name="clap.wav"/>
            </a:hlinkClick>
          </p:cNvPr>
          <p:cNvSpPr txBox="1">
            <a:spLocks noChangeArrowheads="1"/>
          </p:cNvSpPr>
          <p:nvPr/>
        </p:nvSpPr>
        <p:spPr bwMode="auto">
          <a:xfrm>
            <a:off x="4724400" y="3429000"/>
            <a:ext cx="3200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chase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5845" name="Text Box 5">
            <a:hlinkClick r:id="rId3" action="ppaction://hlinksldjump">
              <a:snd r:embed="rId4" name="glass.wav"/>
            </a:hlinkClick>
          </p:cNvPr>
          <p:cNvSpPr txBox="1">
            <a:spLocks noChangeArrowheads="1"/>
          </p:cNvSpPr>
          <p:nvPr/>
        </p:nvSpPr>
        <p:spPr bwMode="auto">
          <a:xfrm>
            <a:off x="7086600" y="3429000"/>
            <a:ext cx="3581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mice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4228738978"/>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7410"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FF3300"/>
                </a:solidFill>
                <a:effectLst>
                  <a:outerShdw blurRad="38100" dist="38100" dir="2700000" algn="tl">
                    <a:srgbClr val="000000"/>
                  </a:outerShdw>
                </a:effectLst>
                <a:latin typeface="Comic Sans MS" panose="030F0702030302020204" pitchFamily="66" charset="0"/>
              </a:rPr>
              <a:t>Wicked!!</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4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7411"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7412"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7413"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1204452016"/>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fltVal val="0"/>
                                          </p:val>
                                        </p:tav>
                                        <p:tav tm="100000">
                                          <p:val>
                                            <p:strVal val="#ppt_w"/>
                                          </p:val>
                                        </p:tav>
                                      </p:tavLst>
                                    </p:anim>
                                    <p:anim calcmode="lin" valueType="num">
                                      <p:cBhvr>
                                        <p:cTn id="8" dur="1000" fill="hold"/>
                                        <p:tgtEl>
                                          <p:spTgt spid="17410"/>
                                        </p:tgtEl>
                                        <p:attrNameLst>
                                          <p:attrName>ppt_h</p:attrName>
                                        </p:attrNameLst>
                                      </p:cBhvr>
                                      <p:tavLst>
                                        <p:tav tm="0">
                                          <p:val>
                                            <p:fltVal val="0"/>
                                          </p:val>
                                        </p:tav>
                                        <p:tav tm="100000">
                                          <p:val>
                                            <p:strVal val="#ppt_h"/>
                                          </p:val>
                                        </p:tav>
                                      </p:tavLst>
                                    </p:anim>
                                    <p:anim calcmode="lin" valueType="num">
                                      <p:cBhvr>
                                        <p:cTn id="9" dur="1000" fill="hold"/>
                                        <p:tgtEl>
                                          <p:spTgt spid="1741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41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7413"/>
                                        </p:tgtEl>
                                        <p:attrNameLst>
                                          <p:attrName>style.visibility</p:attrName>
                                        </p:attrNameLst>
                                      </p:cBhvr>
                                      <p:to>
                                        <p:strVal val="visible"/>
                                      </p:to>
                                    </p:set>
                                    <p:anim calcmode="lin" valueType="num">
                                      <p:cBhvr additive="base">
                                        <p:cTn id="14" dur="500" fill="hold"/>
                                        <p:tgtEl>
                                          <p:spTgt spid="17413"/>
                                        </p:tgtEl>
                                        <p:attrNameLst>
                                          <p:attrName>ppt_x</p:attrName>
                                        </p:attrNameLst>
                                      </p:cBhvr>
                                      <p:tavLst>
                                        <p:tav tm="0">
                                          <p:val>
                                            <p:strVal val="0-#ppt_w/2"/>
                                          </p:val>
                                        </p:tav>
                                        <p:tav tm="100000">
                                          <p:val>
                                            <p:strVal val="#ppt_x"/>
                                          </p:val>
                                        </p:tav>
                                      </p:tavLst>
                                    </p:anim>
                                    <p:anim calcmode="lin" valueType="num">
                                      <p:cBhvr additive="base">
                                        <p:cTn id="15" dur="500" fill="hold"/>
                                        <p:tgtEl>
                                          <p:spTgt spid="174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autoUpdateAnimBg="0"/>
      <p:bldP spid="174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object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41987" name="Text Box 3">
            <a:hlinkClick r:id="rId3" action="ppaction://hlinksldjump">
              <a:snd r:embed="rId4" name="glass.wav"/>
            </a:hlinkClick>
          </p:cNvPr>
          <p:cNvSpPr txBox="1">
            <a:spLocks noChangeArrowheads="1"/>
          </p:cNvSpPr>
          <p:nvPr/>
        </p:nvSpPr>
        <p:spPr bwMode="auto">
          <a:xfrm>
            <a:off x="2438400" y="3429001"/>
            <a:ext cx="1828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You</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41988" name="Text Box 4">
            <a:hlinkClick r:id="rId3" action="ppaction://hlinksldjump">
              <a:snd r:embed="rId4" name="glass.wav"/>
            </a:hlinkClick>
          </p:cNvPr>
          <p:cNvSpPr txBox="1">
            <a:spLocks noChangeArrowheads="1"/>
          </p:cNvSpPr>
          <p:nvPr/>
        </p:nvSpPr>
        <p:spPr bwMode="auto">
          <a:xfrm>
            <a:off x="4038600" y="3429001"/>
            <a:ext cx="32004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have got</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41989" name="Text Box 5">
            <a:hlinkClick r:id="" action="ppaction://hlinkshowjump?jump=nextslide">
              <a:snd r:embed="rId5" name="clap.wav"/>
            </a:hlinkClick>
          </p:cNvPr>
          <p:cNvSpPr txBox="1">
            <a:spLocks noChangeArrowheads="1"/>
          </p:cNvSpPr>
          <p:nvPr/>
        </p:nvSpPr>
        <p:spPr bwMode="auto">
          <a:xfrm>
            <a:off x="7315200" y="3429001"/>
            <a:ext cx="4876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a letter.</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3779552077"/>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8434"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FF3300"/>
                </a:solidFill>
                <a:effectLst>
                  <a:outerShdw blurRad="38100" dist="38100" dir="2700000" algn="tl">
                    <a:srgbClr val="000000"/>
                  </a:outerShdw>
                </a:effectLst>
                <a:latin typeface="Comic Sans MS" panose="030F0702030302020204" pitchFamily="66" charset="0"/>
              </a:rPr>
              <a:t>Cool!!</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5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8435"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8436"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8437"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2133115358"/>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000" fill="hold"/>
                                        <p:tgtEl>
                                          <p:spTgt spid="18434"/>
                                        </p:tgtEl>
                                        <p:attrNameLst>
                                          <p:attrName>ppt_w</p:attrName>
                                        </p:attrNameLst>
                                      </p:cBhvr>
                                      <p:tavLst>
                                        <p:tav tm="0">
                                          <p:val>
                                            <p:fltVal val="0"/>
                                          </p:val>
                                        </p:tav>
                                        <p:tav tm="100000">
                                          <p:val>
                                            <p:strVal val="#ppt_w"/>
                                          </p:val>
                                        </p:tav>
                                      </p:tavLst>
                                    </p:anim>
                                    <p:anim calcmode="lin" valueType="num">
                                      <p:cBhvr>
                                        <p:cTn id="8" dur="1000" fill="hold"/>
                                        <p:tgtEl>
                                          <p:spTgt spid="18434"/>
                                        </p:tgtEl>
                                        <p:attrNameLst>
                                          <p:attrName>ppt_h</p:attrName>
                                        </p:attrNameLst>
                                      </p:cBhvr>
                                      <p:tavLst>
                                        <p:tav tm="0">
                                          <p:val>
                                            <p:fltVal val="0"/>
                                          </p:val>
                                        </p:tav>
                                        <p:tav tm="100000">
                                          <p:val>
                                            <p:strVal val="#ppt_h"/>
                                          </p:val>
                                        </p:tav>
                                      </p:tavLst>
                                    </p:anim>
                                    <p:anim calcmode="lin" valueType="num">
                                      <p:cBhvr>
                                        <p:cTn id="9" dur="1000" fill="hold"/>
                                        <p:tgtEl>
                                          <p:spTgt spid="1843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8434"/>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8437"/>
                                        </p:tgtEl>
                                        <p:attrNameLst>
                                          <p:attrName>style.visibility</p:attrName>
                                        </p:attrNameLst>
                                      </p:cBhvr>
                                      <p:to>
                                        <p:strVal val="visible"/>
                                      </p:to>
                                    </p:set>
                                    <p:anim calcmode="lin" valueType="num">
                                      <p:cBhvr additive="base">
                                        <p:cTn id="14" dur="500" fill="hold"/>
                                        <p:tgtEl>
                                          <p:spTgt spid="18437"/>
                                        </p:tgtEl>
                                        <p:attrNameLst>
                                          <p:attrName>ppt_x</p:attrName>
                                        </p:attrNameLst>
                                      </p:cBhvr>
                                      <p:tavLst>
                                        <p:tav tm="0">
                                          <p:val>
                                            <p:strVal val="0-#ppt_w/2"/>
                                          </p:val>
                                        </p:tav>
                                        <p:tav tm="100000">
                                          <p:val>
                                            <p:strVal val="#ppt_x"/>
                                          </p:val>
                                        </p:tav>
                                      </p:tavLst>
                                    </p:anim>
                                    <p:anim calcmode="lin" valueType="num">
                                      <p:cBhvr additive="base">
                                        <p:cTn id="15" dur="500" fill="hold"/>
                                        <p:tgtEl>
                                          <p:spTgt spid="184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verb</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43011" name="Text Box 3">
            <a:hlinkClick r:id="rId3" action="ppaction://hlinksldjump">
              <a:snd r:embed="rId4" name="glass.wav"/>
            </a:hlinkClick>
          </p:cNvPr>
          <p:cNvSpPr txBox="1">
            <a:spLocks noChangeArrowheads="1"/>
          </p:cNvSpPr>
          <p:nvPr/>
        </p:nvSpPr>
        <p:spPr bwMode="auto">
          <a:xfrm>
            <a:off x="2819400" y="3429000"/>
            <a:ext cx="609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I</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43012" name="Text Box 4">
            <a:hlinkClick r:id="" action="ppaction://hlinkshowjump?jump=nextslide">
              <a:snd r:embed="rId5" name="clap.wav"/>
            </a:hlinkClick>
          </p:cNvPr>
          <p:cNvSpPr txBox="1">
            <a:spLocks noChangeArrowheads="1"/>
          </p:cNvSpPr>
          <p:nvPr/>
        </p:nvSpPr>
        <p:spPr bwMode="auto">
          <a:xfrm>
            <a:off x="3581400" y="3429000"/>
            <a:ext cx="3657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shall see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43013" name="Text Box 5">
            <a:hlinkClick r:id="rId3" action="ppaction://hlinksldjump">
              <a:snd r:embed="rId4" name="glass.wav"/>
            </a:hlinkClick>
          </p:cNvPr>
          <p:cNvSpPr txBox="1">
            <a:spLocks noChangeArrowheads="1"/>
          </p:cNvSpPr>
          <p:nvPr/>
        </p:nvSpPr>
        <p:spPr bwMode="auto">
          <a:xfrm>
            <a:off x="7086600" y="3429000"/>
            <a:ext cx="42672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my uncle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3732230253"/>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19458"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8000">
                <a:solidFill>
                  <a:srgbClr val="FF3300"/>
                </a:solidFill>
                <a:effectLst>
                  <a:outerShdw blurRad="38100" dist="38100" dir="2700000" algn="tl">
                    <a:srgbClr val="000000"/>
                  </a:outerShdw>
                </a:effectLst>
                <a:latin typeface="Comic Sans MS" panose="030F0702030302020204" pitchFamily="66" charset="0"/>
              </a:rPr>
              <a:t>Well done!!</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6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19459"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9460"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19461"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421353799"/>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1000" fill="hold"/>
                                        <p:tgtEl>
                                          <p:spTgt spid="19458"/>
                                        </p:tgtEl>
                                        <p:attrNameLst>
                                          <p:attrName>ppt_w</p:attrName>
                                        </p:attrNameLst>
                                      </p:cBhvr>
                                      <p:tavLst>
                                        <p:tav tm="0">
                                          <p:val>
                                            <p:fltVal val="0"/>
                                          </p:val>
                                        </p:tav>
                                        <p:tav tm="100000">
                                          <p:val>
                                            <p:strVal val="#ppt_w"/>
                                          </p:val>
                                        </p:tav>
                                      </p:tavLst>
                                    </p:anim>
                                    <p:anim calcmode="lin" valueType="num">
                                      <p:cBhvr>
                                        <p:cTn id="8" dur="1000" fill="hold"/>
                                        <p:tgtEl>
                                          <p:spTgt spid="19458"/>
                                        </p:tgtEl>
                                        <p:attrNameLst>
                                          <p:attrName>ppt_h</p:attrName>
                                        </p:attrNameLst>
                                      </p:cBhvr>
                                      <p:tavLst>
                                        <p:tav tm="0">
                                          <p:val>
                                            <p:fltVal val="0"/>
                                          </p:val>
                                        </p:tav>
                                        <p:tav tm="100000">
                                          <p:val>
                                            <p:strVal val="#ppt_h"/>
                                          </p:val>
                                        </p:tav>
                                      </p:tavLst>
                                    </p:anim>
                                    <p:anim calcmode="lin" valueType="num">
                                      <p:cBhvr>
                                        <p:cTn id="9" dur="1000" fill="hold"/>
                                        <p:tgtEl>
                                          <p:spTgt spid="1945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9458"/>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9461"/>
                                        </p:tgtEl>
                                        <p:attrNameLst>
                                          <p:attrName>style.visibility</p:attrName>
                                        </p:attrNameLst>
                                      </p:cBhvr>
                                      <p:to>
                                        <p:strVal val="visible"/>
                                      </p:to>
                                    </p:set>
                                    <p:anim calcmode="lin" valueType="num">
                                      <p:cBhvr additive="base">
                                        <p:cTn id="14" dur="500" fill="hold"/>
                                        <p:tgtEl>
                                          <p:spTgt spid="19461"/>
                                        </p:tgtEl>
                                        <p:attrNameLst>
                                          <p:attrName>ppt_x</p:attrName>
                                        </p:attrNameLst>
                                      </p:cBhvr>
                                      <p:tavLst>
                                        <p:tav tm="0">
                                          <p:val>
                                            <p:strVal val="0-#ppt_w/2"/>
                                          </p:val>
                                        </p:tav>
                                        <p:tav tm="100000">
                                          <p:val>
                                            <p:strVal val="#ppt_x"/>
                                          </p:val>
                                        </p:tav>
                                      </p:tavLst>
                                    </p:anim>
                                    <p:anim calcmode="lin" valueType="num">
                                      <p:cBhvr additive="base">
                                        <p:cTn id="15" dur="500" fill="hold"/>
                                        <p:tgtEl>
                                          <p:spTgt spid="194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autoUpdateAnimBg="0"/>
      <p:bldP spid="1946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subject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3795" name="Text Box 3">
            <a:hlinkClick r:id="" action="ppaction://hlinkshowjump?jump=nextslide">
              <a:snd r:embed="rId3" name="clap.wav"/>
            </a:hlinkClick>
          </p:cNvPr>
          <p:cNvSpPr txBox="1">
            <a:spLocks noChangeArrowheads="1"/>
          </p:cNvSpPr>
          <p:nvPr/>
        </p:nvSpPr>
        <p:spPr bwMode="auto">
          <a:xfrm>
            <a:off x="1828800" y="3429000"/>
            <a:ext cx="3962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The film</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3796" name="Text Box 4"/>
          <p:cNvSpPr txBox="1">
            <a:spLocks noChangeArrowheads="1"/>
          </p:cNvSpPr>
          <p:nvPr/>
        </p:nvSpPr>
        <p:spPr bwMode="auto">
          <a:xfrm>
            <a:off x="5334000" y="3429000"/>
            <a:ext cx="2514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bored</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3797" name="Text Box 5"/>
          <p:cNvSpPr txBox="1">
            <a:spLocks noChangeArrowheads="1"/>
          </p:cNvSpPr>
          <p:nvPr/>
        </p:nvSpPr>
        <p:spPr bwMode="auto">
          <a:xfrm>
            <a:off x="7924800" y="3429000"/>
            <a:ext cx="27432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us.</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1226577162"/>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20482"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7200">
                <a:solidFill>
                  <a:srgbClr val="FF3300"/>
                </a:solidFill>
                <a:effectLst>
                  <a:outerShdw blurRad="38100" dist="38100" dir="2700000" algn="tl">
                    <a:srgbClr val="000000"/>
                  </a:outerShdw>
                </a:effectLst>
                <a:latin typeface="Comic Sans MS" panose="030F0702030302020204" pitchFamily="66" charset="0"/>
              </a:rPr>
              <a:t>Well played!!</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7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20483"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0484"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0485"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1409189944"/>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1000" fill="hold"/>
                                        <p:tgtEl>
                                          <p:spTgt spid="20482"/>
                                        </p:tgtEl>
                                        <p:attrNameLst>
                                          <p:attrName>ppt_w</p:attrName>
                                        </p:attrNameLst>
                                      </p:cBhvr>
                                      <p:tavLst>
                                        <p:tav tm="0">
                                          <p:val>
                                            <p:fltVal val="0"/>
                                          </p:val>
                                        </p:tav>
                                        <p:tav tm="100000">
                                          <p:val>
                                            <p:strVal val="#ppt_w"/>
                                          </p:val>
                                        </p:tav>
                                      </p:tavLst>
                                    </p:anim>
                                    <p:anim calcmode="lin" valueType="num">
                                      <p:cBhvr>
                                        <p:cTn id="8" dur="1000" fill="hold"/>
                                        <p:tgtEl>
                                          <p:spTgt spid="20482"/>
                                        </p:tgtEl>
                                        <p:attrNameLst>
                                          <p:attrName>ppt_h</p:attrName>
                                        </p:attrNameLst>
                                      </p:cBhvr>
                                      <p:tavLst>
                                        <p:tav tm="0">
                                          <p:val>
                                            <p:fltVal val="0"/>
                                          </p:val>
                                        </p:tav>
                                        <p:tav tm="100000">
                                          <p:val>
                                            <p:strVal val="#ppt_h"/>
                                          </p:val>
                                        </p:tav>
                                      </p:tavLst>
                                    </p:anim>
                                    <p:anim calcmode="lin" valueType="num">
                                      <p:cBhvr>
                                        <p:cTn id="9" dur="1000" fill="hold"/>
                                        <p:tgtEl>
                                          <p:spTgt spid="2048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0482"/>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20485"/>
                                        </p:tgtEl>
                                        <p:attrNameLst>
                                          <p:attrName>style.visibility</p:attrName>
                                        </p:attrNameLst>
                                      </p:cBhvr>
                                      <p:to>
                                        <p:strVal val="visible"/>
                                      </p:to>
                                    </p:set>
                                    <p:anim calcmode="lin" valueType="num">
                                      <p:cBhvr additive="base">
                                        <p:cTn id="14" dur="500" fill="hold"/>
                                        <p:tgtEl>
                                          <p:spTgt spid="20485"/>
                                        </p:tgtEl>
                                        <p:attrNameLst>
                                          <p:attrName>ppt_x</p:attrName>
                                        </p:attrNameLst>
                                      </p:cBhvr>
                                      <p:tavLst>
                                        <p:tav tm="0">
                                          <p:val>
                                            <p:strVal val="0-#ppt_w/2"/>
                                          </p:val>
                                        </p:tav>
                                        <p:tav tm="100000">
                                          <p:val>
                                            <p:strVal val="#ppt_x"/>
                                          </p:val>
                                        </p:tav>
                                      </p:tavLst>
                                    </p:anim>
                                    <p:anim calcmode="lin" valueType="num">
                                      <p:cBhvr additive="base">
                                        <p:cTn id="15" dur="500" fill="hold"/>
                                        <p:tgtEl>
                                          <p:spTgt spid="204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autoUpdateAnimBg="0"/>
      <p:bldP spid="2048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subject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38915" name="Text Box 3">
            <a:hlinkClick r:id="" action="ppaction://hlinkshowjump?jump=nextslide">
              <a:snd r:embed="rId3" name="clap.wav"/>
            </a:hlinkClick>
          </p:cNvPr>
          <p:cNvSpPr txBox="1">
            <a:spLocks noChangeArrowheads="1"/>
          </p:cNvSpPr>
          <p:nvPr/>
        </p:nvSpPr>
        <p:spPr bwMode="auto">
          <a:xfrm>
            <a:off x="1828800" y="3429000"/>
            <a:ext cx="4572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They both</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8916" name="Text Box 4">
            <a:hlinkClick r:id="rId4" action="ppaction://hlinksldjump">
              <a:snd r:embed="rId5" name="glass.wav"/>
            </a:hlinkClick>
          </p:cNvPr>
          <p:cNvSpPr txBox="1">
            <a:spLocks noChangeArrowheads="1"/>
          </p:cNvSpPr>
          <p:nvPr/>
        </p:nvSpPr>
        <p:spPr bwMode="auto">
          <a:xfrm>
            <a:off x="6096000" y="3429000"/>
            <a:ext cx="1752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play</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38917" name="Text Box 5">
            <a:hlinkClick r:id="rId4" action="ppaction://hlinksldjump">
              <a:snd r:embed="rId5" name="glass.wav"/>
            </a:hlinkClick>
          </p:cNvPr>
          <p:cNvSpPr txBox="1">
            <a:spLocks noChangeArrowheads="1"/>
          </p:cNvSpPr>
          <p:nvPr/>
        </p:nvSpPr>
        <p:spPr bwMode="auto">
          <a:xfrm>
            <a:off x="8001000" y="3429000"/>
            <a:ext cx="26670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chess.</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1411421901"/>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21506"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9600">
                <a:solidFill>
                  <a:srgbClr val="FF3300"/>
                </a:solidFill>
                <a:effectLst>
                  <a:outerShdw blurRad="38100" dist="38100" dir="2700000" algn="tl">
                    <a:srgbClr val="000000"/>
                  </a:outerShdw>
                </a:effectLst>
                <a:latin typeface="Comic Sans MS" panose="030F0702030302020204" pitchFamily="66" charset="0"/>
              </a:rPr>
              <a:t>Bravo!!</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8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21507"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1508"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1509"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670663970"/>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1000" fill="hold"/>
                                        <p:tgtEl>
                                          <p:spTgt spid="21506"/>
                                        </p:tgtEl>
                                        <p:attrNameLst>
                                          <p:attrName>ppt_w</p:attrName>
                                        </p:attrNameLst>
                                      </p:cBhvr>
                                      <p:tavLst>
                                        <p:tav tm="0">
                                          <p:val>
                                            <p:fltVal val="0"/>
                                          </p:val>
                                        </p:tav>
                                        <p:tav tm="100000">
                                          <p:val>
                                            <p:strVal val="#ppt_w"/>
                                          </p:val>
                                        </p:tav>
                                      </p:tavLst>
                                    </p:anim>
                                    <p:anim calcmode="lin" valueType="num">
                                      <p:cBhvr>
                                        <p:cTn id="8" dur="1000" fill="hold"/>
                                        <p:tgtEl>
                                          <p:spTgt spid="21506"/>
                                        </p:tgtEl>
                                        <p:attrNameLst>
                                          <p:attrName>ppt_h</p:attrName>
                                        </p:attrNameLst>
                                      </p:cBhvr>
                                      <p:tavLst>
                                        <p:tav tm="0">
                                          <p:val>
                                            <p:fltVal val="0"/>
                                          </p:val>
                                        </p:tav>
                                        <p:tav tm="100000">
                                          <p:val>
                                            <p:strVal val="#ppt_h"/>
                                          </p:val>
                                        </p:tav>
                                      </p:tavLst>
                                    </p:anim>
                                    <p:anim calcmode="lin" valueType="num">
                                      <p:cBhvr>
                                        <p:cTn id="9" dur="1000" fill="hold"/>
                                        <p:tgtEl>
                                          <p:spTgt spid="2150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1506"/>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21509"/>
                                        </p:tgtEl>
                                        <p:attrNameLst>
                                          <p:attrName>style.visibility</p:attrName>
                                        </p:attrNameLst>
                                      </p:cBhvr>
                                      <p:to>
                                        <p:strVal val="visible"/>
                                      </p:to>
                                    </p:set>
                                    <p:anim calcmode="lin" valueType="num">
                                      <p:cBhvr additive="base">
                                        <p:cTn id="14" dur="500" fill="hold"/>
                                        <p:tgtEl>
                                          <p:spTgt spid="21509"/>
                                        </p:tgtEl>
                                        <p:attrNameLst>
                                          <p:attrName>ppt_x</p:attrName>
                                        </p:attrNameLst>
                                      </p:cBhvr>
                                      <p:tavLst>
                                        <p:tav tm="0">
                                          <p:val>
                                            <p:strVal val="0-#ppt_w/2"/>
                                          </p:val>
                                        </p:tav>
                                        <p:tav tm="100000">
                                          <p:val>
                                            <p:strVal val="#ppt_x"/>
                                          </p:val>
                                        </p:tav>
                                      </p:tavLst>
                                    </p:anim>
                                    <p:anim calcmode="lin" valueType="num">
                                      <p:cBhvr additive="base">
                                        <p:cTn id="15" dur="500" fill="hold"/>
                                        <p:tgtEl>
                                          <p:spTgt spid="215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autoUpdateAnimBg="0"/>
      <p:bldP spid="2150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verb</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44035" name="Text Box 3">
            <a:hlinkClick r:id="rId3" action="ppaction://hlinksldjump">
              <a:snd r:embed="rId4" name="glass.wav"/>
            </a:hlinkClick>
          </p:cNvPr>
          <p:cNvSpPr txBox="1">
            <a:spLocks noChangeArrowheads="1"/>
          </p:cNvSpPr>
          <p:nvPr/>
        </p:nvSpPr>
        <p:spPr bwMode="auto">
          <a:xfrm>
            <a:off x="2819400" y="3429000"/>
            <a:ext cx="21336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Mice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44036" name="Text Box 4">
            <a:hlinkClick r:id="" action="ppaction://hlinkshowjump?jump=nextslide">
              <a:snd r:embed="rId5" name="clap.wav"/>
            </a:hlinkClick>
          </p:cNvPr>
          <p:cNvSpPr txBox="1">
            <a:spLocks noChangeArrowheads="1"/>
          </p:cNvSpPr>
          <p:nvPr/>
        </p:nvSpPr>
        <p:spPr bwMode="auto">
          <a:xfrm>
            <a:off x="4953000" y="3429000"/>
            <a:ext cx="2438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adore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
        <p:nvSpPr>
          <p:cNvPr id="44037" name="Text Box 5">
            <a:hlinkClick r:id="rId3" action="ppaction://hlinksldjump">
              <a:snd r:embed="rId4" name="glass.wav"/>
            </a:hlinkClick>
          </p:cNvPr>
          <p:cNvSpPr txBox="1">
            <a:spLocks noChangeArrowheads="1"/>
          </p:cNvSpPr>
          <p:nvPr/>
        </p:nvSpPr>
        <p:spPr bwMode="auto">
          <a:xfrm>
            <a:off x="7315200" y="3429000"/>
            <a:ext cx="35814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600">
                <a:solidFill>
                  <a:srgbClr val="FF0000"/>
                </a:solidFill>
                <a:effectLst>
                  <a:outerShdw blurRad="38100" dist="38100" dir="2700000" algn="tl">
                    <a:srgbClr val="000000"/>
                  </a:outerShdw>
                </a:effectLst>
                <a:latin typeface="Comic Sans MS" panose="030F0702030302020204" pitchFamily="66" charset="0"/>
              </a:rPr>
              <a:t>cheese.</a:t>
            </a:r>
            <a:endParaRPr lang="en-US" altLang="en-US" sz="66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4218671877"/>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hlink"/>
        </a:solidFill>
        <a:effectLst/>
      </p:bgPr>
    </p:bg>
    <p:spTree>
      <p:nvGrpSpPr>
        <p:cNvPr id="1" name=""/>
        <p:cNvGrpSpPr/>
        <p:nvPr/>
      </p:nvGrpSpPr>
      <p:grpSpPr>
        <a:xfrm>
          <a:off x="0" y="0"/>
          <a:ext cx="0" cy="0"/>
          <a:chOff x="0" y="0"/>
          <a:chExt cx="0" cy="0"/>
        </a:xfrm>
      </p:grpSpPr>
      <p:sp>
        <p:nvSpPr>
          <p:cNvPr id="22530" name="AutoShape 2"/>
          <p:cNvSpPr>
            <a:spLocks noChangeArrowheads="1"/>
          </p:cNvSpPr>
          <p:nvPr/>
        </p:nvSpPr>
        <p:spPr bwMode="auto">
          <a:xfrm>
            <a:off x="2590800" y="0"/>
            <a:ext cx="6096000" cy="5867400"/>
          </a:xfrm>
          <a:prstGeom prst="horizont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8000">
                <a:solidFill>
                  <a:srgbClr val="FF3300"/>
                </a:solidFill>
                <a:effectLst>
                  <a:outerShdw blurRad="38100" dist="38100" dir="2700000" algn="tl">
                    <a:srgbClr val="000000"/>
                  </a:outerShdw>
                </a:effectLst>
                <a:latin typeface="Comic Sans MS" panose="030F0702030302020204" pitchFamily="66" charset="0"/>
              </a:rPr>
              <a:t>Excellent!!</a:t>
            </a:r>
          </a:p>
          <a:p>
            <a:pPr algn="ctr" fontAlgn="base">
              <a:spcBef>
                <a:spcPct val="0"/>
              </a:spcBef>
              <a:spcAft>
                <a:spcPct val="0"/>
              </a:spcAft>
            </a:pPr>
            <a:r>
              <a:rPr lang="en-GB" altLang="en-US" sz="6600">
                <a:solidFill>
                  <a:srgbClr val="00CC66"/>
                </a:solidFill>
                <a:effectLst>
                  <a:outerShdw blurRad="38100" dist="38100" dir="2700000" algn="tl">
                    <a:srgbClr val="000000"/>
                  </a:outerShdw>
                </a:effectLst>
                <a:latin typeface="Comic Sans MS" panose="030F0702030302020204" pitchFamily="66" charset="0"/>
              </a:rPr>
              <a:t>9 points</a:t>
            </a:r>
            <a:endParaRPr lang="en-US" altLang="en-US" sz="6600">
              <a:solidFill>
                <a:srgbClr val="00CC66"/>
              </a:solidFill>
              <a:effectLst>
                <a:outerShdw blurRad="38100" dist="38100" dir="2700000" algn="tl">
                  <a:srgbClr val="000000"/>
                </a:outerShdw>
              </a:effectLst>
              <a:latin typeface="Comic Sans MS" panose="030F0702030302020204" pitchFamily="66" charset="0"/>
            </a:endParaRPr>
          </a:p>
        </p:txBody>
      </p:sp>
      <p:sp>
        <p:nvSpPr>
          <p:cNvPr id="22531" name="Text Box 3"/>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2532" name="Text Box 4"/>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000000"/>
                </a:outerShdw>
              </a:effectLst>
              <a:latin typeface="Comic Sans MS" panose="030F0702030302020204" pitchFamily="66" charset="0"/>
            </a:endParaRPr>
          </a:p>
        </p:txBody>
      </p:sp>
      <p:sp>
        <p:nvSpPr>
          <p:cNvPr id="22533" name="AutoShape 5">
            <a:hlinkClick r:id="" action="ppaction://hlinkshowjump?jump=nextslide" highlightClick="1"/>
          </p:cNvPr>
          <p:cNvSpPr>
            <a:spLocks noChangeArrowheads="1"/>
          </p:cNvSpPr>
          <p:nvPr/>
        </p:nvSpPr>
        <p:spPr bwMode="auto">
          <a:xfrm>
            <a:off x="9144000" y="5486400"/>
            <a:ext cx="1042988" cy="1042988"/>
          </a:xfrm>
          <a:prstGeom prst="actionButtonForwardNex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Tree>
    <p:extLst>
      <p:ext uri="{BB962C8B-B14F-4D97-AF65-F5344CB8AC3E}">
        <p14:creationId xmlns:p14="http://schemas.microsoft.com/office/powerpoint/2010/main" val="1737302680"/>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fill="hold"/>
                                        <p:tgtEl>
                                          <p:spTgt spid="22530"/>
                                        </p:tgtEl>
                                        <p:attrNameLst>
                                          <p:attrName>ppt_w</p:attrName>
                                        </p:attrNameLst>
                                      </p:cBhvr>
                                      <p:tavLst>
                                        <p:tav tm="0">
                                          <p:val>
                                            <p:fltVal val="0"/>
                                          </p:val>
                                        </p:tav>
                                        <p:tav tm="100000">
                                          <p:val>
                                            <p:strVal val="#ppt_w"/>
                                          </p:val>
                                        </p:tav>
                                      </p:tavLst>
                                    </p:anim>
                                    <p:anim calcmode="lin" valueType="num">
                                      <p:cBhvr>
                                        <p:cTn id="8" dur="1000" fill="hold"/>
                                        <p:tgtEl>
                                          <p:spTgt spid="22530"/>
                                        </p:tgtEl>
                                        <p:attrNameLst>
                                          <p:attrName>ppt_h</p:attrName>
                                        </p:attrNameLst>
                                      </p:cBhvr>
                                      <p:tavLst>
                                        <p:tav tm="0">
                                          <p:val>
                                            <p:fltVal val="0"/>
                                          </p:val>
                                        </p:tav>
                                        <p:tav tm="100000">
                                          <p:val>
                                            <p:strVal val="#ppt_h"/>
                                          </p:val>
                                        </p:tav>
                                      </p:tavLst>
                                    </p:anim>
                                    <p:anim calcmode="lin" valueType="num">
                                      <p:cBhvr>
                                        <p:cTn id="9" dur="1000" fill="hold"/>
                                        <p:tgtEl>
                                          <p:spTgt spid="2253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530"/>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5"/>
                                            </p:cond>
                                          </p:stCondLst>
                                          <p:endCondLst>
                                            <p:cond evt="onStopAudio" delay="0">
                                              <p:tgtEl>
                                                <p:sldTgt/>
                                              </p:tgtEl>
                                            </p:cond>
                                          </p:endCondLst>
                                        </p:cTn>
                                        <p:tgtEl>
                                          <p:sndTgt r:embed="rId2" name="clap.wav"/>
                                        </p:tgtEl>
                                      </p:cMediaNode>
                                    </p:audio>
                                  </p:subTnLst>
                                </p:cTn>
                              </p:par>
                            </p:childTnLst>
                          </p:cTn>
                        </p:par>
                        <p:par>
                          <p:cTn id="11" fill="hold" nodeType="afterGroup">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22533"/>
                                        </p:tgtEl>
                                        <p:attrNameLst>
                                          <p:attrName>style.visibility</p:attrName>
                                        </p:attrNameLst>
                                      </p:cBhvr>
                                      <p:to>
                                        <p:strVal val="visible"/>
                                      </p:to>
                                    </p:set>
                                    <p:anim calcmode="lin" valueType="num">
                                      <p:cBhvr additive="base">
                                        <p:cTn id="14" dur="500" fill="hold"/>
                                        <p:tgtEl>
                                          <p:spTgt spid="22533"/>
                                        </p:tgtEl>
                                        <p:attrNameLst>
                                          <p:attrName>ppt_x</p:attrName>
                                        </p:attrNameLst>
                                      </p:cBhvr>
                                      <p:tavLst>
                                        <p:tav tm="0">
                                          <p:val>
                                            <p:strVal val="0-#ppt_w/2"/>
                                          </p:val>
                                        </p:tav>
                                        <p:tav tm="100000">
                                          <p:val>
                                            <p:strVal val="#ppt_x"/>
                                          </p:val>
                                        </p:tav>
                                      </p:tavLst>
                                    </p:anim>
                                    <p:anim calcmode="lin" valueType="num">
                                      <p:cBhvr additive="base">
                                        <p:cTn id="15" dur="500" fill="hold"/>
                                        <p:tgtEl>
                                          <p:spTgt spid="225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3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ln w="101600">
            <a:solidFill>
              <a:srgbClr val="FF0000"/>
            </a:solidFill>
            <a:miter lim="800000"/>
            <a:headEnd/>
            <a:tailEnd/>
          </a:ln>
        </p:spPr>
        <p:txBody>
          <a:bodyPr/>
          <a:lstStyle/>
          <a:p>
            <a:r>
              <a:rPr lang="en-GB" altLang="en-US">
                <a:solidFill>
                  <a:schemeClr val="accent2"/>
                </a:solidFill>
                <a:latin typeface="Comic Sans MS" panose="030F0702030302020204" pitchFamily="66" charset="0"/>
              </a:rPr>
              <a:t>Click on the subject</a:t>
            </a:r>
            <a:r>
              <a:rPr lang="en-GB" altLang="en-US">
                <a:solidFill>
                  <a:schemeClr val="folHlink"/>
                </a:solidFill>
                <a:latin typeface="Comic Sans MS" panose="030F0702030302020204" pitchFamily="66" charset="0"/>
              </a:rPr>
              <a:t> </a:t>
            </a:r>
            <a:endParaRPr lang="en-US" altLang="en-US">
              <a:solidFill>
                <a:schemeClr val="folHlink"/>
              </a:solidFill>
              <a:latin typeface="Comic Sans MS" panose="030F0702030302020204" pitchFamily="66" charset="0"/>
            </a:endParaRPr>
          </a:p>
        </p:txBody>
      </p:sp>
      <p:sp>
        <p:nvSpPr>
          <p:cNvPr id="40963" name="Text Box 3">
            <a:hlinkClick r:id="" action="ppaction://hlinkshowjump?jump=nextslide">
              <a:snd r:embed="rId3" name="applause.wav"/>
            </a:hlinkClick>
          </p:cNvPr>
          <p:cNvSpPr txBox="1">
            <a:spLocks noChangeArrowheads="1"/>
          </p:cNvSpPr>
          <p:nvPr/>
        </p:nvSpPr>
        <p:spPr bwMode="auto">
          <a:xfrm>
            <a:off x="1524000" y="3429001"/>
            <a:ext cx="1981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Who</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40964" name="Text Box 4">
            <a:hlinkClick r:id="rId4" action="ppaction://hlinksldjump">
              <a:snd r:embed="rId5" name="glass.wav"/>
            </a:hlinkClick>
          </p:cNvPr>
          <p:cNvSpPr txBox="1">
            <a:spLocks noChangeArrowheads="1"/>
          </p:cNvSpPr>
          <p:nvPr/>
        </p:nvSpPr>
        <p:spPr bwMode="auto">
          <a:xfrm>
            <a:off x="3276600" y="3429001"/>
            <a:ext cx="39624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has eaten</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
        <p:nvSpPr>
          <p:cNvPr id="40965" name="Text Box 5">
            <a:hlinkClick r:id="rId4" action="ppaction://hlinksldjump">
              <a:snd r:embed="rId5" name="glass.wav"/>
            </a:hlinkClick>
          </p:cNvPr>
          <p:cNvSpPr txBox="1">
            <a:spLocks noChangeArrowheads="1"/>
          </p:cNvSpPr>
          <p:nvPr/>
        </p:nvSpPr>
        <p:spPr bwMode="auto">
          <a:xfrm>
            <a:off x="6781800" y="3429001"/>
            <a:ext cx="4572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GB" altLang="en-US" sz="6000">
                <a:solidFill>
                  <a:srgbClr val="FF0000"/>
                </a:solidFill>
                <a:effectLst>
                  <a:outerShdw blurRad="38100" dist="38100" dir="2700000" algn="tl">
                    <a:srgbClr val="000000"/>
                  </a:outerShdw>
                </a:effectLst>
                <a:latin typeface="Comic Sans MS" panose="030F0702030302020204" pitchFamily="66" charset="0"/>
              </a:rPr>
              <a:t>the chips?</a:t>
            </a:r>
            <a:endParaRPr lang="en-US" altLang="en-US" sz="6000">
              <a:solidFill>
                <a:srgbClr val="FF0000"/>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366140342"/>
      </p:ext>
    </p:extLst>
  </p:cSld>
  <p:clrMapOvr>
    <a:overrideClrMapping bg1="lt1" tx1="dk1" bg2="lt2" tx2="dk2" accent1="accent1" accent2="accent2" accent3="accent3" accent4="accent4" accent5="accent5" accent6="accent6" hlink="hlink" folHlink="folHlink"/>
  </p:clrMapOvr>
  <p:transition advClick="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698626" y="5935663"/>
            <a:ext cx="1120775"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C0C0C0"/>
                </a:outerShdw>
              </a:effectLst>
              <a:latin typeface="Comic Sans MS" panose="030F0702030302020204" pitchFamily="66" charset="0"/>
            </a:endParaRPr>
          </a:p>
        </p:txBody>
      </p:sp>
      <p:sp>
        <p:nvSpPr>
          <p:cNvPr id="46083" name="Text Box 3"/>
          <p:cNvSpPr txBox="1">
            <a:spLocks noChangeArrowheads="1"/>
          </p:cNvSpPr>
          <p:nvPr/>
        </p:nvSpPr>
        <p:spPr bwMode="auto">
          <a:xfrm>
            <a:off x="1828800" y="5257800"/>
            <a:ext cx="10668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endParaRPr lang="en-GB" altLang="en-US" sz="6600">
              <a:solidFill>
                <a:srgbClr val="0000FF"/>
              </a:solidFill>
              <a:effectLst>
                <a:outerShdw blurRad="38100" dist="38100" dir="2700000" algn="tl">
                  <a:srgbClr val="C0C0C0"/>
                </a:outerShdw>
              </a:effectLst>
              <a:latin typeface="Comic Sans MS" panose="030F0702030302020204" pitchFamily="66" charset="0"/>
            </a:endParaRPr>
          </a:p>
        </p:txBody>
      </p:sp>
      <p:sp>
        <p:nvSpPr>
          <p:cNvPr id="46084" name="Text Box 4"/>
          <p:cNvSpPr txBox="1">
            <a:spLocks noChangeArrowheads="1"/>
          </p:cNvSpPr>
          <p:nvPr/>
        </p:nvSpPr>
        <p:spPr bwMode="auto">
          <a:xfrm>
            <a:off x="1828800" y="6019800"/>
            <a:ext cx="2209800" cy="579438"/>
          </a:xfrm>
          <a:prstGeom prst="rect">
            <a:avLst/>
          </a:prstGeom>
          <a:noFill/>
          <a:ln>
            <a:noFill/>
          </a:ln>
          <a:effectLst/>
          <a:extLst>
            <a:ext uri="{909E8E84-426E-40DD-AFC4-6F175D3DCCD1}">
              <a14:hiddenFill xmlns:a14="http://schemas.microsoft.com/office/drawing/2010/main">
                <a:solidFill>
                  <a:srgbClr val="FF0000">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n-GB" altLang="en-US" sz="3200">
                <a:solidFill>
                  <a:srgbClr val="FFFF00"/>
                </a:solidFill>
                <a:effectLst>
                  <a:outerShdw blurRad="38100" dist="38100" dir="2700000" algn="tl">
                    <a:srgbClr val="C0C0C0"/>
                  </a:outerShdw>
                </a:effectLst>
                <a:latin typeface="Comic Sans MS" panose="030F0702030302020204" pitchFamily="66" charset="0"/>
                <a:hlinkClick r:id="rId4" action="ppaction://hlinksldjump"/>
              </a:rPr>
              <a:t>Play again</a:t>
            </a:r>
            <a:endParaRPr lang="en-US" altLang="en-US" sz="3200">
              <a:solidFill>
                <a:srgbClr val="FFFF00"/>
              </a:solidFill>
              <a:effectLst>
                <a:outerShdw blurRad="38100" dist="38100" dir="2700000" algn="tl">
                  <a:srgbClr val="C0C0C0"/>
                </a:outerShdw>
              </a:effectLst>
              <a:latin typeface="Comic Sans MS" panose="030F0702030302020204" pitchFamily="66" charset="0"/>
            </a:endParaRPr>
          </a:p>
        </p:txBody>
      </p:sp>
      <p:sp>
        <p:nvSpPr>
          <p:cNvPr id="46085" name="AutoShape 5">
            <a:hlinkClick r:id="" action="ppaction://hlinkshowjump?jump=lastslide" highlightClick="1"/>
          </p:cNvPr>
          <p:cNvSpPr>
            <a:spLocks noChangeArrowheads="1"/>
          </p:cNvSpPr>
          <p:nvPr/>
        </p:nvSpPr>
        <p:spPr bwMode="auto">
          <a:xfrm>
            <a:off x="9296400" y="5715000"/>
            <a:ext cx="914400" cy="838200"/>
          </a:xfrm>
          <a:prstGeom prst="actionButtonEnd">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n-GB" sz="6600">
              <a:solidFill>
                <a:srgbClr val="0000FF"/>
              </a:solidFill>
              <a:effectLst>
                <a:outerShdw blurRad="38100" dist="38100" dir="2700000" algn="tl">
                  <a:srgbClr val="000000">
                    <a:alpha val="43137"/>
                  </a:srgbClr>
                </a:outerShdw>
              </a:effectLst>
              <a:latin typeface="Comic Sans MS" panose="030F0702030302020204" pitchFamily="66" charset="0"/>
            </a:endParaRPr>
          </a:p>
        </p:txBody>
      </p:sp>
      <p:sp>
        <p:nvSpPr>
          <p:cNvPr id="46086" name="Rectangle 6"/>
          <p:cNvSpPr>
            <a:spLocks noGrp="1" noChangeArrowheads="1"/>
          </p:cNvSpPr>
          <p:nvPr>
            <p:ph type="title"/>
          </p:nvPr>
        </p:nvSpPr>
        <p:spPr>
          <a:xfrm>
            <a:off x="2209800" y="2286000"/>
            <a:ext cx="7772400" cy="1143000"/>
          </a:xfrm>
        </p:spPr>
        <p:txBody>
          <a:bodyPr/>
          <a:lstStyle/>
          <a:p>
            <a:r>
              <a:rPr lang="en-GB" altLang="en-US" sz="8000">
                <a:solidFill>
                  <a:schemeClr val="bg1"/>
                </a:solidFill>
                <a:effectLst>
                  <a:outerShdw blurRad="38100" dist="38100" dir="2700000" algn="tl">
                    <a:srgbClr val="C0C0C0"/>
                  </a:outerShdw>
                </a:effectLst>
                <a:latin typeface="Comic Sans MS" panose="030F0702030302020204" pitchFamily="66" charset="0"/>
              </a:rPr>
              <a:t>10</a:t>
            </a:r>
            <a:r>
              <a:rPr lang="en-GB" altLang="en-US" sz="8000">
                <a:solidFill>
                  <a:srgbClr val="FF3300"/>
                </a:solidFill>
                <a:effectLst>
                  <a:outerShdw blurRad="38100" dist="38100" dir="2700000" algn="tl">
                    <a:srgbClr val="C0C0C0"/>
                  </a:outerShdw>
                </a:effectLst>
                <a:latin typeface="Comic Sans MS" panose="030F0702030302020204" pitchFamily="66" charset="0"/>
              </a:rPr>
              <a:t> </a:t>
            </a:r>
            <a:r>
              <a:rPr lang="en-GB" altLang="en-US" sz="8000">
                <a:solidFill>
                  <a:schemeClr val="bg1"/>
                </a:solidFill>
                <a:effectLst>
                  <a:outerShdw blurRad="38100" dist="38100" dir="2700000" algn="tl">
                    <a:srgbClr val="C0C0C0"/>
                  </a:outerShdw>
                </a:effectLst>
                <a:latin typeface="Comic Sans MS" panose="030F0702030302020204" pitchFamily="66" charset="0"/>
              </a:rPr>
              <a:t>points!!</a:t>
            </a:r>
          </a:p>
        </p:txBody>
      </p:sp>
      <p:pic>
        <p:nvPicPr>
          <p:cNvPr id="46087" name="j0074308.mid">
            <a:hlinkClick r:id="" action="ppaction://media"/>
          </p:cNvPr>
          <p:cNvPicPr>
            <a:picLocks noRot="1" noChangeAspect="1" noChangeArrowheads="1"/>
          </p:cNvPicPr>
          <p:nvPr>
            <a:audioFile r:link="rId1"/>
          </p:nvPr>
        </p:nvPicPr>
        <p:blipFill>
          <a:blip r:embed="rId5">
            <a:extLst>
              <a:ext uri="{28A0092B-C50C-407E-A947-70E740481C1C}">
                <a14:useLocalDpi xmlns:a14="http://schemas.microsoft.com/office/drawing/2010/main" val="0"/>
              </a:ext>
            </a:extLst>
          </a:blip>
          <a:srcRect/>
          <a:stretch>
            <a:fillRect/>
          </a:stretch>
        </p:blipFill>
        <p:spPr bwMode="auto">
          <a:xfrm>
            <a:off x="6781800" y="7162800"/>
            <a:ext cx="304800" cy="30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646516"/>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nodePh="1">
                                  <p:stCondLst>
                                    <p:cond delay="0"/>
                                  </p:stCondLst>
                                  <p:endCondLst>
                                    <p:cond evt="begin" delay="0">
                                      <p:tn val="5"/>
                                    </p:cond>
                                  </p:endCondLst>
                                  <p:childTnLst>
                                    <p:set>
                                      <p:cBhvr>
                                        <p:cTn id="6" dur="1" fill="hold">
                                          <p:stCondLst>
                                            <p:cond delay="0"/>
                                          </p:stCondLst>
                                        </p:cTn>
                                        <p:tgtEl>
                                          <p:spTgt spid="46082"/>
                                        </p:tgtEl>
                                        <p:attrNameLst>
                                          <p:attrName>style.visibility</p:attrName>
                                        </p:attrNameLst>
                                      </p:cBhvr>
                                      <p:to>
                                        <p:strVal val="visible"/>
                                      </p:to>
                                    </p:set>
                                    <p:anim calcmode="lin" valueType="num">
                                      <p:cBhvr additive="base">
                                        <p:cTn id="7" dur="500" fill="hold"/>
                                        <p:tgtEl>
                                          <p:spTgt spid="46082"/>
                                        </p:tgtEl>
                                        <p:attrNameLst>
                                          <p:attrName>ppt_x</p:attrName>
                                        </p:attrNameLst>
                                      </p:cBhvr>
                                      <p:tavLst>
                                        <p:tav tm="0">
                                          <p:val>
                                            <p:strVal val="0-#ppt_w/2"/>
                                          </p:val>
                                        </p:tav>
                                        <p:tav tm="100000">
                                          <p:val>
                                            <p:strVal val="#ppt_x"/>
                                          </p:val>
                                        </p:tav>
                                      </p:tavLst>
                                    </p:anim>
                                    <p:anim calcmode="lin" valueType="num">
                                      <p:cBhvr additive="base">
                                        <p:cTn id="8" dur="500" fill="hold"/>
                                        <p:tgtEl>
                                          <p:spTgt spid="4608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nodePh="1">
                                  <p:stCondLst>
                                    <p:cond delay="0"/>
                                  </p:stCondLst>
                                  <p:endCondLst>
                                    <p:cond evt="begin" delay="0">
                                      <p:tn val="10"/>
                                    </p:cond>
                                  </p:endCondLst>
                                  <p:childTnLst>
                                    <p:set>
                                      <p:cBhvr>
                                        <p:cTn id="11" dur="1" fill="hold">
                                          <p:stCondLst>
                                            <p:cond delay="0"/>
                                          </p:stCondLst>
                                        </p:cTn>
                                        <p:tgtEl>
                                          <p:spTgt spid="46083"/>
                                        </p:tgtEl>
                                        <p:attrNameLst>
                                          <p:attrName>style.visibility</p:attrName>
                                        </p:attrNameLst>
                                      </p:cBhvr>
                                      <p:to>
                                        <p:strVal val="visible"/>
                                      </p:to>
                                    </p:set>
                                    <p:anim calcmode="lin" valueType="num">
                                      <p:cBhvr additive="base">
                                        <p:cTn id="12" dur="500" fill="hold"/>
                                        <p:tgtEl>
                                          <p:spTgt spid="46083"/>
                                        </p:tgtEl>
                                        <p:attrNameLst>
                                          <p:attrName>ppt_x</p:attrName>
                                        </p:attrNameLst>
                                      </p:cBhvr>
                                      <p:tavLst>
                                        <p:tav tm="0">
                                          <p:val>
                                            <p:strVal val="0-#ppt_w/2"/>
                                          </p:val>
                                        </p:tav>
                                        <p:tav tm="100000">
                                          <p:val>
                                            <p:strVal val="#ppt_x"/>
                                          </p:val>
                                        </p:tav>
                                      </p:tavLst>
                                    </p:anim>
                                    <p:anim calcmode="lin" valueType="num">
                                      <p:cBhvr additive="base">
                                        <p:cTn id="13" dur="500" fill="hold"/>
                                        <p:tgtEl>
                                          <p:spTgt spid="46083"/>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 presetClass="mediacall" presetSubtype="0" fill="hold" nodeType="afterEffect">
                                  <p:stCondLst>
                                    <p:cond delay="0"/>
                                  </p:stCondLst>
                                  <p:childTnLst>
                                    <p:cmd type="call" cmd="playFrom(0.0)">
                                      <p:cBhvr>
                                        <p:cTn id="16" dur="29448" fill="hold"/>
                                        <p:tgtEl>
                                          <p:spTgt spid="4608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7" fill="hold" display="0">
                  <p:stCondLst>
                    <p:cond delay="indefinite"/>
                  </p:stCondLst>
                  <p:endCondLst>
                    <p:cond evt="onNext" delay="0">
                      <p:tgtEl>
                        <p:sldTgt/>
                      </p:tgtEl>
                    </p:cond>
                    <p:cond evt="onPrev" delay="0">
                      <p:tgtEl>
                        <p:sldTgt/>
                      </p:tgtEl>
                    </p:cond>
                    <p:cond evt="onStopAudio" delay="0">
                      <p:tgtEl>
                        <p:sldTgt/>
                      </p:tgtEl>
                    </p:cond>
                  </p:endCondLst>
                </p:cTn>
                <p:tgtEl>
                  <p:spTgt spid="46087"/>
                </p:tgtEl>
              </p:cMediaNode>
            </p:audio>
          </p:childTnLst>
        </p:cTn>
      </p:par>
    </p:tnLst>
    <p:bldLst>
      <p:bldP spid="46082" grpId="0" autoUpdateAnimBg="0"/>
      <p:bldP spid="46083"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p:txBody>
          <a:bodyPr/>
          <a:lstStyle/>
          <a:p>
            <a:endParaRPr lang="en-GB" altLang="en-US" sz="1800">
              <a:latin typeface="Comic Sans MS" panose="030F0702030302020204" pitchFamily="66" charset="0"/>
            </a:endParaRPr>
          </a:p>
        </p:txBody>
      </p:sp>
      <p:sp>
        <p:nvSpPr>
          <p:cNvPr id="30723" name="Rectangle 3"/>
          <p:cNvSpPr>
            <a:spLocks noChangeArrowheads="1"/>
          </p:cNvSpPr>
          <p:nvPr/>
        </p:nvSpPr>
        <p:spPr bwMode="auto">
          <a:xfrm>
            <a:off x="8077200" y="5791201"/>
            <a:ext cx="1943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fontAlgn="base">
              <a:spcBef>
                <a:spcPct val="0"/>
              </a:spcBef>
              <a:spcAft>
                <a:spcPct val="0"/>
              </a:spcAft>
            </a:pPr>
            <a:r>
              <a:rPr lang="en-GB" altLang="en-US">
                <a:solidFill>
                  <a:srgbClr val="000000"/>
                </a:solidFill>
                <a:latin typeface="Comic Sans MS" panose="030F0702030302020204" pitchFamily="66" charset="0"/>
              </a:rPr>
              <a:t>Chris Reall 2004</a:t>
            </a:r>
            <a:endParaRPr lang="en-US" altLang="en-US">
              <a:solidFill>
                <a:srgbClr val="000000"/>
              </a:solidFill>
              <a:latin typeface="Comic Sans MS" panose="030F0702030302020204" pitchFamily="66" charset="0"/>
            </a:endParaRPr>
          </a:p>
        </p:txBody>
      </p:sp>
      <p:sp>
        <p:nvSpPr>
          <p:cNvPr id="30726" name="AutoShape 6">
            <a:hlinkClick r:id="rId2" highlightClick="1"/>
          </p:cNvPr>
          <p:cNvSpPr>
            <a:spLocks noChangeArrowheads="1"/>
          </p:cNvSpPr>
          <p:nvPr/>
        </p:nvSpPr>
        <p:spPr bwMode="auto">
          <a:xfrm>
            <a:off x="1905000" y="5791200"/>
            <a:ext cx="1143000" cy="533400"/>
          </a:xfrm>
          <a:prstGeom prst="actionButtonBlank">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lang="en-GB" altLang="en-US" sz="2800">
                <a:solidFill>
                  <a:srgbClr val="0000FF"/>
                </a:solidFill>
                <a:effectLst>
                  <a:outerShdw blurRad="38100" dist="38100" dir="2700000" algn="tl">
                    <a:srgbClr val="000000"/>
                  </a:outerShdw>
                </a:effectLst>
                <a:latin typeface="Comic Sans MS" panose="030F0702030302020204" pitchFamily="66" charset="0"/>
              </a:rPr>
              <a:t>exit</a:t>
            </a:r>
            <a:endParaRPr lang="en-US" altLang="en-US" sz="2800">
              <a:solidFill>
                <a:srgbClr val="0000FF"/>
              </a:solidFill>
              <a:effectLst>
                <a:outerShdw blurRad="38100" dist="38100" dir="2700000" algn="tl">
                  <a:srgbClr val="000000"/>
                </a:outerShdw>
              </a:effectLst>
              <a:latin typeface="Comic Sans MS" panose="030F0702030302020204" pitchFamily="66" charset="0"/>
            </a:endParaRPr>
          </a:p>
        </p:txBody>
      </p:sp>
    </p:spTree>
    <p:extLst>
      <p:ext uri="{BB962C8B-B14F-4D97-AF65-F5344CB8AC3E}">
        <p14:creationId xmlns:p14="http://schemas.microsoft.com/office/powerpoint/2010/main" val="3957889251"/>
      </p:ext>
    </p:extLst>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76518"/>
            <a:ext cx="9144000" cy="1125470"/>
          </a:xfrm>
        </p:spPr>
        <p:txBody>
          <a:bodyPr>
            <a:normAutofit fontScale="90000"/>
          </a:bodyPr>
          <a:lstStyle/>
          <a:p>
            <a:r>
              <a:rPr lang="en-GB" sz="8000" dirty="0" smtClean="0"/>
              <a:t>Semicolons</a:t>
            </a:r>
            <a:endParaRPr lang="en-GB" sz="8000" dirty="0"/>
          </a:p>
        </p:txBody>
      </p:sp>
      <p:sp>
        <p:nvSpPr>
          <p:cNvPr id="3" name="Subtitle 2"/>
          <p:cNvSpPr>
            <a:spLocks noGrp="1"/>
          </p:cNvSpPr>
          <p:nvPr>
            <p:ph type="subTitle" idx="1"/>
          </p:nvPr>
        </p:nvSpPr>
        <p:spPr>
          <a:xfrm>
            <a:off x="1369453" y="1747480"/>
            <a:ext cx="9144000" cy="660869"/>
          </a:xfrm>
        </p:spPr>
        <p:txBody>
          <a:bodyPr/>
          <a:lstStyle/>
          <a:p>
            <a:r>
              <a:rPr lang="en-GB" dirty="0" smtClean="0"/>
              <a:t>What the heck are they, and when should I use one?!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9174" y="2281168"/>
            <a:ext cx="5973652" cy="4480239"/>
          </a:xfrm>
          <a:prstGeom prst="rect">
            <a:avLst/>
          </a:prstGeom>
        </p:spPr>
      </p:pic>
    </p:spTree>
    <p:extLst>
      <p:ext uri="{BB962C8B-B14F-4D97-AF65-F5344CB8AC3E}">
        <p14:creationId xmlns:p14="http://schemas.microsoft.com/office/powerpoint/2010/main" val="3580975995"/>
      </p:ext>
    </p:extLst>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55763" y="0"/>
            <a:ext cx="12136237" cy="6613301"/>
            <a:chOff x="0" y="128789"/>
            <a:chExt cx="12136237" cy="6613301"/>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8789"/>
              <a:ext cx="12136237" cy="6613301"/>
            </a:xfrm>
            <a:prstGeom prst="rect">
              <a:avLst/>
            </a:prstGeom>
          </p:spPr>
        </p:pic>
        <p:grpSp>
          <p:nvGrpSpPr>
            <p:cNvPr id="5" name="Group 4"/>
            <p:cNvGrpSpPr/>
            <p:nvPr/>
          </p:nvGrpSpPr>
          <p:grpSpPr>
            <a:xfrm>
              <a:off x="2537135" y="1171978"/>
              <a:ext cx="2612266" cy="5003580"/>
              <a:chOff x="2537135" y="1171978"/>
              <a:chExt cx="2612266" cy="5003580"/>
            </a:xfrm>
          </p:grpSpPr>
          <p:sp>
            <p:nvSpPr>
              <p:cNvPr id="3" name="TextBox 2"/>
              <p:cNvSpPr txBox="1"/>
              <p:nvPr/>
            </p:nvSpPr>
            <p:spPr>
              <a:xfrm>
                <a:off x="2537135" y="1171978"/>
                <a:ext cx="1004554" cy="369332"/>
              </a:xfrm>
              <a:prstGeom prst="rect">
                <a:avLst/>
              </a:prstGeom>
              <a:solidFill>
                <a:schemeClr val="bg1"/>
              </a:solidFill>
            </p:spPr>
            <p:txBody>
              <a:bodyPr wrap="square" rtlCol="0">
                <a:spAutoFit/>
              </a:bodyPr>
              <a:lstStyle/>
              <a:p>
                <a:r>
                  <a:rPr lang="en-GB" dirty="0">
                    <a:solidFill>
                      <a:prstClr val="black"/>
                    </a:solidFill>
                    <a:latin typeface="Times New Roman" panose="02020603050405020304" pitchFamily="18" charset="0"/>
                    <a:cs typeface="Times New Roman" panose="02020603050405020304" pitchFamily="18" charset="0"/>
                  </a:rPr>
                  <a:t>full stop.</a:t>
                </a:r>
              </a:p>
            </p:txBody>
          </p:sp>
          <p:sp>
            <p:nvSpPr>
              <p:cNvPr id="4" name="TextBox 3"/>
              <p:cNvSpPr txBox="1"/>
              <p:nvPr/>
            </p:nvSpPr>
            <p:spPr>
              <a:xfrm>
                <a:off x="4144847" y="5806226"/>
                <a:ext cx="1004554" cy="369332"/>
              </a:xfrm>
              <a:prstGeom prst="rect">
                <a:avLst/>
              </a:prstGeom>
              <a:solidFill>
                <a:schemeClr val="bg1"/>
              </a:solidFill>
            </p:spPr>
            <p:txBody>
              <a:bodyPr wrap="square" rtlCol="0">
                <a:spAutoFit/>
              </a:bodyPr>
              <a:lstStyle/>
              <a:p>
                <a:r>
                  <a:rPr lang="en-GB" dirty="0">
                    <a:solidFill>
                      <a:prstClr val="black"/>
                    </a:solidFill>
                    <a:latin typeface="Times New Roman" panose="02020603050405020304" pitchFamily="18" charset="0"/>
                    <a:cs typeface="Times New Roman" panose="02020603050405020304" pitchFamily="18" charset="0"/>
                  </a:rPr>
                  <a:t>full stop.</a:t>
                </a:r>
              </a:p>
            </p:txBody>
          </p:sp>
        </p:grpSp>
      </p:grpSp>
    </p:spTree>
    <p:extLst>
      <p:ext uri="{BB962C8B-B14F-4D97-AF65-F5344CB8AC3E}">
        <p14:creationId xmlns:p14="http://schemas.microsoft.com/office/powerpoint/2010/main" val="1005366142"/>
      </p:ext>
    </p:extLst>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se"/>
          <p:cNvPicPr/>
          <p:nvPr/>
        </p:nvPicPr>
        <p:blipFill>
          <a:blip r:embed="rId2">
            <a:extLst>
              <a:ext uri="{28A0092B-C50C-407E-A947-70E740481C1C}">
                <a14:useLocalDpi xmlns:a14="http://schemas.microsoft.com/office/drawing/2010/main" val="0"/>
              </a:ext>
            </a:extLst>
          </a:blip>
          <a:srcRect/>
          <a:stretch>
            <a:fillRect/>
          </a:stretch>
        </p:blipFill>
        <p:spPr bwMode="auto">
          <a:xfrm>
            <a:off x="2976027" y="199086"/>
            <a:ext cx="5858882" cy="6658914"/>
          </a:xfrm>
          <a:prstGeom prst="rect">
            <a:avLst/>
          </a:prstGeom>
          <a:noFill/>
          <a:ln>
            <a:noFill/>
          </a:ln>
        </p:spPr>
      </p:pic>
      <p:sp>
        <p:nvSpPr>
          <p:cNvPr id="3" name="TextBox 2"/>
          <p:cNvSpPr txBox="1"/>
          <p:nvPr/>
        </p:nvSpPr>
        <p:spPr>
          <a:xfrm>
            <a:off x="6858289" y="2906973"/>
            <a:ext cx="975526" cy="307777"/>
          </a:xfrm>
          <a:prstGeom prst="rect">
            <a:avLst/>
          </a:prstGeom>
          <a:solidFill>
            <a:schemeClr val="bg1"/>
          </a:solidFill>
        </p:spPr>
        <p:txBody>
          <a:bodyPr wrap="square" rtlCol="0">
            <a:spAutoFit/>
          </a:bodyPr>
          <a:lstStyle/>
          <a:p>
            <a:r>
              <a:rPr lang="en-GB" sz="1400" dirty="0">
                <a:solidFill>
                  <a:prstClr val="black"/>
                </a:solidFill>
              </a:rPr>
              <a:t>a full stop.</a:t>
            </a:r>
          </a:p>
        </p:txBody>
      </p:sp>
    </p:spTree>
    <p:extLst>
      <p:ext uri="{BB962C8B-B14F-4D97-AF65-F5344CB8AC3E}">
        <p14:creationId xmlns:p14="http://schemas.microsoft.com/office/powerpoint/2010/main" val="665024923"/>
      </p:ext>
    </p:extLst>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eird"/>
          <p:cNvPicPr/>
          <p:nvPr/>
        </p:nvPicPr>
        <p:blipFill>
          <a:blip r:embed="rId2">
            <a:extLst>
              <a:ext uri="{28A0092B-C50C-407E-A947-70E740481C1C}">
                <a14:useLocalDpi xmlns:a14="http://schemas.microsoft.com/office/drawing/2010/main" val="0"/>
              </a:ext>
            </a:extLst>
          </a:blip>
          <a:srcRect/>
          <a:stretch>
            <a:fillRect/>
          </a:stretch>
        </p:blipFill>
        <p:spPr bwMode="auto">
          <a:xfrm>
            <a:off x="2678807" y="540912"/>
            <a:ext cx="6701776" cy="5511219"/>
          </a:xfrm>
          <a:prstGeom prst="rect">
            <a:avLst/>
          </a:prstGeom>
          <a:noFill/>
          <a:ln>
            <a:noFill/>
          </a:ln>
        </p:spPr>
      </p:pic>
    </p:spTree>
    <p:extLst>
      <p:ext uri="{BB962C8B-B14F-4D97-AF65-F5344CB8AC3E}">
        <p14:creationId xmlns:p14="http://schemas.microsoft.com/office/powerpoint/2010/main" val="432336338"/>
      </p:ext>
    </p:extLst>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43471" y="1796603"/>
            <a:ext cx="6748529" cy="5061397"/>
          </a:xfrm>
          <a:prstGeom prst="rect">
            <a:avLst/>
          </a:prstGeom>
        </p:spPr>
      </p:pic>
      <p:sp>
        <p:nvSpPr>
          <p:cNvPr id="3" name="Rectangle 2"/>
          <p:cNvSpPr/>
          <p:nvPr/>
        </p:nvSpPr>
        <p:spPr>
          <a:xfrm>
            <a:off x="201769" y="182124"/>
            <a:ext cx="6096000" cy="1477328"/>
          </a:xfrm>
          <a:prstGeom prst="rect">
            <a:avLst/>
          </a:prstGeom>
        </p:spPr>
        <p:txBody>
          <a:bodyPr>
            <a:spAutoFit/>
          </a:bodyPr>
          <a:lstStyle/>
          <a:p>
            <a:r>
              <a:rPr lang="en-GB" b="1" dirty="0" smtClean="0">
                <a:solidFill>
                  <a:srgbClr val="545454"/>
                </a:solidFill>
              </a:rPr>
              <a:t>1. </a:t>
            </a:r>
            <a:r>
              <a:rPr lang="en-GB" b="1" dirty="0" smtClean="0">
                <a:solidFill>
                  <a:srgbClr val="545454"/>
                </a:solidFill>
                <a:effectLst/>
              </a:rPr>
              <a:t>Write one complete sentence.</a:t>
            </a:r>
            <a:r>
              <a:rPr lang="en-GB" dirty="0" smtClean="0">
                <a:solidFill>
                  <a:srgbClr val="545454"/>
                </a:solidFill>
                <a:effectLst/>
              </a:rPr>
              <a:t> A complete sentence must contain a subject and a verb and be a complete thought. The </a:t>
            </a:r>
            <a:r>
              <a:rPr lang="en-GB" b="1" dirty="0" smtClean="0">
                <a:solidFill>
                  <a:srgbClr val="545454"/>
                </a:solidFill>
                <a:effectLst/>
              </a:rPr>
              <a:t>subject</a:t>
            </a:r>
            <a:r>
              <a:rPr lang="en-GB" dirty="0" smtClean="0">
                <a:solidFill>
                  <a:srgbClr val="545454"/>
                </a:solidFill>
                <a:effectLst/>
              </a:rPr>
              <a:t> is the person, place, or thing that the sentence is about, and the </a:t>
            </a:r>
            <a:r>
              <a:rPr lang="en-GB" b="1" dirty="0" smtClean="0">
                <a:solidFill>
                  <a:srgbClr val="545454"/>
                </a:solidFill>
                <a:effectLst/>
              </a:rPr>
              <a:t>verb</a:t>
            </a:r>
            <a:r>
              <a:rPr lang="en-GB" dirty="0" smtClean="0">
                <a:solidFill>
                  <a:srgbClr val="545454"/>
                </a:solidFill>
                <a:effectLst/>
              </a:rPr>
              <a:t> is the action that is being performed in the sentence. </a:t>
            </a:r>
            <a:r>
              <a:rPr lang="en-GB" i="1" dirty="0" smtClean="0">
                <a:solidFill>
                  <a:srgbClr val="545454"/>
                </a:solidFill>
                <a:effectLst/>
              </a:rPr>
              <a:t>Ex:</a:t>
            </a:r>
            <a:r>
              <a:rPr lang="en-GB" dirty="0" smtClean="0">
                <a:solidFill>
                  <a:srgbClr val="545454"/>
                </a:solidFill>
                <a:effectLst/>
              </a:rPr>
              <a:t> "Wanda couldn't fall asleep last night."</a:t>
            </a:r>
            <a:endParaRPr lang="en-GB" dirty="0">
              <a:solidFill>
                <a:srgbClr val="545454"/>
              </a:solidFill>
              <a:effectLst/>
            </a:endParaRPr>
          </a:p>
        </p:txBody>
      </p:sp>
    </p:spTree>
    <p:extLst>
      <p:ext uri="{BB962C8B-B14F-4D97-AF65-F5344CB8AC3E}">
        <p14:creationId xmlns:p14="http://schemas.microsoft.com/office/powerpoint/2010/main" val="883041566"/>
      </p:ext>
    </p:extLst>
  </p:cSld>
  <p:clrMapOvr>
    <a:masterClrMapping/>
  </p:clrMapOvr>
  <p:transition advClick="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9126" y="1770844"/>
            <a:ext cx="6782873" cy="5087156"/>
          </a:xfrm>
          <a:prstGeom prst="rect">
            <a:avLst/>
          </a:prstGeom>
        </p:spPr>
      </p:pic>
      <p:sp>
        <p:nvSpPr>
          <p:cNvPr id="3" name="Rectangle 2"/>
          <p:cNvSpPr/>
          <p:nvPr/>
        </p:nvSpPr>
        <p:spPr>
          <a:xfrm>
            <a:off x="407831" y="162910"/>
            <a:ext cx="6096000" cy="923330"/>
          </a:xfrm>
          <a:prstGeom prst="rect">
            <a:avLst/>
          </a:prstGeom>
        </p:spPr>
        <p:txBody>
          <a:bodyPr>
            <a:spAutoFit/>
          </a:bodyPr>
          <a:lstStyle/>
          <a:p>
            <a:r>
              <a:rPr lang="en-GB" b="1" dirty="0" smtClean="0">
                <a:solidFill>
                  <a:srgbClr val="545454"/>
                </a:solidFill>
              </a:rPr>
              <a:t>2. </a:t>
            </a:r>
            <a:r>
              <a:rPr lang="en-GB" b="1" dirty="0" smtClean="0">
                <a:solidFill>
                  <a:srgbClr val="545454"/>
                </a:solidFill>
                <a:effectLst/>
              </a:rPr>
              <a:t>Write another closely related sentence.</a:t>
            </a:r>
            <a:r>
              <a:rPr lang="en-GB" dirty="0" smtClean="0">
                <a:solidFill>
                  <a:srgbClr val="545454"/>
                </a:solidFill>
                <a:effectLst/>
              </a:rPr>
              <a:t> This sentence must be strongly related to the first sentence for the semicolon to work. </a:t>
            </a:r>
            <a:r>
              <a:rPr lang="en-GB" i="1" dirty="0" smtClean="0">
                <a:solidFill>
                  <a:srgbClr val="545454"/>
                </a:solidFill>
                <a:effectLst/>
              </a:rPr>
              <a:t>Ex:</a:t>
            </a:r>
            <a:r>
              <a:rPr lang="en-GB" dirty="0" smtClean="0">
                <a:solidFill>
                  <a:srgbClr val="545454"/>
                </a:solidFill>
                <a:effectLst/>
              </a:rPr>
              <a:t> "She had too much on her mind."</a:t>
            </a:r>
            <a:endParaRPr lang="en-GB" dirty="0">
              <a:solidFill>
                <a:srgbClr val="545454"/>
              </a:solidFill>
              <a:effectLst/>
            </a:endParaRPr>
          </a:p>
        </p:txBody>
      </p:sp>
    </p:spTree>
    <p:extLst>
      <p:ext uri="{BB962C8B-B14F-4D97-AF65-F5344CB8AC3E}">
        <p14:creationId xmlns:p14="http://schemas.microsoft.com/office/powerpoint/2010/main" val="3295754228"/>
      </p:ext>
    </p:extLst>
  </p:cSld>
  <p:clrMapOvr>
    <a:masterClrMapping/>
  </p:clrMapOvr>
  <p:transition advClick="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49026" y="1725769"/>
            <a:ext cx="6842975" cy="5132231"/>
          </a:xfrm>
          <a:prstGeom prst="rect">
            <a:avLst/>
          </a:prstGeom>
        </p:spPr>
      </p:pic>
      <p:sp>
        <p:nvSpPr>
          <p:cNvPr id="3" name="Rectangle 2"/>
          <p:cNvSpPr/>
          <p:nvPr/>
        </p:nvSpPr>
        <p:spPr>
          <a:xfrm>
            <a:off x="150254" y="127440"/>
            <a:ext cx="6096000" cy="1477328"/>
          </a:xfrm>
          <a:prstGeom prst="rect">
            <a:avLst/>
          </a:prstGeom>
        </p:spPr>
        <p:txBody>
          <a:bodyPr>
            <a:spAutoFit/>
          </a:bodyPr>
          <a:lstStyle/>
          <a:p>
            <a:endParaRPr lang="en-GB" b="1" dirty="0" smtClean="0">
              <a:solidFill>
                <a:srgbClr val="545454"/>
              </a:solidFill>
              <a:effectLst/>
            </a:endParaRPr>
          </a:p>
          <a:p>
            <a:r>
              <a:rPr lang="en-GB" b="1" dirty="0" smtClean="0">
                <a:solidFill>
                  <a:srgbClr val="545454"/>
                </a:solidFill>
                <a:effectLst/>
              </a:rPr>
              <a:t>3. Connect the sentences with a semicolon.</a:t>
            </a:r>
            <a:r>
              <a:rPr lang="en-GB" dirty="0" smtClean="0">
                <a:solidFill>
                  <a:srgbClr val="545454"/>
                </a:solidFill>
                <a:effectLst/>
              </a:rPr>
              <a:t> Remember to make the first letter of the second sentence lowercase. </a:t>
            </a:r>
            <a:r>
              <a:rPr lang="en-GB" i="1" dirty="0" smtClean="0">
                <a:solidFill>
                  <a:srgbClr val="545454"/>
                </a:solidFill>
                <a:effectLst/>
              </a:rPr>
              <a:t>Ex:</a:t>
            </a:r>
            <a:r>
              <a:rPr lang="en-GB" dirty="0" smtClean="0">
                <a:solidFill>
                  <a:srgbClr val="545454"/>
                </a:solidFill>
                <a:effectLst/>
              </a:rPr>
              <a:t> "Wanda couldn't fall asleep last night; she had too much on her mind."</a:t>
            </a:r>
            <a:endParaRPr lang="en-GB" dirty="0">
              <a:solidFill>
                <a:srgbClr val="545454"/>
              </a:solidFill>
              <a:effectLst/>
            </a:endParaRPr>
          </a:p>
        </p:txBody>
      </p:sp>
    </p:spTree>
    <p:extLst>
      <p:ext uri="{BB962C8B-B14F-4D97-AF65-F5344CB8AC3E}">
        <p14:creationId xmlns:p14="http://schemas.microsoft.com/office/powerpoint/2010/main" val="1757533724"/>
      </p:ext>
    </p:extLst>
  </p:cSld>
  <p:clrMapOvr>
    <a:masterClrMapping/>
  </p:clrMapOvr>
  <p:transition advClick="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6772" y="5668730"/>
            <a:ext cx="6096000" cy="646331"/>
          </a:xfrm>
          <a:prstGeom prst="rect">
            <a:avLst/>
          </a:prstGeom>
        </p:spPr>
        <p:txBody>
          <a:bodyPr>
            <a:spAutoFit/>
          </a:bodyPr>
          <a:lstStyle/>
          <a:p>
            <a:r>
              <a:rPr lang="en-GB" dirty="0" smtClean="0">
                <a:hlinkClick r:id="rId2"/>
              </a:rPr>
              <a:t>http://www.bristol.ac.uk/arts/exercises/grammar/grammar_tutorial/page_48.htm</a:t>
            </a:r>
            <a:r>
              <a:rPr lang="en-GB" dirty="0" smtClean="0"/>
              <a:t> </a:t>
            </a:r>
            <a:endParaRPr lang="en-GB" dirty="0"/>
          </a:p>
        </p:txBody>
      </p:sp>
      <p:sp>
        <p:nvSpPr>
          <p:cNvPr id="3" name="Rectangle 2"/>
          <p:cNvSpPr/>
          <p:nvPr/>
        </p:nvSpPr>
        <p:spPr>
          <a:xfrm>
            <a:off x="742682" y="3788416"/>
            <a:ext cx="6096000" cy="646331"/>
          </a:xfrm>
          <a:prstGeom prst="rect">
            <a:avLst/>
          </a:prstGeom>
        </p:spPr>
        <p:txBody>
          <a:bodyPr>
            <a:spAutoFit/>
          </a:bodyPr>
          <a:lstStyle/>
          <a:p>
            <a:r>
              <a:rPr lang="en-GB" dirty="0" smtClean="0">
                <a:hlinkClick r:id="rId3"/>
              </a:rPr>
              <a:t>http://depts.dyc.edu/learningcenter/owl/exercises/semicolons_ex1.htm</a:t>
            </a:r>
            <a:r>
              <a:rPr lang="en-GB" dirty="0" smtClean="0"/>
              <a:t> </a:t>
            </a:r>
            <a:endParaRPr lang="en-GB" dirty="0"/>
          </a:p>
        </p:txBody>
      </p:sp>
      <p:sp>
        <p:nvSpPr>
          <p:cNvPr id="4" name="TextBox 3"/>
          <p:cNvSpPr txBox="1"/>
          <p:nvPr/>
        </p:nvSpPr>
        <p:spPr>
          <a:xfrm>
            <a:off x="626772" y="837127"/>
            <a:ext cx="6739943" cy="646331"/>
          </a:xfrm>
          <a:prstGeom prst="rect">
            <a:avLst/>
          </a:prstGeom>
          <a:noFill/>
        </p:spPr>
        <p:txBody>
          <a:bodyPr wrap="square" rtlCol="0">
            <a:spAutoFit/>
          </a:bodyPr>
          <a:lstStyle/>
          <a:p>
            <a:r>
              <a:rPr lang="en-GB" dirty="0" smtClean="0"/>
              <a:t>For some extra practice, have a go at the exercises found at the links below.  Have fun!</a:t>
            </a:r>
            <a:endParaRPr lang="en-GB" dirty="0"/>
          </a:p>
        </p:txBody>
      </p:sp>
      <p:pic>
        <p:nvPicPr>
          <p:cNvPr id="5" name="Picture 4"/>
          <p:cNvPicPr>
            <a:picLocks noChangeAspect="1"/>
          </p:cNvPicPr>
          <p:nvPr/>
        </p:nvPicPr>
        <p:blipFill>
          <a:blip r:embed="rId4"/>
          <a:stretch>
            <a:fillRect/>
          </a:stretch>
        </p:blipFill>
        <p:spPr>
          <a:xfrm>
            <a:off x="7256256" y="2350718"/>
            <a:ext cx="4336661" cy="2875395"/>
          </a:xfrm>
          <a:prstGeom prst="rect">
            <a:avLst/>
          </a:prstGeom>
        </p:spPr>
      </p:pic>
    </p:spTree>
    <p:extLst>
      <p:ext uri="{BB962C8B-B14F-4D97-AF65-F5344CB8AC3E}">
        <p14:creationId xmlns:p14="http://schemas.microsoft.com/office/powerpoint/2010/main" val="905941102"/>
      </p:ext>
    </p:extLst>
  </p:cSld>
  <p:clrMapOvr>
    <a:masterClrMapping/>
  </p:clrMapOvr>
  <p:transition advClick="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FF"/>
      </a:hlink>
      <a:folHlink>
        <a:srgbClr val="0000FF"/>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FF"/>
      </a:hlink>
      <a:folHlink>
        <a:srgbClr val="0000FF"/>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Default 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FF"/>
      </a:hlink>
      <a:folHlink>
        <a:srgbClr val="0000FF"/>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6600" b="0" i="0" u="none" strike="noStrike" cap="none" normalizeH="0" baseline="0" smtClean="0">
            <a:ln>
              <a:noFill/>
            </a:ln>
            <a:solidFill>
              <a:schemeClr val="hlink"/>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2.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3.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4.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5.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6.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7.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8.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9.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ppt/theme/themeOverride10.xml><?xml version="1.0" encoding="utf-8"?>
<a:themeOverride xmlns:a="http://schemas.openxmlformats.org/drawingml/2006/main">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0000"/>
    </a:hlink>
    <a:folHlink>
      <a:srgbClr val="FF0000"/>
    </a:folHlink>
  </a:clrScheme>
</a:themeOverride>
</file>

<file path=docProps/app.xml><?xml version="1.0" encoding="utf-8"?>
<Properties xmlns="http://schemas.openxmlformats.org/officeDocument/2006/extended-properties" xmlns:vt="http://schemas.openxmlformats.org/officeDocument/2006/docPropsVTypes">
  <TotalTime>163</TotalTime>
  <Words>733</Words>
  <Application>Microsoft Office PowerPoint</Application>
  <PresentationFormat>Widescreen</PresentationFormat>
  <Paragraphs>167</Paragraphs>
  <Slides>36</Slides>
  <Notes>0</Notes>
  <HiddenSlides>0</HiddenSlides>
  <MMClips>1</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36</vt:i4>
      </vt:variant>
    </vt:vector>
  </HeadingPairs>
  <TitlesOfParts>
    <vt:vector size="47" baseType="lpstr">
      <vt:lpstr>Arial</vt:lpstr>
      <vt:lpstr>Calibri</vt:lpstr>
      <vt:lpstr>Calibri Light</vt:lpstr>
      <vt:lpstr>Comic Sans MS</vt:lpstr>
      <vt:lpstr>Lucida Sans Unicode</vt:lpstr>
      <vt:lpstr>Lucinda sans unicode</vt:lpstr>
      <vt:lpstr>Times New Roman</vt:lpstr>
      <vt:lpstr>Office Theme</vt:lpstr>
      <vt:lpstr>Default Design</vt:lpstr>
      <vt:lpstr>1_Default Design</vt:lpstr>
      <vt:lpstr>2_Default Design</vt:lpstr>
      <vt:lpstr>Word Classes</vt:lpstr>
      <vt:lpstr>PowerPoint Presentation</vt:lpstr>
      <vt:lpstr>PowerPoint Presentation</vt:lpstr>
      <vt:lpstr>PowerPoint Presentation</vt:lpstr>
      <vt:lpstr>PowerPoint Presentation</vt:lpstr>
      <vt:lpstr>Subjects, Verbs, Objects</vt:lpstr>
      <vt:lpstr>PowerPoint Presentation</vt:lpstr>
      <vt:lpstr>Click on the subject </vt:lpstr>
      <vt:lpstr>PowerPoint Presentation</vt:lpstr>
      <vt:lpstr>Click on the object </vt:lpstr>
      <vt:lpstr>PowerPoint Presentation</vt:lpstr>
      <vt:lpstr>Click on the subject </vt:lpstr>
      <vt:lpstr>PowerPoint Presentation</vt:lpstr>
      <vt:lpstr>Click on the verb </vt:lpstr>
      <vt:lpstr>PowerPoint Presentation</vt:lpstr>
      <vt:lpstr>Click on the object </vt:lpstr>
      <vt:lpstr>PowerPoint Presentation</vt:lpstr>
      <vt:lpstr>Click on the verb </vt:lpstr>
      <vt:lpstr>PowerPoint Presentation</vt:lpstr>
      <vt:lpstr>Click on the subject </vt:lpstr>
      <vt:lpstr>PowerPoint Presentation</vt:lpstr>
      <vt:lpstr>Click on the subject </vt:lpstr>
      <vt:lpstr>PowerPoint Presentation</vt:lpstr>
      <vt:lpstr>Click on the verb </vt:lpstr>
      <vt:lpstr>PowerPoint Presentation</vt:lpstr>
      <vt:lpstr>Click on the subject </vt:lpstr>
      <vt:lpstr>10 points!!</vt:lpstr>
      <vt:lpstr>PowerPoint Presentation</vt:lpstr>
      <vt:lpstr>Semicolons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Parts of speech</dc:title>
  <dc:creator>claire smy</dc:creator>
  <cp:lastModifiedBy>claire smy</cp:lastModifiedBy>
  <cp:revision>31</cp:revision>
  <dcterms:created xsi:type="dcterms:W3CDTF">2017-02-24T10:18:17Z</dcterms:created>
  <dcterms:modified xsi:type="dcterms:W3CDTF">2017-03-09T13:33:05Z</dcterms:modified>
</cp:coreProperties>
</file>