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4265"/>
    <p:restoredTop sz="94684"/>
  </p:normalViewPr>
  <p:slideViewPr>
    <p:cSldViewPr>
      <p:cViewPr varScale="1">
        <p:scale>
          <a:sx n="97" d="100"/>
          <a:sy n="97" d="100"/>
        </p:scale>
        <p:origin x="1650" y="30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6/11/relationships/changesInfo" Target="changesInfos/changesInfo1.xml"/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essie Fernandez" userId="d9506f3f26b6de42" providerId="LiveId" clId="{5091A9B2-EC50-4A6A-84F0-DAEB8EA8D974}"/>
    <pc:docChg chg="custSel modSld">
      <pc:chgData name="Jessie Fernandez" userId="d9506f3f26b6de42" providerId="LiveId" clId="{5091A9B2-EC50-4A6A-84F0-DAEB8EA8D974}" dt="2026-04-20T17:32:14.925" v="791" actId="1076"/>
      <pc:docMkLst>
        <pc:docMk/>
      </pc:docMkLst>
      <pc:sldChg chg="modSp mod">
        <pc:chgData name="Jessie Fernandez" userId="d9506f3f26b6de42" providerId="LiveId" clId="{5091A9B2-EC50-4A6A-84F0-DAEB8EA8D974}" dt="2026-04-20T17:32:14.925" v="791" actId="1076"/>
        <pc:sldMkLst>
          <pc:docMk/>
          <pc:sldMk cId="2954103573" sldId="256"/>
        </pc:sldMkLst>
        <pc:spChg chg="mod">
          <ac:chgData name="Jessie Fernandez" userId="d9506f3f26b6de42" providerId="LiveId" clId="{5091A9B2-EC50-4A6A-84F0-DAEB8EA8D974}" dt="2026-04-20T17:29:17.850" v="552" actId="20577"/>
          <ac:spMkLst>
            <pc:docMk/>
            <pc:sldMk cId="2954103573" sldId="256"/>
            <ac:spMk id="5" creationId="{00000000-0000-0000-0000-000000000000}"/>
          </ac:spMkLst>
        </pc:spChg>
        <pc:spChg chg="mod">
          <ac:chgData name="Jessie Fernandez" userId="d9506f3f26b6de42" providerId="LiveId" clId="{5091A9B2-EC50-4A6A-84F0-DAEB8EA8D974}" dt="2026-04-20T17:32:14.925" v="791" actId="1076"/>
          <ac:spMkLst>
            <pc:docMk/>
            <pc:sldMk cId="2954103573" sldId="256"/>
            <ac:spMk id="9" creationId="{00000000-0000-0000-0000-000000000000}"/>
          </ac:spMkLst>
        </pc:spChg>
        <pc:spChg chg="mod">
          <ac:chgData name="Jessie Fernandez" userId="d9506f3f26b6de42" providerId="LiveId" clId="{5091A9B2-EC50-4A6A-84F0-DAEB8EA8D974}" dt="2026-04-20T17:26:29.312" v="260" actId="1076"/>
          <ac:spMkLst>
            <pc:docMk/>
            <pc:sldMk cId="2954103573" sldId="256"/>
            <ac:spMk id="10" creationId="{00000000-0000-0000-0000-000000000000}"/>
          </ac:spMkLst>
        </pc:spChg>
        <pc:spChg chg="mod">
          <ac:chgData name="Jessie Fernandez" userId="d9506f3f26b6de42" providerId="LiveId" clId="{5091A9B2-EC50-4A6A-84F0-DAEB8EA8D974}" dt="2026-04-20T17:29:03.557" v="545" actId="1076"/>
          <ac:spMkLst>
            <pc:docMk/>
            <pc:sldMk cId="2954103573" sldId="256"/>
            <ac:spMk id="11" creationId="{00000000-0000-0000-0000-000000000000}"/>
          </ac:spMkLst>
        </pc:spChg>
        <pc:spChg chg="mod">
          <ac:chgData name="Jessie Fernandez" userId="d9506f3f26b6de42" providerId="LiveId" clId="{5091A9B2-EC50-4A6A-84F0-DAEB8EA8D974}" dt="2026-04-20T17:32:13.162" v="790" actId="1076"/>
          <ac:spMkLst>
            <pc:docMk/>
            <pc:sldMk cId="2954103573" sldId="256"/>
            <ac:spMk id="14" creationId="{496E263A-F648-444B-ADF3-BFB12898DB3A}"/>
          </ac:spMkLst>
        </pc:spChg>
        <pc:spChg chg="mod">
          <ac:chgData name="Jessie Fernandez" userId="d9506f3f26b6de42" providerId="LiveId" clId="{5091A9B2-EC50-4A6A-84F0-DAEB8EA8D974}" dt="2026-04-20T17:27:59.163" v="455" actId="33524"/>
          <ac:spMkLst>
            <pc:docMk/>
            <pc:sldMk cId="2954103573" sldId="256"/>
            <ac:spMk id="16" creationId="{769D588E-E42F-4ED6-8516-6D2AD121F48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BDB7C5E-E6EF-4DAD-BA32-92995C8F67B5}" type="datetimeFigureOut">
              <a:rPr lang="en-GB" smtClean="0"/>
              <a:t>20/04/2026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C31B75F-B248-4481-9D14-16C272D468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17863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C31B75F-B248-4481-9D14-16C272D46859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29158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C5488-DDD7-4A00-A683-E7A7943647E3}" type="datetimeFigureOut">
              <a:rPr lang="en-GB" smtClean="0"/>
              <a:t>20/04/2026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795319-5B26-4254-8FE4-4FB5898AE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55863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C5488-DDD7-4A00-A683-E7A7943647E3}" type="datetimeFigureOut">
              <a:rPr lang="en-GB" smtClean="0"/>
              <a:t>20/04/2026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795319-5B26-4254-8FE4-4FB5898AE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69310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C5488-DDD7-4A00-A683-E7A7943647E3}" type="datetimeFigureOut">
              <a:rPr lang="en-GB" smtClean="0"/>
              <a:t>20/04/2026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795319-5B26-4254-8FE4-4FB5898AE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37372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C5488-DDD7-4A00-A683-E7A7943647E3}" type="datetimeFigureOut">
              <a:rPr lang="en-GB" smtClean="0"/>
              <a:t>20/04/2026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795319-5B26-4254-8FE4-4FB5898AE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33978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C5488-DDD7-4A00-A683-E7A7943647E3}" type="datetimeFigureOut">
              <a:rPr lang="en-GB" smtClean="0"/>
              <a:t>20/04/2026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795319-5B26-4254-8FE4-4FB5898AE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19064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C5488-DDD7-4A00-A683-E7A7943647E3}" type="datetimeFigureOut">
              <a:rPr lang="en-GB" smtClean="0"/>
              <a:t>20/04/2026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795319-5B26-4254-8FE4-4FB5898AE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0774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C5488-DDD7-4A00-A683-E7A7943647E3}" type="datetimeFigureOut">
              <a:rPr lang="en-GB" smtClean="0"/>
              <a:t>20/04/2026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795319-5B26-4254-8FE4-4FB5898AE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44291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C5488-DDD7-4A00-A683-E7A7943647E3}" type="datetimeFigureOut">
              <a:rPr lang="en-GB" smtClean="0"/>
              <a:t>20/04/2026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795319-5B26-4254-8FE4-4FB5898AE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32931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C5488-DDD7-4A00-A683-E7A7943647E3}" type="datetimeFigureOut">
              <a:rPr lang="en-GB" smtClean="0"/>
              <a:t>20/04/2026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795319-5B26-4254-8FE4-4FB5898AE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39963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C5488-DDD7-4A00-A683-E7A7943647E3}" type="datetimeFigureOut">
              <a:rPr lang="en-GB" smtClean="0"/>
              <a:t>20/04/2026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795319-5B26-4254-8FE4-4FB5898AE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4105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C5488-DDD7-4A00-A683-E7A7943647E3}" type="datetimeFigureOut">
              <a:rPr lang="en-GB" smtClean="0"/>
              <a:t>20/04/2026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795319-5B26-4254-8FE4-4FB5898AE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46671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0C5488-DDD7-4A00-A683-E7A7943647E3}" type="datetimeFigureOut">
              <a:rPr lang="en-GB" smtClean="0"/>
              <a:t>20/04/2026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795319-5B26-4254-8FE4-4FB5898AE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73860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412637" y="2533747"/>
            <a:ext cx="231872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 </a:t>
            </a:r>
            <a:r>
              <a:rPr lang="en-GB" sz="2400" b="1" i="1" u="sng" dirty="0"/>
              <a:t>Reception </a:t>
            </a:r>
          </a:p>
          <a:p>
            <a:pPr algn="ctr"/>
            <a:r>
              <a:rPr lang="en-GB" sz="2400" b="1" i="1" u="sng" dirty="0"/>
              <a:t>Summer Term Overview</a:t>
            </a:r>
          </a:p>
        </p:txBody>
      </p:sp>
      <p:sp>
        <p:nvSpPr>
          <p:cNvPr id="5" name="Rectangle 4"/>
          <p:cNvSpPr/>
          <p:nvPr/>
        </p:nvSpPr>
        <p:spPr>
          <a:xfrm>
            <a:off x="153400" y="58097"/>
            <a:ext cx="4363084" cy="2031325"/>
          </a:xfrm>
          <a:prstGeom prst="rect">
            <a:avLst/>
          </a:prstGeom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r>
              <a:rPr lang="en-GB" sz="1400" b="1" dirty="0">
                <a:latin typeface="Twinkl" panose="02000000000000000000" pitchFamily="2" charset="77"/>
              </a:rPr>
              <a:t>Literacy</a:t>
            </a:r>
          </a:p>
          <a:p>
            <a:r>
              <a:rPr lang="en-GB" sz="1400" dirty="0">
                <a:latin typeface="Twinkl" panose="02000000000000000000" pitchFamily="2" charset="77"/>
              </a:rPr>
              <a:t>Reading – Phase 3 and 4 phonics (Little Wandle), continue to read CVCC words and build vocabulary. Continue to practise recognising and reading common exception words. </a:t>
            </a:r>
          </a:p>
          <a:p>
            <a:r>
              <a:rPr lang="en-GB" sz="1400" dirty="0">
                <a:latin typeface="Twinkl" panose="02000000000000000000" pitchFamily="2" charset="77"/>
              </a:rPr>
              <a:t>Writing – to continue to practise writing phrases and sentences that are phonetically plausible through recounts, labels, lists, captions, posters, post cards, stories. </a:t>
            </a:r>
          </a:p>
        </p:txBody>
      </p:sp>
      <p:sp>
        <p:nvSpPr>
          <p:cNvPr id="7" name="Rectangle 6"/>
          <p:cNvSpPr/>
          <p:nvPr/>
        </p:nvSpPr>
        <p:spPr>
          <a:xfrm>
            <a:off x="4627517" y="174658"/>
            <a:ext cx="4288507" cy="1384995"/>
          </a:xfrm>
          <a:prstGeom prst="rect">
            <a:avLst/>
          </a:prstGeom>
          <a:ln w="38100">
            <a:solidFill>
              <a:srgbClr val="00B0F0"/>
            </a:solidFill>
          </a:ln>
        </p:spPr>
        <p:txBody>
          <a:bodyPr wrap="square">
            <a:spAutoFit/>
          </a:bodyPr>
          <a:lstStyle/>
          <a:p>
            <a:r>
              <a:rPr lang="en-GB" sz="1400" b="1" dirty="0">
                <a:latin typeface="Twinkl" panose="02000000000000000000" pitchFamily="2" charset="77"/>
              </a:rPr>
              <a:t>Maths</a:t>
            </a:r>
          </a:p>
          <a:p>
            <a:r>
              <a:rPr lang="en-GB" sz="1400" dirty="0">
                <a:latin typeface="Twinkl" panose="02000000000000000000" pitchFamily="2" charset="77"/>
              </a:rPr>
              <a:t>Teen numbers, counting patterns beyond 20, addition and subtraction, odd and even, explore 2D shapes, to share a group of objects, number bonds, doubles, identify and create repeating patterns, describe positions, give instructions, explore maps.</a:t>
            </a:r>
          </a:p>
        </p:txBody>
      </p:sp>
      <p:sp>
        <p:nvSpPr>
          <p:cNvPr id="9" name="Rectangle 8"/>
          <p:cNvSpPr/>
          <p:nvPr/>
        </p:nvSpPr>
        <p:spPr>
          <a:xfrm>
            <a:off x="5609308" y="1664846"/>
            <a:ext cx="3306716" cy="2031325"/>
          </a:xfrm>
          <a:prstGeom prst="rect">
            <a:avLst/>
          </a:prstGeom>
          <a:ln w="38100">
            <a:solidFill>
              <a:srgbClr val="92D050"/>
            </a:solidFill>
          </a:ln>
        </p:spPr>
        <p:txBody>
          <a:bodyPr wrap="square">
            <a:spAutoFit/>
          </a:bodyPr>
          <a:lstStyle/>
          <a:p>
            <a:r>
              <a:rPr lang="en-GB" sz="1400" b="1" dirty="0">
                <a:latin typeface="Twinkl" panose="02000000000000000000" pitchFamily="2" charset="77"/>
              </a:rPr>
              <a:t>Physical Development</a:t>
            </a:r>
          </a:p>
          <a:p>
            <a:r>
              <a:rPr lang="en-GB" sz="1400" dirty="0">
                <a:latin typeface="Twinkl" panose="02000000000000000000" pitchFamily="2" charset="77"/>
              </a:rPr>
              <a:t>Gross motor – hygiene and looking after ourselves.  Importance of dental hygiene.  Rolling, aiming, throwing, catching, kicking, patting, balance, skill.</a:t>
            </a:r>
          </a:p>
          <a:p>
            <a:r>
              <a:rPr lang="en-GB" sz="1400" dirty="0">
                <a:latin typeface="Twinkl" panose="02000000000000000000" pitchFamily="2" charset="77"/>
              </a:rPr>
              <a:t>Fine motor – threading, cutting, moulding, painting weaving, pencil grip, continue to develop secure letter formation.</a:t>
            </a:r>
          </a:p>
          <a:p>
            <a:endParaRPr lang="en-GB" sz="1400" dirty="0"/>
          </a:p>
        </p:txBody>
      </p:sp>
      <p:sp>
        <p:nvSpPr>
          <p:cNvPr id="10" name="Rectangle 9"/>
          <p:cNvSpPr/>
          <p:nvPr/>
        </p:nvSpPr>
        <p:spPr>
          <a:xfrm>
            <a:off x="181524" y="4423013"/>
            <a:ext cx="2664296" cy="2031325"/>
          </a:xfrm>
          <a:prstGeom prst="rect">
            <a:avLst/>
          </a:prstGeom>
          <a:ln w="38100">
            <a:solidFill>
              <a:schemeClr val="accent6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en-GB" sz="1400" b="1" dirty="0">
                <a:latin typeface="Twinkl" panose="02000000000000000000" pitchFamily="2" charset="77"/>
              </a:rPr>
              <a:t>Communication and Language</a:t>
            </a:r>
          </a:p>
          <a:p>
            <a:r>
              <a:rPr lang="en-GB" sz="1400" dirty="0">
                <a:latin typeface="Twinkl" panose="02000000000000000000" pitchFamily="2" charset="77"/>
              </a:rPr>
              <a:t>Recount events, stories, learning, recently introduced vocabulary, holidays, visits and journeys. Retelling and reimagining stories.  Use talk to clarify thinking, connect and share ideas.</a:t>
            </a:r>
          </a:p>
          <a:p>
            <a:r>
              <a:rPr lang="en-GB" sz="1400" dirty="0">
                <a:latin typeface="Twinkl" panose="02000000000000000000" pitchFamily="2" charset="77"/>
              </a:rPr>
              <a:t>Comment and respond with relevant questions. </a:t>
            </a:r>
          </a:p>
        </p:txBody>
      </p:sp>
      <p:sp>
        <p:nvSpPr>
          <p:cNvPr id="11" name="Rectangle 10"/>
          <p:cNvSpPr/>
          <p:nvPr/>
        </p:nvSpPr>
        <p:spPr>
          <a:xfrm>
            <a:off x="105921" y="2256008"/>
            <a:ext cx="3516094" cy="2031325"/>
          </a:xfrm>
          <a:prstGeom prst="rect">
            <a:avLst/>
          </a:prstGeom>
          <a:ln w="38100">
            <a:solidFill>
              <a:schemeClr val="accent2"/>
            </a:solidFill>
          </a:ln>
        </p:spPr>
        <p:txBody>
          <a:bodyPr wrap="square">
            <a:spAutoFit/>
          </a:bodyPr>
          <a:lstStyle/>
          <a:p>
            <a:r>
              <a:rPr lang="en-GB" sz="1400" b="1" dirty="0">
                <a:latin typeface="Twinkl" panose="02000000000000000000" pitchFamily="2" charset="77"/>
              </a:rPr>
              <a:t>Personal, Social and Emotional Development</a:t>
            </a:r>
          </a:p>
          <a:p>
            <a:r>
              <a:rPr lang="en-GB" sz="1400" dirty="0">
                <a:latin typeface="Twinkl" panose="02000000000000000000" pitchFamily="2" charset="77"/>
              </a:rPr>
              <a:t>Building relationships – understanding why sharing is important, to know what makes a good friend, to consider why it is important to support each other by being kind.</a:t>
            </a:r>
          </a:p>
          <a:p>
            <a:endParaRPr lang="en-GB" sz="1400" dirty="0">
              <a:latin typeface="Twinkl" panose="02000000000000000000" pitchFamily="2" charset="77"/>
            </a:endParaRPr>
          </a:p>
          <a:p>
            <a:r>
              <a:rPr lang="en-GB" sz="1400" dirty="0">
                <a:latin typeface="Twinkl" panose="02000000000000000000" pitchFamily="2" charset="77"/>
              </a:rPr>
              <a:t>Managing Self – to be aware of how to keep healthy and to manage well being.</a:t>
            </a:r>
          </a:p>
          <a:p>
            <a:r>
              <a:rPr lang="en-GB" sz="1400" dirty="0">
                <a:latin typeface="Twinkl" panose="02000000000000000000" pitchFamily="2" charset="77"/>
              </a:rPr>
              <a:t>Preparing for next steps and new challenges.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96E263A-F648-444B-ADF3-BFB12898DB3A}"/>
              </a:ext>
            </a:extLst>
          </p:cNvPr>
          <p:cNvSpPr/>
          <p:nvPr/>
        </p:nvSpPr>
        <p:spPr>
          <a:xfrm>
            <a:off x="5976419" y="3813241"/>
            <a:ext cx="3061700" cy="2893100"/>
          </a:xfrm>
          <a:prstGeom prst="rect">
            <a:avLst/>
          </a:prstGeom>
          <a:ln w="38100">
            <a:solidFill>
              <a:schemeClr val="accent2">
                <a:lumMod val="40000"/>
                <a:lumOff val="6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en-GB" sz="1400" b="1" dirty="0">
                <a:latin typeface="Twinkl" panose="02000000000000000000" pitchFamily="2" charset="77"/>
              </a:rPr>
              <a:t>Understanding of the world</a:t>
            </a:r>
          </a:p>
          <a:p>
            <a:r>
              <a:rPr lang="en-GB" sz="1400" dirty="0">
                <a:latin typeface="Twinkl" panose="02000000000000000000" pitchFamily="2" charset="77"/>
              </a:rPr>
              <a:t>Looking at properties of materials, understanding what waterproof means, to investigate things that float and sink.</a:t>
            </a:r>
          </a:p>
          <a:p>
            <a:r>
              <a:rPr lang="en-GB" sz="1400" dirty="0">
                <a:latin typeface="Twinkl" panose="02000000000000000000" pitchFamily="2" charset="77"/>
              </a:rPr>
              <a:t>Understanding growth of humans, animals, plants, food and life </a:t>
            </a:r>
            <a:r>
              <a:rPr lang="en-GB" sz="1400" dirty="0" err="1">
                <a:latin typeface="Twinkl" panose="02000000000000000000" pitchFamily="2" charset="77"/>
              </a:rPr>
              <a:t>cyles</a:t>
            </a:r>
            <a:r>
              <a:rPr lang="en-GB" sz="1400" dirty="0">
                <a:latin typeface="Twinkl" panose="02000000000000000000" pitchFamily="2" charset="77"/>
              </a:rPr>
              <a:t>.  To learn about comparing the past and the present. To understand the changes over time in their life and the world around them. </a:t>
            </a:r>
          </a:p>
          <a:p>
            <a:r>
              <a:rPr lang="en-GB" sz="1400" dirty="0">
                <a:latin typeface="Twinkl" panose="02000000000000000000" pitchFamily="2" charset="77"/>
              </a:rPr>
              <a:t>To deepen understanding of Christian beliefs and compare these to other religions and cultures in our world.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769D588E-E42F-4ED6-8516-6D2AD121F480}"/>
              </a:ext>
            </a:extLst>
          </p:cNvPr>
          <p:cNvSpPr/>
          <p:nvPr/>
        </p:nvSpPr>
        <p:spPr>
          <a:xfrm>
            <a:off x="3008893" y="4392526"/>
            <a:ext cx="2865437" cy="2031325"/>
          </a:xfrm>
          <a:prstGeom prst="rect">
            <a:avLst/>
          </a:prstGeom>
          <a:ln w="38100">
            <a:solidFill>
              <a:schemeClr val="accent6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en-GB" sz="1400" b="1" dirty="0">
                <a:latin typeface="Twinkl" panose="02000000000000000000" pitchFamily="2" charset="77"/>
              </a:rPr>
              <a:t>Expressive arts and design</a:t>
            </a:r>
          </a:p>
          <a:p>
            <a:r>
              <a:rPr lang="en-GB" sz="1400" dirty="0">
                <a:latin typeface="Twinkl" panose="02000000000000000000" pitchFamily="2" charset="77"/>
              </a:rPr>
              <a:t>Scissor skills, collages and textures, oil pastels, observational drawings, water colours. Music, instruments, following a beat, body percussion, performing songs.</a:t>
            </a:r>
          </a:p>
          <a:p>
            <a:r>
              <a:rPr lang="en-GB" sz="1400" dirty="0">
                <a:latin typeface="Twinkl" panose="02000000000000000000" pitchFamily="2" charset="77"/>
              </a:rPr>
              <a:t>Inventing stories and share their creations as well as retell and role-playing traditional tales. </a:t>
            </a:r>
          </a:p>
        </p:txBody>
      </p:sp>
    </p:spTree>
    <p:extLst>
      <p:ext uri="{BB962C8B-B14F-4D97-AF65-F5344CB8AC3E}">
        <p14:creationId xmlns:p14="http://schemas.microsoft.com/office/powerpoint/2010/main" val="295410357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289</TotalTime>
  <Words>403</Words>
  <Application>Microsoft Office PowerPoint</Application>
  <PresentationFormat>On-screen Show (4:3)</PresentationFormat>
  <Paragraphs>26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Twinkl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Teacher</dc:creator>
  <cp:lastModifiedBy>Jessie Fernandez</cp:lastModifiedBy>
  <cp:revision>21</cp:revision>
  <dcterms:created xsi:type="dcterms:W3CDTF">2020-03-17T20:00:06Z</dcterms:created>
  <dcterms:modified xsi:type="dcterms:W3CDTF">2026-04-20T17:32:16Z</dcterms:modified>
</cp:coreProperties>
</file>