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256" r:id="rId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p:restoredLeft sz="9561" autoAdjust="0"/>
    <p:restoredTop sz="94660"/>
  </p:normalViewPr>
  <p:slideViewPr>
    <p:cSldViewPr>
      <p:cViewPr varScale="1">
        <p:scale>
          <a:sx n="81" d="100"/>
          <a:sy n="81" d="100"/>
        </p:scale>
        <p:origin x="2011" y="53"/>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BDB7C5E-E6EF-4DAD-BA32-92995C8F67B5}" type="datetimeFigureOut">
              <a:rPr lang="en-GB" smtClean="0"/>
              <a:t>26/02/2026</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C31B75F-B248-4481-9D14-16C272D46859}" type="slidenum">
              <a:rPr lang="en-GB" smtClean="0"/>
              <a:t>‹#›</a:t>
            </a:fld>
            <a:endParaRPr lang="en-GB"/>
          </a:p>
        </p:txBody>
      </p:sp>
    </p:spTree>
    <p:extLst>
      <p:ext uri="{BB962C8B-B14F-4D97-AF65-F5344CB8AC3E}">
        <p14:creationId xmlns:p14="http://schemas.microsoft.com/office/powerpoint/2010/main" val="10417863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C31B75F-B248-4481-9D14-16C272D46859}" type="slidenum">
              <a:rPr lang="en-GB" smtClean="0"/>
              <a:t>1</a:t>
            </a:fld>
            <a:endParaRPr lang="en-GB"/>
          </a:p>
        </p:txBody>
      </p:sp>
    </p:spTree>
    <p:extLst>
      <p:ext uri="{BB962C8B-B14F-4D97-AF65-F5344CB8AC3E}">
        <p14:creationId xmlns:p14="http://schemas.microsoft.com/office/powerpoint/2010/main" val="35229158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F20C5488-DDD7-4A00-A683-E7A7943647E3}" type="datetimeFigureOut">
              <a:rPr lang="en-GB" smtClean="0"/>
              <a:t>26/02/2026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3795319-5B26-4254-8FE4-4FB5898AEE97}" type="slidenum">
              <a:rPr lang="en-GB" smtClean="0"/>
              <a:t>‹#›</a:t>
            </a:fld>
            <a:endParaRPr lang="en-GB"/>
          </a:p>
        </p:txBody>
      </p:sp>
    </p:spTree>
    <p:extLst>
      <p:ext uri="{BB962C8B-B14F-4D97-AF65-F5344CB8AC3E}">
        <p14:creationId xmlns:p14="http://schemas.microsoft.com/office/powerpoint/2010/main" val="5555863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20C5488-DDD7-4A00-A683-E7A7943647E3}" type="datetimeFigureOut">
              <a:rPr lang="en-GB" smtClean="0"/>
              <a:t>26/02/2026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3795319-5B26-4254-8FE4-4FB5898AEE97}" type="slidenum">
              <a:rPr lang="en-GB" smtClean="0"/>
              <a:t>‹#›</a:t>
            </a:fld>
            <a:endParaRPr lang="en-GB"/>
          </a:p>
        </p:txBody>
      </p:sp>
    </p:spTree>
    <p:extLst>
      <p:ext uri="{BB962C8B-B14F-4D97-AF65-F5344CB8AC3E}">
        <p14:creationId xmlns:p14="http://schemas.microsoft.com/office/powerpoint/2010/main" val="39069310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20C5488-DDD7-4A00-A683-E7A7943647E3}" type="datetimeFigureOut">
              <a:rPr lang="en-GB" smtClean="0"/>
              <a:t>26/02/2026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3795319-5B26-4254-8FE4-4FB5898AEE97}" type="slidenum">
              <a:rPr lang="en-GB" smtClean="0"/>
              <a:t>‹#›</a:t>
            </a:fld>
            <a:endParaRPr lang="en-GB"/>
          </a:p>
        </p:txBody>
      </p:sp>
    </p:spTree>
    <p:extLst>
      <p:ext uri="{BB962C8B-B14F-4D97-AF65-F5344CB8AC3E}">
        <p14:creationId xmlns:p14="http://schemas.microsoft.com/office/powerpoint/2010/main" val="33137372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F20C5488-DDD7-4A00-A683-E7A7943647E3}" type="datetimeFigureOut">
              <a:rPr lang="en-GB" smtClean="0"/>
              <a:t>26/02/2026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3795319-5B26-4254-8FE4-4FB5898AEE97}" type="slidenum">
              <a:rPr lang="en-GB" smtClean="0"/>
              <a:t>‹#›</a:t>
            </a:fld>
            <a:endParaRPr lang="en-GB"/>
          </a:p>
        </p:txBody>
      </p:sp>
    </p:spTree>
    <p:extLst>
      <p:ext uri="{BB962C8B-B14F-4D97-AF65-F5344CB8AC3E}">
        <p14:creationId xmlns:p14="http://schemas.microsoft.com/office/powerpoint/2010/main" val="41233978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F20C5488-DDD7-4A00-A683-E7A7943647E3}" type="datetimeFigureOut">
              <a:rPr lang="en-GB" smtClean="0"/>
              <a:t>26/02/2026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3795319-5B26-4254-8FE4-4FB5898AEE97}" type="slidenum">
              <a:rPr lang="en-GB" smtClean="0"/>
              <a:t>‹#›</a:t>
            </a:fld>
            <a:endParaRPr lang="en-GB"/>
          </a:p>
        </p:txBody>
      </p:sp>
    </p:spTree>
    <p:extLst>
      <p:ext uri="{BB962C8B-B14F-4D97-AF65-F5344CB8AC3E}">
        <p14:creationId xmlns:p14="http://schemas.microsoft.com/office/powerpoint/2010/main" val="5119064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F20C5488-DDD7-4A00-A683-E7A7943647E3}" type="datetimeFigureOut">
              <a:rPr lang="en-GB" smtClean="0"/>
              <a:t>26/02/2026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3795319-5B26-4254-8FE4-4FB5898AEE97}" type="slidenum">
              <a:rPr lang="en-GB" smtClean="0"/>
              <a:t>‹#›</a:t>
            </a:fld>
            <a:endParaRPr lang="en-GB"/>
          </a:p>
        </p:txBody>
      </p:sp>
    </p:spTree>
    <p:extLst>
      <p:ext uri="{BB962C8B-B14F-4D97-AF65-F5344CB8AC3E}">
        <p14:creationId xmlns:p14="http://schemas.microsoft.com/office/powerpoint/2010/main" val="17180774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20C5488-DDD7-4A00-A683-E7A7943647E3}" type="datetimeFigureOut">
              <a:rPr lang="en-GB" smtClean="0"/>
              <a:t>26/02/2026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3795319-5B26-4254-8FE4-4FB5898AEE97}" type="slidenum">
              <a:rPr lang="en-GB" smtClean="0"/>
              <a:t>‹#›</a:t>
            </a:fld>
            <a:endParaRPr lang="en-GB"/>
          </a:p>
        </p:txBody>
      </p:sp>
    </p:spTree>
    <p:extLst>
      <p:ext uri="{BB962C8B-B14F-4D97-AF65-F5344CB8AC3E}">
        <p14:creationId xmlns:p14="http://schemas.microsoft.com/office/powerpoint/2010/main" val="38044291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20C5488-DDD7-4A00-A683-E7A7943647E3}" type="datetimeFigureOut">
              <a:rPr lang="en-GB" smtClean="0"/>
              <a:t>26/02/2026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3795319-5B26-4254-8FE4-4FB5898AEE97}" type="slidenum">
              <a:rPr lang="en-GB" smtClean="0"/>
              <a:t>‹#›</a:t>
            </a:fld>
            <a:endParaRPr lang="en-GB"/>
          </a:p>
        </p:txBody>
      </p:sp>
    </p:spTree>
    <p:extLst>
      <p:ext uri="{BB962C8B-B14F-4D97-AF65-F5344CB8AC3E}">
        <p14:creationId xmlns:p14="http://schemas.microsoft.com/office/powerpoint/2010/main" val="41432931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20C5488-DDD7-4A00-A683-E7A7943647E3}" type="datetimeFigureOut">
              <a:rPr lang="en-GB" smtClean="0"/>
              <a:t>26/02/2026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3795319-5B26-4254-8FE4-4FB5898AEE97}" type="slidenum">
              <a:rPr lang="en-GB" smtClean="0"/>
              <a:t>‹#›</a:t>
            </a:fld>
            <a:endParaRPr lang="en-GB"/>
          </a:p>
        </p:txBody>
      </p:sp>
    </p:spTree>
    <p:extLst>
      <p:ext uri="{BB962C8B-B14F-4D97-AF65-F5344CB8AC3E}">
        <p14:creationId xmlns:p14="http://schemas.microsoft.com/office/powerpoint/2010/main" val="20439963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20C5488-DDD7-4A00-A683-E7A7943647E3}" type="datetimeFigureOut">
              <a:rPr lang="en-GB" smtClean="0"/>
              <a:t>26/02/2026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3795319-5B26-4254-8FE4-4FB5898AEE97}" type="slidenum">
              <a:rPr lang="en-GB" smtClean="0"/>
              <a:t>‹#›</a:t>
            </a:fld>
            <a:endParaRPr lang="en-GB"/>
          </a:p>
        </p:txBody>
      </p:sp>
    </p:spTree>
    <p:extLst>
      <p:ext uri="{BB962C8B-B14F-4D97-AF65-F5344CB8AC3E}">
        <p14:creationId xmlns:p14="http://schemas.microsoft.com/office/powerpoint/2010/main" val="2374105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20C5488-DDD7-4A00-A683-E7A7943647E3}" type="datetimeFigureOut">
              <a:rPr lang="en-GB" smtClean="0"/>
              <a:t>26/02/2026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3795319-5B26-4254-8FE4-4FB5898AEE97}" type="slidenum">
              <a:rPr lang="en-GB" smtClean="0"/>
              <a:t>‹#›</a:t>
            </a:fld>
            <a:endParaRPr lang="en-GB"/>
          </a:p>
        </p:txBody>
      </p:sp>
    </p:spTree>
    <p:extLst>
      <p:ext uri="{BB962C8B-B14F-4D97-AF65-F5344CB8AC3E}">
        <p14:creationId xmlns:p14="http://schemas.microsoft.com/office/powerpoint/2010/main" val="10146671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20C5488-DDD7-4A00-A683-E7A7943647E3}" type="datetimeFigureOut">
              <a:rPr lang="en-GB" smtClean="0"/>
              <a:t>26/02/2026</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795319-5B26-4254-8FE4-4FB5898AEE97}" type="slidenum">
              <a:rPr lang="en-GB" smtClean="0"/>
              <a:t>‹#›</a:t>
            </a:fld>
            <a:endParaRPr lang="en-GB"/>
          </a:p>
        </p:txBody>
      </p:sp>
    </p:spTree>
    <p:extLst>
      <p:ext uri="{BB962C8B-B14F-4D97-AF65-F5344CB8AC3E}">
        <p14:creationId xmlns:p14="http://schemas.microsoft.com/office/powerpoint/2010/main" val="252738607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016415" y="3015102"/>
            <a:ext cx="2448272" cy="923330"/>
          </a:xfrm>
          <a:prstGeom prst="rect">
            <a:avLst/>
          </a:prstGeom>
          <a:noFill/>
        </p:spPr>
        <p:txBody>
          <a:bodyPr wrap="square" rtlCol="0">
            <a:spAutoFit/>
          </a:bodyPr>
          <a:lstStyle/>
          <a:p>
            <a:pPr algn="ctr"/>
            <a:r>
              <a:rPr lang="en-GB" b="1" dirty="0"/>
              <a:t> </a:t>
            </a:r>
            <a:r>
              <a:rPr lang="en-GB" b="1" i="1" u="sng" dirty="0"/>
              <a:t>Year 1 </a:t>
            </a:r>
          </a:p>
          <a:p>
            <a:pPr algn="ctr"/>
            <a:r>
              <a:rPr lang="en-GB" b="1" i="1" u="sng" dirty="0"/>
              <a:t>Spring Term </a:t>
            </a:r>
          </a:p>
          <a:p>
            <a:pPr algn="ctr"/>
            <a:r>
              <a:rPr lang="en-GB" b="1" i="1" u="sng" dirty="0"/>
              <a:t>Overview</a:t>
            </a:r>
          </a:p>
        </p:txBody>
      </p:sp>
      <p:sp>
        <p:nvSpPr>
          <p:cNvPr id="5" name="Rectangle 4"/>
          <p:cNvSpPr/>
          <p:nvPr/>
        </p:nvSpPr>
        <p:spPr>
          <a:xfrm>
            <a:off x="78527" y="132789"/>
            <a:ext cx="4997529" cy="1938992"/>
          </a:xfrm>
          <a:prstGeom prst="rect">
            <a:avLst/>
          </a:prstGeom>
          <a:ln w="38100">
            <a:solidFill>
              <a:srgbClr val="FF0000"/>
            </a:solidFill>
          </a:ln>
        </p:spPr>
        <p:txBody>
          <a:bodyPr wrap="square">
            <a:spAutoFit/>
          </a:bodyPr>
          <a:lstStyle/>
          <a:p>
            <a:r>
              <a:rPr lang="en-GB" sz="1200" b="1" dirty="0"/>
              <a:t>ENGLISH - </a:t>
            </a:r>
            <a:r>
              <a:rPr lang="en-GB" sz="1200" dirty="0"/>
              <a:t>using our new books work to improve our writing. ‘Ivy and the Lonely Raindrop’, ‘Prince Cinders’, ‘The girl with the yellow bag’, ‘</a:t>
            </a:r>
            <a:r>
              <a:rPr lang="en-GB" sz="1200" dirty="0" err="1"/>
              <a:t>Beegu</a:t>
            </a:r>
            <a:r>
              <a:rPr lang="en-GB" sz="1200" dirty="0"/>
              <a:t>’ and ‘Hibernation Hotel’. We will be making using descriptive language, sequencing events to form narratives, writing a non-fiction information text, reinventing stories using our own creative ideas and editing our work to improve our writing. </a:t>
            </a:r>
          </a:p>
          <a:p>
            <a:r>
              <a:rPr lang="en-GB" sz="1200" b="1" dirty="0"/>
              <a:t>Punctuation</a:t>
            </a:r>
            <a:r>
              <a:rPr lang="en-GB" sz="1200" dirty="0"/>
              <a:t> - children should use capital letters, full stops, finger spaces, exclamation marks and question marks correctly in their work. </a:t>
            </a:r>
          </a:p>
          <a:p>
            <a:r>
              <a:rPr lang="en-GB" sz="1200" b="1" dirty="0"/>
              <a:t>Phonics</a:t>
            </a:r>
            <a:r>
              <a:rPr lang="en-GB" sz="1200" dirty="0"/>
              <a:t> - children will continue to apply phonic knowledge and skills as the route to decode words.</a:t>
            </a:r>
          </a:p>
        </p:txBody>
      </p:sp>
      <p:sp>
        <p:nvSpPr>
          <p:cNvPr id="7" name="Rectangle 6"/>
          <p:cNvSpPr/>
          <p:nvPr/>
        </p:nvSpPr>
        <p:spPr>
          <a:xfrm>
            <a:off x="5209725" y="43457"/>
            <a:ext cx="3829843" cy="2862322"/>
          </a:xfrm>
          <a:prstGeom prst="rect">
            <a:avLst/>
          </a:prstGeom>
          <a:ln w="38100">
            <a:solidFill>
              <a:srgbClr val="00B0F0"/>
            </a:solidFill>
          </a:ln>
        </p:spPr>
        <p:txBody>
          <a:bodyPr wrap="square">
            <a:spAutoFit/>
          </a:bodyPr>
          <a:lstStyle/>
          <a:p>
            <a:r>
              <a:rPr lang="en-GB" sz="1200" b="1" dirty="0"/>
              <a:t>MATHS</a:t>
            </a:r>
          </a:p>
          <a:p>
            <a:r>
              <a:rPr lang="en-GB" sz="1200" b="1" dirty="0"/>
              <a:t>Place Value within 20 and Place Value within 50  </a:t>
            </a:r>
            <a:r>
              <a:rPr lang="en-GB" sz="1200" dirty="0"/>
              <a:t>-Recognise numbers as words, Find 1 more, 1 less, Count backwards from 20, Compare groups including the language fewer, more, same, less than, greater than and equal to, understand how many tens and ones are in a number. </a:t>
            </a:r>
          </a:p>
          <a:p>
            <a:r>
              <a:rPr lang="en-GB" sz="1200" b="1" dirty="0"/>
              <a:t>Addition and subtraction within 20 </a:t>
            </a:r>
            <a:r>
              <a:rPr lang="en-GB" sz="1200" dirty="0"/>
              <a:t>– introduce part-part, whole models, fact families, number bonds to 20, addition by adding together and more, subtraction by taking away and on a number line and writing number sentences. </a:t>
            </a:r>
          </a:p>
          <a:p>
            <a:r>
              <a:rPr lang="en-GB" sz="1200" b="1" dirty="0"/>
              <a:t>Length and Height </a:t>
            </a:r>
            <a:r>
              <a:rPr lang="en-GB" sz="1200" dirty="0"/>
              <a:t>– compare lengths and heights, measure length using objects, measure length in CM. </a:t>
            </a:r>
          </a:p>
          <a:p>
            <a:r>
              <a:rPr lang="en-GB" sz="1200" b="1" dirty="0"/>
              <a:t>Mass and Volume – </a:t>
            </a:r>
            <a:r>
              <a:rPr lang="en-GB" sz="1200" dirty="0"/>
              <a:t>Measure and compare mass, compare volume, measure and compare capacity.  </a:t>
            </a:r>
          </a:p>
        </p:txBody>
      </p:sp>
      <p:sp>
        <p:nvSpPr>
          <p:cNvPr id="9" name="Rectangle 8"/>
          <p:cNvSpPr/>
          <p:nvPr/>
        </p:nvSpPr>
        <p:spPr>
          <a:xfrm>
            <a:off x="5209725" y="2970183"/>
            <a:ext cx="3829843" cy="1200329"/>
          </a:xfrm>
          <a:prstGeom prst="rect">
            <a:avLst/>
          </a:prstGeom>
          <a:ln w="38100">
            <a:solidFill>
              <a:srgbClr val="92D050"/>
            </a:solidFill>
          </a:ln>
        </p:spPr>
        <p:txBody>
          <a:bodyPr wrap="square">
            <a:spAutoFit/>
          </a:bodyPr>
          <a:lstStyle/>
          <a:p>
            <a:r>
              <a:rPr lang="en-GB" sz="1200" b="1" dirty="0"/>
              <a:t>SCIENCE : Seasonal changes and Pet</a:t>
            </a:r>
            <a:r>
              <a:rPr lang="en-GB" sz="1200" dirty="0"/>
              <a:t>– children will observe how the weather changes over time and think about what happens during the different seasons. Children will look carefully at the behaviour and habitats of the creatures that they might find in the school. They will learn how to keep a pet happy and healthy. </a:t>
            </a:r>
            <a:endParaRPr lang="en-GB" sz="1200" b="1" dirty="0"/>
          </a:p>
        </p:txBody>
      </p:sp>
      <p:sp>
        <p:nvSpPr>
          <p:cNvPr id="10" name="Rectangle 9"/>
          <p:cNvSpPr/>
          <p:nvPr/>
        </p:nvSpPr>
        <p:spPr>
          <a:xfrm>
            <a:off x="88526" y="4536137"/>
            <a:ext cx="3063642" cy="1384995"/>
          </a:xfrm>
          <a:prstGeom prst="rect">
            <a:avLst/>
          </a:prstGeom>
          <a:ln w="38100">
            <a:solidFill>
              <a:schemeClr val="accent6">
                <a:lumMod val="60000"/>
                <a:lumOff val="40000"/>
              </a:schemeClr>
            </a:solidFill>
          </a:ln>
        </p:spPr>
        <p:txBody>
          <a:bodyPr wrap="square">
            <a:spAutoFit/>
          </a:bodyPr>
          <a:lstStyle/>
          <a:p>
            <a:r>
              <a:rPr lang="en-GB" sz="1200" b="1" dirty="0"/>
              <a:t>PE – </a:t>
            </a:r>
            <a:r>
              <a:rPr lang="en-GB" sz="1200" dirty="0"/>
              <a:t>in gymnastics and Dance the children will continue to develop their balance, agility and co-ordination whilst creating sequences. In outdoor PE they will continue working on their aim to get something into a target through a game. They will also understand the principles of defending and attacking. </a:t>
            </a:r>
            <a:endParaRPr lang="en-GB" sz="1200" b="1" dirty="0"/>
          </a:p>
        </p:txBody>
      </p:sp>
      <p:sp>
        <p:nvSpPr>
          <p:cNvPr id="11" name="Rectangle 10"/>
          <p:cNvSpPr/>
          <p:nvPr/>
        </p:nvSpPr>
        <p:spPr>
          <a:xfrm>
            <a:off x="3255923" y="4259139"/>
            <a:ext cx="2847898" cy="1384995"/>
          </a:xfrm>
          <a:prstGeom prst="rect">
            <a:avLst/>
          </a:prstGeom>
          <a:ln w="38100">
            <a:solidFill>
              <a:schemeClr val="accent2"/>
            </a:solidFill>
          </a:ln>
        </p:spPr>
        <p:txBody>
          <a:bodyPr wrap="square">
            <a:spAutoFit/>
          </a:bodyPr>
          <a:lstStyle/>
          <a:p>
            <a:r>
              <a:rPr lang="en-GB" sz="1200" b="1" dirty="0"/>
              <a:t>PSHE : Citizenship and Economic Wellbeing  - </a:t>
            </a:r>
            <a:r>
              <a:rPr lang="en-GB" sz="1200" dirty="0"/>
              <a:t>Children will learn about the different roles of adults in school and know who they should speak to if they feel uncomfortable. They will understand how to keep safe and what to do if they get lost. </a:t>
            </a:r>
          </a:p>
        </p:txBody>
      </p:sp>
      <p:sp>
        <p:nvSpPr>
          <p:cNvPr id="12" name="Rectangle 11"/>
          <p:cNvSpPr/>
          <p:nvPr/>
        </p:nvSpPr>
        <p:spPr>
          <a:xfrm>
            <a:off x="6191670" y="5909088"/>
            <a:ext cx="2847898" cy="830997"/>
          </a:xfrm>
          <a:prstGeom prst="rect">
            <a:avLst/>
          </a:prstGeom>
          <a:ln w="38100">
            <a:solidFill>
              <a:schemeClr val="accent4">
                <a:lumMod val="40000"/>
                <a:lumOff val="60000"/>
              </a:schemeClr>
            </a:solidFill>
          </a:ln>
        </p:spPr>
        <p:txBody>
          <a:bodyPr wrap="square">
            <a:spAutoFit/>
          </a:bodyPr>
          <a:lstStyle/>
          <a:p>
            <a:r>
              <a:rPr lang="en-GB" sz="1200" b="1" dirty="0"/>
              <a:t>RE </a:t>
            </a:r>
            <a:r>
              <a:rPr lang="en-GB" sz="1200" dirty="0"/>
              <a:t>– </a:t>
            </a:r>
            <a:r>
              <a:rPr lang="en-GB" sz="1200" b="1" dirty="0"/>
              <a:t>Judaism and Christianity </a:t>
            </a:r>
            <a:r>
              <a:rPr lang="en-GB" sz="1200" dirty="0"/>
              <a:t>– the children will be focusing on ‘What do Jewish people believe about god? and ‘Why does Easter matter to Christians?’ </a:t>
            </a:r>
            <a:endParaRPr lang="en-GB" sz="1200" b="1" dirty="0"/>
          </a:p>
        </p:txBody>
      </p:sp>
      <p:sp>
        <p:nvSpPr>
          <p:cNvPr id="13" name="Rectangle 12"/>
          <p:cNvSpPr/>
          <p:nvPr/>
        </p:nvSpPr>
        <p:spPr>
          <a:xfrm>
            <a:off x="6191670" y="4243767"/>
            <a:ext cx="2847898" cy="1615827"/>
          </a:xfrm>
          <a:prstGeom prst="rect">
            <a:avLst/>
          </a:prstGeom>
          <a:ln w="38100">
            <a:solidFill>
              <a:srgbClr val="FF0000"/>
            </a:solidFill>
          </a:ln>
        </p:spPr>
        <p:txBody>
          <a:bodyPr wrap="square">
            <a:spAutoFit/>
          </a:bodyPr>
          <a:lstStyle/>
          <a:p>
            <a:r>
              <a:rPr lang="en-GB" sz="1100" b="1" dirty="0"/>
              <a:t>ART: Painting and mixed media: Colour splash</a:t>
            </a:r>
            <a:r>
              <a:rPr lang="en-GB" sz="1100" dirty="0"/>
              <a:t>– children learn name the primary and secondary colours. They will explore mixing the primary colours to make the secondary colours. </a:t>
            </a:r>
          </a:p>
          <a:p>
            <a:r>
              <a:rPr lang="en-GB" sz="1100" b="1" dirty="0"/>
              <a:t>D&amp;T : Simple Stiches </a:t>
            </a:r>
            <a:r>
              <a:rPr lang="en-GB" sz="1100" dirty="0"/>
              <a:t>– children will make be able to name different fabrics and thread a needle before making a series of stiches into a piece of fabric. </a:t>
            </a:r>
            <a:endParaRPr lang="en-GB" sz="1100" b="1" dirty="0"/>
          </a:p>
        </p:txBody>
      </p:sp>
      <p:sp>
        <p:nvSpPr>
          <p:cNvPr id="15" name="Rectangle 14"/>
          <p:cNvSpPr/>
          <p:nvPr/>
        </p:nvSpPr>
        <p:spPr>
          <a:xfrm>
            <a:off x="3255923" y="5709546"/>
            <a:ext cx="2847898" cy="1015663"/>
          </a:xfrm>
          <a:prstGeom prst="rect">
            <a:avLst/>
          </a:prstGeom>
          <a:ln w="38100">
            <a:solidFill>
              <a:schemeClr val="accent6">
                <a:lumMod val="75000"/>
              </a:schemeClr>
            </a:solidFill>
          </a:ln>
        </p:spPr>
        <p:txBody>
          <a:bodyPr wrap="square">
            <a:spAutoFit/>
          </a:bodyPr>
          <a:lstStyle/>
          <a:p>
            <a:r>
              <a:rPr lang="en-GB" sz="1200" b="1" dirty="0"/>
              <a:t>ICT  - </a:t>
            </a:r>
            <a:r>
              <a:rPr lang="en-GB" sz="1200" dirty="0"/>
              <a:t>Children will learn about commands and how robots are programmed. They will learn how to programme a </a:t>
            </a:r>
            <a:r>
              <a:rPr lang="en-GB" sz="1200" dirty="0" err="1"/>
              <a:t>beebot</a:t>
            </a:r>
            <a:r>
              <a:rPr lang="en-GB" sz="1200" dirty="0"/>
              <a:t>  by giving it commands and fixing them if there is a problem. </a:t>
            </a:r>
            <a:endParaRPr lang="en-GB" sz="1200" b="1" dirty="0"/>
          </a:p>
        </p:txBody>
      </p:sp>
      <p:sp>
        <p:nvSpPr>
          <p:cNvPr id="14" name="Rectangle 13">
            <a:extLst>
              <a:ext uri="{FF2B5EF4-FFF2-40B4-BE49-F238E27FC236}">
                <a16:creationId xmlns:a16="http://schemas.microsoft.com/office/drawing/2014/main" id="{496E263A-F648-444B-ADF3-BFB12898DB3A}"/>
              </a:ext>
            </a:extLst>
          </p:cNvPr>
          <p:cNvSpPr/>
          <p:nvPr/>
        </p:nvSpPr>
        <p:spPr>
          <a:xfrm>
            <a:off x="104432" y="2161645"/>
            <a:ext cx="4997528" cy="830997"/>
          </a:xfrm>
          <a:prstGeom prst="rect">
            <a:avLst/>
          </a:prstGeom>
          <a:ln w="38100">
            <a:solidFill>
              <a:schemeClr val="accent2">
                <a:lumMod val="40000"/>
                <a:lumOff val="60000"/>
              </a:schemeClr>
            </a:solidFill>
          </a:ln>
        </p:spPr>
        <p:txBody>
          <a:bodyPr wrap="square">
            <a:spAutoFit/>
          </a:bodyPr>
          <a:lstStyle/>
          <a:p>
            <a:r>
              <a:rPr lang="en-GB" sz="1200" b="1" dirty="0"/>
              <a:t>HISTORY – How have toys changed? </a:t>
            </a:r>
            <a:r>
              <a:rPr lang="en-GB" sz="1200" dirty="0"/>
              <a:t>– the children will sequence toys on a timeline and discuss their significance while using the terms ’before’ and ‘after’. They will learn about the similarities and differences between toys now and in the past.  </a:t>
            </a:r>
            <a:endParaRPr lang="en-GB" sz="1100" i="1" dirty="0"/>
          </a:p>
        </p:txBody>
      </p:sp>
      <p:sp>
        <p:nvSpPr>
          <p:cNvPr id="16" name="Rectangle 15">
            <a:extLst>
              <a:ext uri="{FF2B5EF4-FFF2-40B4-BE49-F238E27FC236}">
                <a16:creationId xmlns:a16="http://schemas.microsoft.com/office/drawing/2014/main" id="{769D588E-E42F-4ED6-8516-6D2AD121F480}"/>
              </a:ext>
            </a:extLst>
          </p:cNvPr>
          <p:cNvSpPr/>
          <p:nvPr/>
        </p:nvSpPr>
        <p:spPr>
          <a:xfrm>
            <a:off x="78527" y="5987289"/>
            <a:ext cx="3063642" cy="830997"/>
          </a:xfrm>
          <a:prstGeom prst="rect">
            <a:avLst/>
          </a:prstGeom>
          <a:ln w="38100">
            <a:solidFill>
              <a:schemeClr val="accent6">
                <a:lumMod val="75000"/>
              </a:schemeClr>
            </a:solidFill>
          </a:ln>
        </p:spPr>
        <p:txBody>
          <a:bodyPr wrap="square">
            <a:spAutoFit/>
          </a:bodyPr>
          <a:lstStyle/>
          <a:p>
            <a:r>
              <a:rPr lang="en-GB" sz="1200" b="1" dirty="0"/>
              <a:t>MUSIC – </a:t>
            </a:r>
            <a:r>
              <a:rPr lang="en-GB" sz="1200" dirty="0"/>
              <a:t>children are introduced to pitch and tempo. They explore using their bodies or musical instructions to create some music that is in the right pitch and tempo. </a:t>
            </a:r>
            <a:endParaRPr lang="en-GB" sz="1200" b="1" dirty="0"/>
          </a:p>
        </p:txBody>
      </p:sp>
      <p:sp>
        <p:nvSpPr>
          <p:cNvPr id="2" name="Rectangle 1">
            <a:extLst>
              <a:ext uri="{FF2B5EF4-FFF2-40B4-BE49-F238E27FC236}">
                <a16:creationId xmlns:a16="http://schemas.microsoft.com/office/drawing/2014/main" id="{09618F43-1E44-F051-9A7A-4F4B8097767F}"/>
              </a:ext>
            </a:extLst>
          </p:cNvPr>
          <p:cNvSpPr/>
          <p:nvPr/>
        </p:nvSpPr>
        <p:spPr>
          <a:xfrm>
            <a:off x="94131" y="3083293"/>
            <a:ext cx="3058037" cy="1384995"/>
          </a:xfrm>
          <a:prstGeom prst="rect">
            <a:avLst/>
          </a:prstGeom>
          <a:ln w="38100">
            <a:solidFill>
              <a:schemeClr val="accent2">
                <a:lumMod val="40000"/>
                <a:lumOff val="60000"/>
              </a:schemeClr>
            </a:solidFill>
          </a:ln>
        </p:spPr>
        <p:txBody>
          <a:bodyPr wrap="square">
            <a:spAutoFit/>
          </a:bodyPr>
          <a:lstStyle/>
          <a:p>
            <a:r>
              <a:rPr lang="en-GB" sz="1200" b="1" dirty="0"/>
              <a:t>GEOGRAPHY – What is the weather like in the UK? </a:t>
            </a:r>
            <a:r>
              <a:rPr lang="en-GB" sz="1200" dirty="0"/>
              <a:t>The children will learn to name and locate the four countries on a map of the UK and be able to identify the country they live in.  They will learn about the four seasons and what season we are in currently. They will learn the four compass directions. </a:t>
            </a:r>
            <a:endParaRPr lang="en-GB" sz="1100" dirty="0"/>
          </a:p>
        </p:txBody>
      </p:sp>
    </p:spTree>
    <p:extLst>
      <p:ext uri="{BB962C8B-B14F-4D97-AF65-F5344CB8AC3E}">
        <p14:creationId xmlns:p14="http://schemas.microsoft.com/office/powerpoint/2010/main" val="295410357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5197</TotalTime>
  <Words>684</Words>
  <Application>Microsoft Office PowerPoint</Application>
  <PresentationFormat>On-screen Show (4:3)</PresentationFormat>
  <Paragraphs>22</Paragraphs>
  <Slides>1</Slides>
  <Notes>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vt:i4>
      </vt:variant>
    </vt:vector>
  </HeadingPairs>
  <TitlesOfParts>
    <vt:vector size="4" baseType="lpstr">
      <vt:lpstr>Arial</vt:lpstr>
      <vt:lpstr>Calibri</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Teacher</dc:creator>
  <cp:lastModifiedBy>Christine Gardiner</cp:lastModifiedBy>
  <cp:revision>27</cp:revision>
  <dcterms:created xsi:type="dcterms:W3CDTF">2020-03-17T20:00:06Z</dcterms:created>
  <dcterms:modified xsi:type="dcterms:W3CDTF">2026-02-26T13:12:33Z</dcterms:modified>
</cp:coreProperties>
</file>