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69" r:id="rId5"/>
    <p:sldId id="275" r:id="rId6"/>
    <p:sldId id="276" r:id="rId7"/>
    <p:sldId id="277" r:id="rId8"/>
    <p:sldId id="260" r:id="rId9"/>
    <p:sldId id="270" r:id="rId10"/>
    <p:sldId id="268" r:id="rId11"/>
    <p:sldId id="261" r:id="rId12"/>
    <p:sldId id="271" r:id="rId13"/>
    <p:sldId id="274" r:id="rId14"/>
    <p:sldId id="273" r:id="rId15"/>
    <p:sldId id="272" r:id="rId16"/>
    <p:sldId id="262" r:id="rId17"/>
    <p:sldId id="26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44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60"/>
  </p:normalViewPr>
  <p:slideViewPr>
    <p:cSldViewPr>
      <p:cViewPr varScale="1">
        <p:scale>
          <a:sx n="85" d="100"/>
          <a:sy n="85" d="100"/>
        </p:scale>
        <p:origin x="158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63BD38-19C6-4E6C-B72B-BA67E821D0A3}" type="datetimeFigureOut">
              <a:rPr lang="en-GB" smtClean="0"/>
              <a:t>12/10/2021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8F5BE6-1FA8-463A-BA3C-57E824D18DA2}" type="slidenum">
              <a:rPr lang="en-GB" smtClean="0"/>
              <a:t>‹#›</a:t>
            </a:fld>
            <a:endParaRPr lang="en-GB"/>
          </a:p>
        </p:txBody>
      </p:sp>
    </p:spTree>
    <p:extLst>
      <p:ext uri="{BB962C8B-B14F-4D97-AF65-F5344CB8AC3E}">
        <p14:creationId xmlns:p14="http://schemas.microsoft.com/office/powerpoint/2010/main" val="1200505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88F5BE6-1FA8-463A-BA3C-57E824D18DA2}" type="slidenum">
              <a:rPr lang="en-GB" smtClean="0"/>
              <a:t>9</a:t>
            </a:fld>
            <a:endParaRPr lang="en-GB"/>
          </a:p>
        </p:txBody>
      </p:sp>
    </p:spTree>
    <p:extLst>
      <p:ext uri="{BB962C8B-B14F-4D97-AF65-F5344CB8AC3E}">
        <p14:creationId xmlns:p14="http://schemas.microsoft.com/office/powerpoint/2010/main" val="1892837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is the Inclusion Charter, co-produced with parents and carers, schools, health, the local authority and Achieving for Children.</a:t>
            </a:r>
          </a:p>
          <a:p>
            <a:r>
              <a:rPr lang="en-GB" sz="1200" kern="1200" dirty="0">
                <a:solidFill>
                  <a:schemeClr val="tx1"/>
                </a:solidFill>
                <a:effectLst/>
                <a:latin typeface="+mn-lt"/>
                <a:ea typeface="+mn-ea"/>
                <a:cs typeface="+mn-cs"/>
              </a:rPr>
              <a:t>It will be displayed in public areas - the Town Hall, libraries, youth centres, children’s centres. </a:t>
            </a:r>
          </a:p>
          <a:p>
            <a:r>
              <a:rPr lang="en-GB" sz="1200" kern="1200" dirty="0">
                <a:solidFill>
                  <a:schemeClr val="tx1"/>
                </a:solidFill>
                <a:effectLst/>
                <a:latin typeface="+mn-lt"/>
                <a:ea typeface="+mn-ea"/>
                <a:cs typeface="+mn-cs"/>
              </a:rPr>
              <a:t>Demonstrates what services will enable young people to do and why. </a:t>
            </a:r>
          </a:p>
        </p:txBody>
      </p:sp>
      <p:sp>
        <p:nvSpPr>
          <p:cNvPr id="4" name="Slide Number Placeholder 3"/>
          <p:cNvSpPr>
            <a:spLocks noGrp="1"/>
          </p:cNvSpPr>
          <p:nvPr>
            <p:ph type="sldNum" sz="quarter" idx="10"/>
          </p:nvPr>
        </p:nvSpPr>
        <p:spPr/>
        <p:txBody>
          <a:bodyPr/>
          <a:lstStyle/>
          <a:p>
            <a:fld id="{B7582B9D-753F-4FD4-BB27-488C70B508F1}" type="slidenum">
              <a:rPr lang="en-GB" smtClean="0"/>
              <a:pPr/>
              <a:t>13</a:t>
            </a:fld>
            <a:endParaRPr lang="en-GB"/>
          </a:p>
        </p:txBody>
      </p:sp>
    </p:spTree>
    <p:extLst>
      <p:ext uri="{BB962C8B-B14F-4D97-AF65-F5344CB8AC3E}">
        <p14:creationId xmlns:p14="http://schemas.microsoft.com/office/powerpoint/2010/main" val="3834269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53B12A6-1F73-4E42-B1AA-62A642ECE2D8}"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3B12A6-1F73-4E42-B1AA-62A642ECE2D8}"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B12A6-1F73-4E42-B1AA-62A642ECE2D8}" type="datetimeFigureOut">
              <a:rPr lang="en-GB" smtClean="0"/>
              <a:t>12/10/2021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B12A6-1F73-4E42-B1AA-62A642ECE2D8}" type="datetimeFigureOut">
              <a:rPr lang="en-GB" smtClean="0"/>
              <a:t>12/10/2021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0055A7-B7FD-4436-9554-754E9D1B19ED}" type="slidenum">
              <a:rPr lang="en-GB" smtClean="0"/>
              <a:t>‹#›</a:t>
            </a:fld>
            <a:endParaRPr lang="en-GB"/>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3B12A6-1F73-4E42-B1AA-62A642ECE2D8}" type="datetimeFigureOut">
              <a:rPr lang="en-GB" smtClean="0"/>
              <a:t>12/10/2021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B12A6-1F73-4E42-B1AA-62A642ECE2D8}" type="datetimeFigureOut">
              <a:rPr lang="en-GB" smtClean="0"/>
              <a:t>12/10/2021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a:t>Click to edit Master title style</a:t>
            </a:r>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12/10/2021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12/10/2021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ullets only">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4187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E53B12A6-1F73-4E42-B1AA-62A642ECE2D8}" type="datetimeFigureOut">
              <a:rPr lang="en-GB" smtClean="0"/>
              <a:t>12/10/2021</a:t>
            </a:fld>
            <a:endParaRPr lang="en-GB"/>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GB"/>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C80055A7-B7FD-4436-9554-754E9D1B19ED}" type="slidenum">
              <a:rPr lang="en-GB" smtClean="0"/>
              <a:t>‹#›</a:t>
            </a:fld>
            <a:endParaRPr lang="en-GB"/>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dirty="0"/>
              <a:t>Year Ahead 2021-2022</a:t>
            </a:r>
          </a:p>
        </p:txBody>
      </p:sp>
      <p:sp>
        <p:nvSpPr>
          <p:cNvPr id="3" name="Subtitle 2"/>
          <p:cNvSpPr>
            <a:spLocks noGrp="1"/>
          </p:cNvSpPr>
          <p:nvPr>
            <p:ph type="subTitle" idx="1"/>
          </p:nvPr>
        </p:nvSpPr>
        <p:spPr/>
        <p:txBody>
          <a:bodyPr/>
          <a:lstStyle/>
          <a:p>
            <a:r>
              <a:rPr lang="en-GB" dirty="0"/>
              <a:t>13</a:t>
            </a:r>
            <a:r>
              <a:rPr lang="en-GB" baseline="30000" dirty="0"/>
              <a:t>th</a:t>
            </a:r>
            <a:r>
              <a:rPr lang="en-GB" dirty="0"/>
              <a:t> October 2019</a:t>
            </a:r>
          </a:p>
        </p:txBody>
      </p:sp>
      <p:pic>
        <p:nvPicPr>
          <p:cNvPr id="5122" name="Picture 2" descr="C:\Users\s\AppData\Local\Microsoft\Windows\INetCache\IE\34HTM052\Red 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548680"/>
            <a:ext cx="134302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101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700" dirty="0"/>
              <a:t>Agenda </a:t>
            </a:r>
          </a:p>
        </p:txBody>
      </p:sp>
      <p:sp>
        <p:nvSpPr>
          <p:cNvPr id="3" name="Content Placeholder 2"/>
          <p:cNvSpPr>
            <a:spLocks noGrp="1"/>
          </p:cNvSpPr>
          <p:nvPr>
            <p:ph idx="1"/>
          </p:nvPr>
        </p:nvSpPr>
        <p:spPr>
          <a:xfrm>
            <a:off x="971600" y="692696"/>
            <a:ext cx="7543800" cy="3886200"/>
          </a:xfrm>
        </p:spPr>
        <p:txBody>
          <a:bodyPr>
            <a:normAutofit/>
          </a:bodyPr>
          <a:lstStyle/>
          <a:p>
            <a:pPr marL="0" indent="0">
              <a:buNone/>
            </a:pPr>
            <a:r>
              <a:rPr lang="en-GB" dirty="0"/>
              <a:t>Governors – Chair of Governors Mrs Claire Philpott</a:t>
            </a:r>
          </a:p>
          <a:p>
            <a:pPr marL="0" indent="0">
              <a:buNone/>
            </a:pPr>
            <a:r>
              <a:rPr lang="en-GB" dirty="0"/>
              <a:t>PTA – Chair of PTA Mr and Mrs Bennett and Miss Harris</a:t>
            </a:r>
          </a:p>
          <a:p>
            <a:pPr marL="0" indent="0">
              <a:buNone/>
            </a:pPr>
            <a:r>
              <a:rPr lang="en-GB" dirty="0"/>
              <a:t>Headteacher – Mrs Fenella Reekie</a:t>
            </a:r>
          </a:p>
        </p:txBody>
      </p:sp>
    </p:spTree>
    <p:extLst>
      <p:ext uri="{BB962C8B-B14F-4D97-AF65-F5344CB8AC3E}">
        <p14:creationId xmlns:p14="http://schemas.microsoft.com/office/powerpoint/2010/main" val="2287967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Our school values</a:t>
            </a:r>
          </a:p>
        </p:txBody>
      </p:sp>
      <p:sp>
        <p:nvSpPr>
          <p:cNvPr id="3" name="Content Placeholder 2"/>
          <p:cNvSpPr>
            <a:spLocks noGrp="1"/>
          </p:cNvSpPr>
          <p:nvPr>
            <p:ph idx="1"/>
          </p:nvPr>
        </p:nvSpPr>
        <p:spPr>
          <a:xfrm>
            <a:off x="762000" y="685800"/>
            <a:ext cx="7543800" cy="4687416"/>
          </a:xfrm>
        </p:spPr>
        <p:txBody>
          <a:bodyPr>
            <a:normAutofit fontScale="55000" lnSpcReduction="20000"/>
          </a:bodyPr>
          <a:lstStyle/>
          <a:p>
            <a:pPr marL="0" indent="0" algn="ctr">
              <a:buNone/>
            </a:pPr>
            <a:r>
              <a:rPr lang="en-GB" sz="3200" b="1" dirty="0"/>
              <a:t>Our School is</a:t>
            </a:r>
            <a:endParaRPr lang="en-GB" sz="3200" dirty="0"/>
          </a:p>
          <a:p>
            <a:pPr marL="0" indent="0" algn="ctr">
              <a:buNone/>
            </a:pPr>
            <a:r>
              <a:rPr lang="en-GB" sz="3200" b="1" dirty="0"/>
              <a:t>a family of learning at the heart of the community.</a:t>
            </a:r>
            <a:endParaRPr lang="en-GB" sz="3200" dirty="0"/>
          </a:p>
          <a:p>
            <a:pPr marL="0" indent="0" algn="ctr">
              <a:buNone/>
            </a:pPr>
            <a:r>
              <a:rPr lang="en-GB" sz="3200" b="1" dirty="0"/>
              <a:t>It is built on our Christian Values of </a:t>
            </a:r>
          </a:p>
          <a:p>
            <a:pPr marL="0" indent="0" algn="ctr">
              <a:buNone/>
            </a:pPr>
            <a:r>
              <a:rPr lang="en-GB" sz="3200" b="1" dirty="0"/>
              <a:t>friendship, community, joy, peace, trust, endurance and forgiveness that help us:-</a:t>
            </a:r>
            <a:endParaRPr lang="en-GB" sz="3200" dirty="0"/>
          </a:p>
          <a:p>
            <a:pPr marL="0" indent="0" algn="ctr">
              <a:buNone/>
            </a:pPr>
            <a:endParaRPr lang="en-GB" sz="3200" dirty="0"/>
          </a:p>
          <a:p>
            <a:r>
              <a:rPr lang="en-GB" sz="3200" dirty="0"/>
              <a:t>·         </a:t>
            </a:r>
            <a:r>
              <a:rPr lang="en-GB" sz="3200" b="1" dirty="0"/>
              <a:t>Care and share</a:t>
            </a:r>
            <a:endParaRPr lang="en-GB" sz="3200" dirty="0"/>
          </a:p>
          <a:p>
            <a:r>
              <a:rPr lang="en-GB" sz="3200" dirty="0"/>
              <a:t> </a:t>
            </a:r>
          </a:p>
          <a:p>
            <a:r>
              <a:rPr lang="en-GB" sz="3200" dirty="0"/>
              <a:t>·         </a:t>
            </a:r>
            <a:r>
              <a:rPr lang="en-GB" sz="3200" b="1" dirty="0"/>
              <a:t>Create a safe, happy and friendly place</a:t>
            </a:r>
            <a:endParaRPr lang="en-GB" sz="3200" dirty="0"/>
          </a:p>
          <a:p>
            <a:r>
              <a:rPr lang="en-GB" sz="3200" dirty="0"/>
              <a:t> </a:t>
            </a:r>
          </a:p>
          <a:p>
            <a:r>
              <a:rPr lang="en-GB" sz="3200" dirty="0"/>
              <a:t>·         </a:t>
            </a:r>
            <a:r>
              <a:rPr lang="en-GB" sz="3200" b="1" dirty="0"/>
              <a:t>Encourage curiosity and creativity</a:t>
            </a:r>
            <a:endParaRPr lang="en-GB" sz="3200" dirty="0"/>
          </a:p>
          <a:p>
            <a:r>
              <a:rPr lang="en-GB" sz="3200" dirty="0"/>
              <a:t> </a:t>
            </a:r>
          </a:p>
          <a:p>
            <a:r>
              <a:rPr lang="en-GB" sz="3200" dirty="0"/>
              <a:t>·         </a:t>
            </a:r>
            <a:r>
              <a:rPr lang="en-GB" sz="3200" b="1" dirty="0"/>
              <a:t>Nurture children and staff for their journey through life </a:t>
            </a:r>
            <a:endParaRPr lang="en-GB" sz="3200" dirty="0"/>
          </a:p>
          <a:p>
            <a:r>
              <a:rPr lang="en-GB" sz="3200" dirty="0"/>
              <a:t> </a:t>
            </a:r>
          </a:p>
          <a:p>
            <a:r>
              <a:rPr lang="en-GB" sz="3200" dirty="0"/>
              <a:t>·         </a:t>
            </a:r>
            <a:r>
              <a:rPr lang="en-GB" sz="3200" b="1" dirty="0"/>
              <a:t>Develop responsibility and respect</a:t>
            </a:r>
            <a:endParaRPr lang="en-GB" sz="3200" dirty="0"/>
          </a:p>
          <a:p>
            <a:r>
              <a:rPr lang="en-GB" sz="3200" dirty="0"/>
              <a:t> </a:t>
            </a:r>
          </a:p>
          <a:p>
            <a:r>
              <a:rPr lang="en-GB" sz="3200" dirty="0"/>
              <a:t>·         </a:t>
            </a:r>
            <a:r>
              <a:rPr lang="en-GB" sz="3200" b="1" dirty="0"/>
              <a:t>Inspire the very best in all of us</a:t>
            </a:r>
            <a:endParaRPr lang="en-GB" sz="3200" dirty="0"/>
          </a:p>
          <a:p>
            <a:pPr marL="0" indent="0">
              <a:buNone/>
            </a:pPr>
            <a:endParaRPr lang="en-GB" dirty="0"/>
          </a:p>
        </p:txBody>
      </p:sp>
    </p:spTree>
    <p:extLst>
      <p:ext uri="{BB962C8B-B14F-4D97-AF65-F5344CB8AC3E}">
        <p14:creationId xmlns:p14="http://schemas.microsoft.com/office/powerpoint/2010/main" val="2001679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Our Visions for the school </a:t>
            </a:r>
          </a:p>
        </p:txBody>
      </p:sp>
      <p:sp>
        <p:nvSpPr>
          <p:cNvPr id="5" name="TextBox 4"/>
          <p:cNvSpPr txBox="1"/>
          <p:nvPr/>
        </p:nvSpPr>
        <p:spPr>
          <a:xfrm>
            <a:off x="683568" y="692696"/>
            <a:ext cx="7704856" cy="2954655"/>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2800" dirty="0"/>
              <a:t>That all children are accepted, loved, affirmed and fulfil their academic potential</a:t>
            </a:r>
          </a:p>
          <a:p>
            <a:pPr marL="285750" indent="-285750">
              <a:buFont typeface="Arial" panose="020B0604020202020204" pitchFamily="34" charset="0"/>
              <a:buChar char="•"/>
            </a:pPr>
            <a:r>
              <a:rPr lang="en-GB" sz="2800" dirty="0"/>
              <a:t>That all children develop skills and enthusiasm as life long learners</a:t>
            </a:r>
          </a:p>
          <a:p>
            <a:pPr marL="285750" indent="-285750">
              <a:buFont typeface="Arial" panose="020B0604020202020204" pitchFamily="34" charset="0"/>
              <a:buChar char="•"/>
            </a:pPr>
            <a:r>
              <a:rPr lang="en-GB" sz="2800" dirty="0"/>
              <a:t>That all children develop emotional and spiritual resilience through living out our Christian values</a:t>
            </a:r>
          </a:p>
        </p:txBody>
      </p:sp>
    </p:spTree>
    <p:extLst>
      <p:ext uri="{BB962C8B-B14F-4D97-AF65-F5344CB8AC3E}">
        <p14:creationId xmlns:p14="http://schemas.microsoft.com/office/powerpoint/2010/main" val="746787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6163A-087E-4BBD-BE15-BBFA0CCF8393}"/>
              </a:ext>
            </a:extLst>
          </p:cNvPr>
          <p:cNvSpPr>
            <a:spLocks noGrp="1"/>
          </p:cNvSpPr>
          <p:nvPr>
            <p:ph type="title"/>
          </p:nvPr>
        </p:nvSpPr>
        <p:spPr/>
        <p:txBody>
          <a:bodyPr>
            <a:normAutofit fontScale="90000"/>
          </a:bodyPr>
          <a:lstStyle/>
          <a:p>
            <a:r>
              <a:rPr lang="en-GB" dirty="0"/>
              <a:t>Behaviours for Learning</a:t>
            </a:r>
          </a:p>
        </p:txBody>
      </p:sp>
      <p:sp>
        <p:nvSpPr>
          <p:cNvPr id="3" name="Content Placeholder 2">
            <a:extLst>
              <a:ext uri="{FF2B5EF4-FFF2-40B4-BE49-F238E27FC236}">
                <a16:creationId xmlns:a16="http://schemas.microsoft.com/office/drawing/2014/main" id="{36EBEF3A-0D30-4FBF-8963-ACAFA853A070}"/>
              </a:ext>
            </a:extLst>
          </p:cNvPr>
          <p:cNvSpPr>
            <a:spLocks noGrp="1"/>
          </p:cNvSpPr>
          <p:nvPr>
            <p:ph idx="1"/>
          </p:nvPr>
        </p:nvSpPr>
        <p:spPr/>
        <p:txBody>
          <a:bodyPr/>
          <a:lstStyle/>
          <a:p>
            <a:r>
              <a:rPr lang="en-GB" dirty="0"/>
              <a:t>6Rs</a:t>
            </a:r>
          </a:p>
          <a:p>
            <a:r>
              <a:rPr lang="en-GB" dirty="0"/>
              <a:t>Responsibility</a:t>
            </a:r>
          </a:p>
          <a:p>
            <a:r>
              <a:rPr lang="en-GB" dirty="0"/>
              <a:t>Ready</a:t>
            </a:r>
          </a:p>
          <a:p>
            <a:r>
              <a:rPr lang="en-GB" dirty="0"/>
              <a:t>Resilience</a:t>
            </a:r>
          </a:p>
          <a:p>
            <a:r>
              <a:rPr lang="en-GB" dirty="0"/>
              <a:t>Resourcefulness</a:t>
            </a:r>
          </a:p>
          <a:p>
            <a:r>
              <a:rPr lang="en-GB" dirty="0"/>
              <a:t>Respect</a:t>
            </a:r>
          </a:p>
          <a:p>
            <a:r>
              <a:rPr lang="en-GB" dirty="0"/>
              <a:t>Reflective</a:t>
            </a:r>
          </a:p>
        </p:txBody>
      </p:sp>
    </p:spTree>
    <p:extLst>
      <p:ext uri="{BB962C8B-B14F-4D97-AF65-F5344CB8AC3E}">
        <p14:creationId xmlns:p14="http://schemas.microsoft.com/office/powerpoint/2010/main" val="2059554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764B54-2D10-4211-B5DD-D72D605FD34E}"/>
              </a:ext>
            </a:extLst>
          </p:cNvPr>
          <p:cNvSpPr>
            <a:spLocks noGrp="1"/>
          </p:cNvSpPr>
          <p:nvPr>
            <p:ph idx="1"/>
          </p:nvPr>
        </p:nvSpPr>
        <p:spPr/>
        <p:txBody>
          <a:bodyPr/>
          <a:lstStyle/>
          <a:p>
            <a:pPr marL="0" indent="0" algn="ctr">
              <a:buNone/>
            </a:pPr>
            <a:endParaRPr lang="en-GB" sz="4400" b="1" u="sng" dirty="0"/>
          </a:p>
          <a:p>
            <a:pPr marL="0" indent="0" algn="ctr">
              <a:buNone/>
            </a:pPr>
            <a:endParaRPr lang="en-GB" sz="4400" b="1" u="sng" dirty="0"/>
          </a:p>
          <a:p>
            <a:pPr marL="0" indent="0" algn="ctr">
              <a:buNone/>
            </a:pPr>
            <a:endParaRPr lang="en-GB" sz="4400" b="1" u="sng" dirty="0"/>
          </a:p>
          <a:p>
            <a:pPr marL="0" indent="0" algn="ctr">
              <a:buNone/>
            </a:pPr>
            <a:r>
              <a:rPr lang="en-GB" sz="4400" b="1" u="sng" dirty="0"/>
              <a:t>Where we all flourish</a:t>
            </a:r>
          </a:p>
          <a:p>
            <a:endParaRPr lang="en-GB" dirty="0"/>
          </a:p>
        </p:txBody>
      </p:sp>
      <p:pic>
        <p:nvPicPr>
          <p:cNvPr id="7" name="Picture 6">
            <a:extLst>
              <a:ext uri="{FF2B5EF4-FFF2-40B4-BE49-F238E27FC236}">
                <a16:creationId xmlns:a16="http://schemas.microsoft.com/office/drawing/2014/main" id="{6FDB2DCF-DBA5-4427-AE50-DC4C0783AA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131078"/>
            <a:ext cx="3635896" cy="2726922"/>
          </a:xfrm>
          <a:prstGeom prst="rect">
            <a:avLst/>
          </a:prstGeom>
        </p:spPr>
      </p:pic>
      <p:pic>
        <p:nvPicPr>
          <p:cNvPr id="9" name="Picture 8">
            <a:extLst>
              <a:ext uri="{FF2B5EF4-FFF2-40B4-BE49-F238E27FC236}">
                <a16:creationId xmlns:a16="http://schemas.microsoft.com/office/drawing/2014/main" id="{523EF2D4-590A-4814-9155-F6762F739A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4372" y="4437112"/>
            <a:ext cx="3035829" cy="2276872"/>
          </a:xfrm>
          <a:prstGeom prst="rect">
            <a:avLst/>
          </a:prstGeom>
        </p:spPr>
      </p:pic>
      <p:pic>
        <p:nvPicPr>
          <p:cNvPr id="11" name="Picture 10">
            <a:extLst>
              <a:ext uri="{FF2B5EF4-FFF2-40B4-BE49-F238E27FC236}">
                <a16:creationId xmlns:a16="http://schemas.microsoft.com/office/drawing/2014/main" id="{A53E3471-6C14-404C-B0C8-3250421A78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0997" y="507929"/>
            <a:ext cx="3270109" cy="2452582"/>
          </a:xfrm>
          <a:prstGeom prst="rect">
            <a:avLst/>
          </a:prstGeom>
        </p:spPr>
      </p:pic>
      <p:pic>
        <p:nvPicPr>
          <p:cNvPr id="17" name="Picture 16">
            <a:extLst>
              <a:ext uri="{FF2B5EF4-FFF2-40B4-BE49-F238E27FC236}">
                <a16:creationId xmlns:a16="http://schemas.microsoft.com/office/drawing/2014/main" id="{088A3E16-ACDC-49FF-9C7B-1EB5C2676F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23528" y="519218"/>
            <a:ext cx="3270109" cy="2452582"/>
          </a:xfrm>
          <a:prstGeom prst="rect">
            <a:avLst/>
          </a:prstGeom>
        </p:spPr>
      </p:pic>
      <p:pic>
        <p:nvPicPr>
          <p:cNvPr id="29" name="Picture 28">
            <a:extLst>
              <a:ext uri="{FF2B5EF4-FFF2-40B4-BE49-F238E27FC236}">
                <a16:creationId xmlns:a16="http://schemas.microsoft.com/office/drawing/2014/main" id="{EA65E635-3E8D-475B-9E34-B9C33AF6C9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5856" y="1116986"/>
            <a:ext cx="3035830" cy="2276873"/>
          </a:xfrm>
          <a:prstGeom prst="rect">
            <a:avLst/>
          </a:prstGeom>
        </p:spPr>
      </p:pic>
    </p:spTree>
    <p:extLst>
      <p:ext uri="{BB962C8B-B14F-4D97-AF65-F5344CB8AC3E}">
        <p14:creationId xmlns:p14="http://schemas.microsoft.com/office/powerpoint/2010/main" val="3082599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6AF13-390A-494A-AC9C-26148A626618}"/>
              </a:ext>
            </a:extLst>
          </p:cNvPr>
          <p:cNvSpPr>
            <a:spLocks noGrp="1"/>
          </p:cNvSpPr>
          <p:nvPr>
            <p:ph type="title"/>
          </p:nvPr>
        </p:nvSpPr>
        <p:spPr/>
        <p:txBody>
          <a:bodyPr/>
          <a:lstStyle/>
          <a:p>
            <a:r>
              <a:rPr lang="en-GB" dirty="0"/>
              <a:t>Assessment this year</a:t>
            </a:r>
          </a:p>
        </p:txBody>
      </p:sp>
      <p:sp>
        <p:nvSpPr>
          <p:cNvPr id="3" name="Content Placeholder 2">
            <a:extLst>
              <a:ext uri="{FF2B5EF4-FFF2-40B4-BE49-F238E27FC236}">
                <a16:creationId xmlns:a16="http://schemas.microsoft.com/office/drawing/2014/main" id="{8377A2C2-AA51-49F0-828E-6458D51069C4}"/>
              </a:ext>
            </a:extLst>
          </p:cNvPr>
          <p:cNvSpPr>
            <a:spLocks noGrp="1"/>
          </p:cNvSpPr>
          <p:nvPr>
            <p:ph idx="1"/>
          </p:nvPr>
        </p:nvSpPr>
        <p:spPr/>
        <p:txBody>
          <a:bodyPr/>
          <a:lstStyle/>
          <a:p>
            <a:r>
              <a:rPr lang="en-GB" dirty="0"/>
              <a:t>Reception Baseline assessment</a:t>
            </a:r>
          </a:p>
          <a:p>
            <a:r>
              <a:rPr lang="en-GB" dirty="0"/>
              <a:t>KS1 SATS – (last year of SATS in year 2) maths and reading– June</a:t>
            </a:r>
          </a:p>
          <a:p>
            <a:r>
              <a:rPr lang="en-GB" dirty="0"/>
              <a:t>KS2 SATS – maths, </a:t>
            </a:r>
            <a:r>
              <a:rPr lang="en-GB" dirty="0" err="1"/>
              <a:t>spag</a:t>
            </a:r>
            <a:r>
              <a:rPr lang="en-GB" dirty="0"/>
              <a:t>, reading - May</a:t>
            </a:r>
          </a:p>
          <a:p>
            <a:r>
              <a:rPr lang="en-GB" dirty="0"/>
              <a:t>Phonics screening for year 1 – June</a:t>
            </a:r>
          </a:p>
          <a:p>
            <a:r>
              <a:rPr lang="en-GB" dirty="0"/>
              <a:t>Phonics test for current year 2 after half term because they missed out </a:t>
            </a:r>
            <a:r>
              <a:rPr lang="en-GB"/>
              <a:t>earlier this year. </a:t>
            </a:r>
            <a:endParaRPr lang="en-GB" dirty="0"/>
          </a:p>
          <a:p>
            <a:r>
              <a:rPr lang="en-GB" dirty="0"/>
              <a:t>Multiplications Tables Check for year 4 – June</a:t>
            </a:r>
          </a:p>
          <a:p>
            <a:endParaRPr lang="en-GB" dirty="0"/>
          </a:p>
        </p:txBody>
      </p:sp>
    </p:spTree>
    <p:extLst>
      <p:ext uri="{BB962C8B-B14F-4D97-AF65-F5344CB8AC3E}">
        <p14:creationId xmlns:p14="http://schemas.microsoft.com/office/powerpoint/2010/main" val="4194797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Ofsted– What are we doing?</a:t>
            </a:r>
          </a:p>
        </p:txBody>
      </p:sp>
      <p:sp>
        <p:nvSpPr>
          <p:cNvPr id="3" name="Content Placeholder 2"/>
          <p:cNvSpPr>
            <a:spLocks noGrp="1"/>
          </p:cNvSpPr>
          <p:nvPr>
            <p:ph idx="1"/>
          </p:nvPr>
        </p:nvSpPr>
        <p:spPr>
          <a:xfrm>
            <a:off x="1043608" y="1628800"/>
            <a:ext cx="6690320" cy="3456384"/>
          </a:xfrm>
        </p:spPr>
        <p:txBody>
          <a:bodyPr>
            <a:normAutofit fontScale="25000" lnSpcReduction="20000"/>
          </a:bodyPr>
          <a:lstStyle/>
          <a:p>
            <a:pPr marL="0" indent="0">
              <a:buNone/>
            </a:pPr>
            <a:endParaRPr lang="en-GB" sz="7400" dirty="0"/>
          </a:p>
          <a:p>
            <a:pPr marL="0" indent="0">
              <a:buNone/>
            </a:pPr>
            <a:endParaRPr lang="en-GB" sz="7400" dirty="0"/>
          </a:p>
          <a:p>
            <a:pPr marL="0" indent="0">
              <a:buNone/>
            </a:pPr>
            <a:r>
              <a:rPr lang="en-GB" sz="7400" dirty="0">
                <a:solidFill>
                  <a:srgbClr val="FF0000"/>
                </a:solidFill>
              </a:rPr>
              <a:t>By further developing teaching and learning, pupils’ progress in mathematics continues to accelerate </a:t>
            </a:r>
          </a:p>
          <a:p>
            <a:pPr lvl="1"/>
            <a:r>
              <a:rPr lang="en-GB" sz="8000" dirty="0">
                <a:solidFill>
                  <a:schemeClr val="tx1"/>
                </a:solidFill>
              </a:rPr>
              <a:t>Consolidate and continue to develop our maths curriculum – we purchased Abacus Maths scheme, </a:t>
            </a:r>
          </a:p>
          <a:p>
            <a:pPr lvl="1"/>
            <a:r>
              <a:rPr lang="en-GB" sz="8000" dirty="0">
                <a:solidFill>
                  <a:schemeClr val="tx1"/>
                </a:solidFill>
              </a:rPr>
              <a:t>Maths intervention programme purchased to support those children who need extra time</a:t>
            </a:r>
          </a:p>
          <a:p>
            <a:pPr lvl="1"/>
            <a:r>
              <a:rPr lang="en-GB" sz="8000" dirty="0">
                <a:solidFill>
                  <a:schemeClr val="tx1"/>
                </a:solidFill>
              </a:rPr>
              <a:t>More opportunities for children to develop their reasoning skills. Children are expected to complete some examples of their learning but after 10 minutes of each maths lesson, they assess where they are and either consolidate their learning or move their learning on. </a:t>
            </a:r>
          </a:p>
          <a:p>
            <a:pPr lvl="1"/>
            <a:r>
              <a:rPr lang="en-GB" sz="8000" dirty="0">
                <a:solidFill>
                  <a:schemeClr val="tx1"/>
                </a:solidFill>
              </a:rPr>
              <a:t>Resources put in to support the children who are vulnerable to achieve ARE –Teachers have been trained in deepening children’s learning in maths either through greater depth activities or through the pink questions during marking and feed back to the children.</a:t>
            </a:r>
          </a:p>
          <a:p>
            <a:pPr lvl="1"/>
            <a:r>
              <a:rPr lang="en-GB" sz="8000" dirty="0">
                <a:solidFill>
                  <a:schemeClr val="tx1"/>
                </a:solidFill>
              </a:rPr>
              <a:t>Workshops planned for this year so that parents can support their children better.</a:t>
            </a:r>
          </a:p>
          <a:p>
            <a:pPr lvl="1"/>
            <a:r>
              <a:rPr lang="en-GB" sz="8000" dirty="0">
                <a:solidFill>
                  <a:schemeClr val="tx1"/>
                </a:solidFill>
              </a:rPr>
              <a:t>Catch up funding being used to support children in small group sessions</a:t>
            </a:r>
          </a:p>
          <a:p>
            <a:pPr lvl="1"/>
            <a:endParaRPr lang="en-GB" sz="8000" dirty="0">
              <a:solidFill>
                <a:srgbClr val="FF0000"/>
              </a:solidFill>
            </a:endParaRPr>
          </a:p>
          <a:p>
            <a:pPr lvl="1"/>
            <a:endParaRPr lang="en-GB" sz="8000" dirty="0">
              <a:solidFill>
                <a:srgbClr val="FF0000"/>
              </a:solidFill>
            </a:endParaRPr>
          </a:p>
          <a:p>
            <a:pPr lvl="1"/>
            <a:endParaRPr lang="en-GB" sz="8000" dirty="0">
              <a:solidFill>
                <a:srgbClr val="FF0000"/>
              </a:solidFill>
            </a:endParaRPr>
          </a:p>
          <a:p>
            <a:pPr lvl="1"/>
            <a:endParaRPr lang="en-GB" sz="8000" dirty="0">
              <a:solidFill>
                <a:srgbClr val="FF0000"/>
              </a:solidFill>
            </a:endParaRPr>
          </a:p>
          <a:p>
            <a:pPr marL="0" indent="0">
              <a:buNone/>
            </a:pPr>
            <a:endParaRPr lang="en-GB" dirty="0"/>
          </a:p>
        </p:txBody>
      </p:sp>
    </p:spTree>
    <p:extLst>
      <p:ext uri="{BB962C8B-B14F-4D97-AF65-F5344CB8AC3E}">
        <p14:creationId xmlns:p14="http://schemas.microsoft.com/office/powerpoint/2010/main" val="3278439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Ofsted – what are we doing?</a:t>
            </a:r>
          </a:p>
        </p:txBody>
      </p:sp>
      <p:sp>
        <p:nvSpPr>
          <p:cNvPr id="3" name="Content Placeholder 2"/>
          <p:cNvSpPr>
            <a:spLocks noGrp="1"/>
          </p:cNvSpPr>
          <p:nvPr>
            <p:ph idx="1"/>
          </p:nvPr>
        </p:nvSpPr>
        <p:spPr/>
        <p:txBody>
          <a:bodyPr>
            <a:normAutofit fontScale="25000" lnSpcReduction="20000"/>
          </a:bodyPr>
          <a:lstStyle/>
          <a:p>
            <a:endParaRPr lang="en-GB" sz="9600" dirty="0"/>
          </a:p>
          <a:p>
            <a:endParaRPr lang="en-GB" sz="9600" dirty="0"/>
          </a:p>
          <a:p>
            <a:endParaRPr lang="en-GB" sz="9600" dirty="0"/>
          </a:p>
          <a:p>
            <a:endParaRPr lang="en-GB" sz="9600" dirty="0"/>
          </a:p>
          <a:p>
            <a:endParaRPr lang="en-GB" sz="9600" dirty="0"/>
          </a:p>
          <a:p>
            <a:r>
              <a:rPr lang="en-GB" sz="9600" dirty="0">
                <a:solidFill>
                  <a:srgbClr val="FF0000"/>
                </a:solidFill>
              </a:rPr>
              <a:t>every opportunity is taken to enhance pupils’ cultural capital and ensure that pupils are ready for of life in modern Britain</a:t>
            </a:r>
            <a:r>
              <a:rPr lang="en-GB" sz="9600" dirty="0"/>
              <a:t>. </a:t>
            </a:r>
          </a:p>
          <a:p>
            <a:pPr lvl="1"/>
            <a:r>
              <a:rPr lang="en-GB" sz="7400" dirty="0">
                <a:solidFill>
                  <a:schemeClr val="tx1"/>
                </a:solidFill>
              </a:rPr>
              <a:t>Enhance our ICT facilities – 2 class sets of </a:t>
            </a:r>
            <a:r>
              <a:rPr lang="en-GB" sz="7400" dirty="0" err="1">
                <a:solidFill>
                  <a:schemeClr val="tx1"/>
                </a:solidFill>
              </a:rPr>
              <a:t>ipads</a:t>
            </a:r>
            <a:r>
              <a:rPr lang="en-GB" sz="7400" dirty="0">
                <a:solidFill>
                  <a:schemeClr val="tx1"/>
                </a:solidFill>
              </a:rPr>
              <a:t> in school, every class with own set of laptops, interactive whiteboards installed in every classroom</a:t>
            </a:r>
          </a:p>
          <a:p>
            <a:pPr lvl="1"/>
            <a:r>
              <a:rPr lang="en-GB" sz="7400" dirty="0">
                <a:solidFill>
                  <a:schemeClr val="tx1"/>
                </a:solidFill>
              </a:rPr>
              <a:t>Ensure that children have an understanding of global issues – Picture News for the whole school</a:t>
            </a:r>
          </a:p>
          <a:p>
            <a:pPr lvl="1"/>
            <a:r>
              <a:rPr lang="en-GB" sz="7400" dirty="0">
                <a:solidFill>
                  <a:schemeClr val="tx1"/>
                </a:solidFill>
              </a:rPr>
              <a:t>Continue to develop links with the wider community – work with Rotary and </a:t>
            </a:r>
            <a:r>
              <a:rPr lang="en-GB" sz="7400" dirty="0" err="1">
                <a:solidFill>
                  <a:schemeClr val="tx1"/>
                </a:solidFill>
              </a:rPr>
              <a:t>Rotakids</a:t>
            </a:r>
            <a:endParaRPr lang="en-GB" sz="7400" dirty="0">
              <a:solidFill>
                <a:schemeClr val="tx1"/>
              </a:solidFill>
            </a:endParaRPr>
          </a:p>
          <a:p>
            <a:pPr lvl="1"/>
            <a:r>
              <a:rPr lang="en-GB" sz="7400" dirty="0">
                <a:solidFill>
                  <a:schemeClr val="tx1"/>
                </a:solidFill>
              </a:rPr>
              <a:t>Continue to develop links with church – re-introduction family service 4@4, Pupils4Praise, role of chaplain in school </a:t>
            </a:r>
          </a:p>
          <a:p>
            <a:pPr lvl="1"/>
            <a:r>
              <a:rPr lang="en-GB" sz="7400" dirty="0">
                <a:solidFill>
                  <a:schemeClr val="tx1"/>
                </a:solidFill>
              </a:rPr>
              <a:t>Develop links with </a:t>
            </a:r>
            <a:r>
              <a:rPr lang="en-GB" sz="7400" dirty="0" err="1">
                <a:solidFill>
                  <a:schemeClr val="tx1"/>
                </a:solidFill>
              </a:rPr>
              <a:t>Iybas</a:t>
            </a:r>
            <a:r>
              <a:rPr lang="en-GB" sz="7400" dirty="0">
                <a:solidFill>
                  <a:schemeClr val="tx1"/>
                </a:solidFill>
              </a:rPr>
              <a:t> school in Sierra Leone –</a:t>
            </a:r>
          </a:p>
          <a:p>
            <a:pPr lvl="1"/>
            <a:r>
              <a:rPr lang="en-GB" sz="7400" dirty="0">
                <a:solidFill>
                  <a:schemeClr val="tx1"/>
                </a:solidFill>
              </a:rPr>
              <a:t>Focus on mental health – mind up programme, emotional wellbeing ambassadors, 1 more TA trained in ELSA, nurture group to be up and running before Christmas for KS1</a:t>
            </a:r>
          </a:p>
          <a:p>
            <a:pPr lvl="1"/>
            <a:r>
              <a:rPr lang="en-GB" sz="7400" dirty="0">
                <a:solidFill>
                  <a:schemeClr val="tx1"/>
                </a:solidFill>
              </a:rPr>
              <a:t>Reinstate leadership roles in school – school council, eco warriors, digital leaders, Pupils4Praise, </a:t>
            </a:r>
            <a:r>
              <a:rPr lang="en-GB" sz="7400" dirty="0" err="1">
                <a:solidFill>
                  <a:schemeClr val="tx1"/>
                </a:solidFill>
              </a:rPr>
              <a:t>Rotakids</a:t>
            </a:r>
            <a:r>
              <a:rPr lang="en-GB" sz="7400" dirty="0">
                <a:solidFill>
                  <a:schemeClr val="tx1"/>
                </a:solidFill>
              </a:rPr>
              <a:t>, </a:t>
            </a:r>
          </a:p>
          <a:p>
            <a:pPr lvl="1"/>
            <a:r>
              <a:rPr lang="en-GB" sz="7400" dirty="0">
                <a:solidFill>
                  <a:schemeClr val="tx1"/>
                </a:solidFill>
              </a:rPr>
              <a:t>Continue to promote positivity, resilience and self challenge through our work on growth mindset</a:t>
            </a:r>
          </a:p>
          <a:p>
            <a:pPr lvl="1"/>
            <a:endParaRPr lang="en-GB" sz="7400" dirty="0">
              <a:solidFill>
                <a:srgbClr val="FF0000"/>
              </a:solidFill>
            </a:endParaRPr>
          </a:p>
          <a:p>
            <a:pPr lvl="1"/>
            <a:endParaRPr lang="en-GB" sz="2900" dirty="0">
              <a:solidFill>
                <a:srgbClr val="FF0000"/>
              </a:solidFill>
            </a:endParaRPr>
          </a:p>
          <a:p>
            <a:pPr marL="0" indent="0">
              <a:buNone/>
            </a:pPr>
            <a:r>
              <a:rPr lang="en-GB" dirty="0"/>
              <a:t>	</a:t>
            </a:r>
          </a:p>
          <a:p>
            <a:endParaRPr lang="en-GB" dirty="0"/>
          </a:p>
          <a:p>
            <a:endParaRPr lang="en-GB" dirty="0"/>
          </a:p>
          <a:p>
            <a:endParaRPr lang="en-GB" dirty="0"/>
          </a:p>
        </p:txBody>
      </p:sp>
    </p:spTree>
    <p:extLst>
      <p:ext uri="{BB962C8B-B14F-4D97-AF65-F5344CB8AC3E}">
        <p14:creationId xmlns:p14="http://schemas.microsoft.com/office/powerpoint/2010/main" val="963820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SIAMS– What are we doing?</a:t>
            </a:r>
          </a:p>
        </p:txBody>
      </p:sp>
      <p:sp>
        <p:nvSpPr>
          <p:cNvPr id="3" name="Content Placeholder 2"/>
          <p:cNvSpPr>
            <a:spLocks noGrp="1"/>
          </p:cNvSpPr>
          <p:nvPr>
            <p:ph idx="1"/>
          </p:nvPr>
        </p:nvSpPr>
        <p:spPr>
          <a:xfrm>
            <a:off x="762000" y="685800"/>
            <a:ext cx="7543800" cy="4759424"/>
          </a:xfrm>
        </p:spPr>
        <p:txBody>
          <a:bodyPr>
            <a:normAutofit fontScale="62500" lnSpcReduction="20000"/>
          </a:bodyPr>
          <a:lstStyle/>
          <a:p>
            <a:pPr marL="0" indent="0">
              <a:buNone/>
            </a:pPr>
            <a:endParaRPr lang="en-GB" dirty="0"/>
          </a:p>
          <a:p>
            <a:r>
              <a:rPr lang="en-GB" dirty="0"/>
              <a:t>As part of the planned professional development in support of religious education (RE), leaders should ensure that the teaching of reflective work is as demanding as the challenge pupils enjoy in developing their understanding of religions and religious concepts. </a:t>
            </a:r>
          </a:p>
          <a:p>
            <a:r>
              <a:rPr lang="en-GB" dirty="0">
                <a:solidFill>
                  <a:srgbClr val="FF0000"/>
                </a:solidFill>
              </a:rPr>
              <a:t>More reflections were evident in books about what children feel as a result of what they had learned in their RE lessons – how this impacts on their own lives. </a:t>
            </a:r>
          </a:p>
          <a:p>
            <a:r>
              <a:rPr lang="en-GB" dirty="0"/>
              <a:t>• Ensure the school’s Christian foundation and values are clearly reflected on the website and in relevant policies and documentation so that these match the school’s good practice and Christian focus. </a:t>
            </a:r>
          </a:p>
          <a:p>
            <a:r>
              <a:rPr lang="en-GB" dirty="0">
                <a:solidFill>
                  <a:srgbClr val="FF0000"/>
                </a:solidFill>
              </a:rPr>
              <a:t>Our values are clear on our website.</a:t>
            </a:r>
          </a:p>
          <a:p>
            <a:r>
              <a:rPr lang="en-GB" dirty="0">
                <a:solidFill>
                  <a:srgbClr val="FF0000"/>
                </a:solidFill>
              </a:rPr>
              <a:t>Our bible verse that is used in our assemblies is displayed on our website</a:t>
            </a:r>
          </a:p>
          <a:p>
            <a:r>
              <a:rPr lang="en-GB" dirty="0">
                <a:solidFill>
                  <a:srgbClr val="FF0000"/>
                </a:solidFill>
              </a:rPr>
              <a:t>All school policies refer to our Christian values</a:t>
            </a:r>
          </a:p>
          <a:p>
            <a:r>
              <a:rPr lang="en-GB" dirty="0">
                <a:solidFill>
                  <a:srgbClr val="FF0000"/>
                </a:solidFill>
              </a:rPr>
              <a:t>The </a:t>
            </a:r>
            <a:r>
              <a:rPr lang="en-GB" dirty="0" err="1">
                <a:solidFill>
                  <a:srgbClr val="FF0000"/>
                </a:solidFill>
              </a:rPr>
              <a:t>dioscese</a:t>
            </a:r>
            <a:r>
              <a:rPr lang="en-GB" dirty="0">
                <a:solidFill>
                  <a:srgbClr val="FF0000"/>
                </a:solidFill>
              </a:rPr>
              <a:t> has verified that our values are evident in our curriculum and our behaviour.</a:t>
            </a:r>
          </a:p>
          <a:p>
            <a:r>
              <a:rPr lang="en-GB" dirty="0"/>
              <a:t>• Building on existing good practice, provide opportunities for pupils to evaluate and contribute to the planning of collective worship to further enhance Christian distinctiveness. </a:t>
            </a:r>
          </a:p>
          <a:p>
            <a:r>
              <a:rPr lang="en-GB" dirty="0">
                <a:solidFill>
                  <a:srgbClr val="FF0000"/>
                </a:solidFill>
              </a:rPr>
              <a:t>Pupils 4 Praise children have led our assemblies both at school and in church at our harvest festival</a:t>
            </a:r>
          </a:p>
          <a:p>
            <a:r>
              <a:rPr lang="en-GB" dirty="0">
                <a:solidFill>
                  <a:srgbClr val="FF0000"/>
                </a:solidFill>
              </a:rPr>
              <a:t>Reflective outdoor area is used at lunch time.</a:t>
            </a:r>
            <a:endParaRPr lang="en-GB" dirty="0"/>
          </a:p>
        </p:txBody>
      </p:sp>
    </p:spTree>
    <p:extLst>
      <p:ext uri="{BB962C8B-B14F-4D97-AF65-F5344CB8AC3E}">
        <p14:creationId xmlns:p14="http://schemas.microsoft.com/office/powerpoint/2010/main" val="415255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Curriculum update</a:t>
            </a:r>
          </a:p>
        </p:txBody>
      </p:sp>
      <p:sp>
        <p:nvSpPr>
          <p:cNvPr id="3" name="Content Placeholder 2"/>
          <p:cNvSpPr>
            <a:spLocks noGrp="1"/>
          </p:cNvSpPr>
          <p:nvPr>
            <p:ph idx="1"/>
          </p:nvPr>
        </p:nvSpPr>
        <p:spPr>
          <a:xfrm>
            <a:off x="774044" y="1196752"/>
            <a:ext cx="7607956" cy="4680520"/>
          </a:xfrm>
        </p:spPr>
        <p:txBody>
          <a:bodyPr>
            <a:noAutofit/>
          </a:bodyPr>
          <a:lstStyle/>
          <a:p>
            <a:pPr marL="0" indent="0">
              <a:buNone/>
            </a:pPr>
            <a:r>
              <a:rPr lang="en-GB" sz="1600" dirty="0"/>
              <a:t>Our curriculum aims to develop a love of learning, inquisitive minds and equips them with the skills and knowledge to become socially responsible local and global citizens.</a:t>
            </a:r>
          </a:p>
          <a:p>
            <a:r>
              <a:rPr lang="en-GB" sz="1600" dirty="0"/>
              <a:t>Topic based learning for as many subjects as we can so that children can make connections</a:t>
            </a:r>
          </a:p>
          <a:p>
            <a:r>
              <a:rPr lang="en-GB" sz="1600" dirty="0"/>
              <a:t>Reception curriculum is based on children’s interests – planning in the moment</a:t>
            </a:r>
          </a:p>
          <a:p>
            <a:r>
              <a:rPr lang="en-GB" sz="1600" dirty="0"/>
              <a:t>Work on feedback and marking ensures that this always moves the learning on.</a:t>
            </a:r>
          </a:p>
          <a:p>
            <a:r>
              <a:rPr lang="en-GB" sz="1600" dirty="0"/>
              <a:t>School priority – </a:t>
            </a:r>
          </a:p>
          <a:p>
            <a:pPr lvl="1"/>
            <a:r>
              <a:rPr lang="en-GB" sz="1600" dirty="0"/>
              <a:t>Writing opportunities for purpose and audience  across the curriculum. Boys writing</a:t>
            </a:r>
          </a:p>
          <a:p>
            <a:pPr lvl="1"/>
            <a:r>
              <a:rPr lang="en-GB" sz="1600" dirty="0"/>
              <a:t>Reading across the curriculum (fiction and non-fiction) with focus on reading for pleasure</a:t>
            </a:r>
          </a:p>
          <a:p>
            <a:pPr lvl="1"/>
            <a:r>
              <a:rPr lang="en-GB" sz="1600" dirty="0"/>
              <a:t>Maths – focus on reasoning and explanation</a:t>
            </a:r>
          </a:p>
          <a:p>
            <a:pPr lvl="1"/>
            <a:r>
              <a:rPr lang="en-GB" sz="1400" dirty="0"/>
              <a:t>From 2021 Relationships Education is now compulsory for all ages – covers Being Me In My World, Celebrating Differences, Dreams and Goals, Healthy Me, Relationships, Changing Me</a:t>
            </a:r>
          </a:p>
          <a:p>
            <a:pPr lvl="1"/>
            <a:r>
              <a:rPr lang="en-GB" sz="1400" dirty="0"/>
              <a:t>Embed the new phonics scheme Little </a:t>
            </a:r>
            <a:r>
              <a:rPr lang="en-GB" sz="1400" dirty="0" err="1"/>
              <a:t>Wandle</a:t>
            </a:r>
            <a:endParaRPr lang="en-GB" sz="1400" dirty="0"/>
          </a:p>
        </p:txBody>
      </p:sp>
    </p:spTree>
    <p:extLst>
      <p:ext uri="{BB962C8B-B14F-4D97-AF65-F5344CB8AC3E}">
        <p14:creationId xmlns:p14="http://schemas.microsoft.com/office/powerpoint/2010/main" val="3581191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Physical and Mental Wellbeing</a:t>
            </a:r>
          </a:p>
        </p:txBody>
      </p:sp>
      <p:sp>
        <p:nvSpPr>
          <p:cNvPr id="3" name="Content Placeholder 2"/>
          <p:cNvSpPr>
            <a:spLocks noGrp="1"/>
          </p:cNvSpPr>
          <p:nvPr>
            <p:ph idx="1"/>
          </p:nvPr>
        </p:nvSpPr>
        <p:spPr>
          <a:xfrm>
            <a:off x="762000" y="685800"/>
            <a:ext cx="7543800" cy="4687416"/>
          </a:xfrm>
        </p:spPr>
        <p:txBody>
          <a:bodyPr>
            <a:normAutofit/>
          </a:bodyPr>
          <a:lstStyle/>
          <a:p>
            <a:r>
              <a:rPr lang="en-GB" sz="1400" dirty="0"/>
              <a:t>Wellbeing Framework project with RBWM completed last year. </a:t>
            </a:r>
          </a:p>
          <a:p>
            <a:r>
              <a:rPr lang="en-GB" sz="1400" dirty="0"/>
              <a:t>Mind up programme now embedded</a:t>
            </a:r>
          </a:p>
          <a:p>
            <a:r>
              <a:rPr lang="en-GB" sz="1400" dirty="0"/>
              <a:t>Physical wellbeing continues to be a focus for school – sports ambassadors leading activities at lunchtime for all children </a:t>
            </a:r>
          </a:p>
          <a:p>
            <a:r>
              <a:rPr lang="en-GB" sz="1400" dirty="0"/>
              <a:t>A variety of after school clubs (tennis, football, netball, dance, rugby, running club, yoga, kickboxing and new gym club)</a:t>
            </a:r>
          </a:p>
          <a:p>
            <a:r>
              <a:rPr lang="en-GB" sz="1400" dirty="0"/>
              <a:t>Use of the running track as part of curriculum</a:t>
            </a:r>
          </a:p>
          <a:p>
            <a:r>
              <a:rPr lang="en-GB" sz="1400" dirty="0"/>
              <a:t>Competitions and festivals (as part of our SLA with Schools Sports Partnership) – now starting up again. So far we have taken part in year 5/6 girls football, year 3/4 girls football, Invictus games, year 1/2 Commonwealth Games Legacy, year 4/5/6 running competition</a:t>
            </a:r>
          </a:p>
          <a:p>
            <a:r>
              <a:rPr lang="en-GB" sz="1400" dirty="0"/>
              <a:t>Participation sheets to ensure that all children across the year take part </a:t>
            </a:r>
          </a:p>
          <a:p>
            <a:r>
              <a:rPr lang="en-GB" sz="1400" dirty="0"/>
              <a:t>Professional coach to accompany children to competitions (where appropriate and possible)</a:t>
            </a:r>
          </a:p>
          <a:p>
            <a:r>
              <a:rPr lang="en-GB" sz="1400" dirty="0"/>
              <a:t>High quality PE curriculum lessons – teachers training</a:t>
            </a:r>
          </a:p>
          <a:p>
            <a:r>
              <a:rPr lang="en-GB" sz="1400" dirty="0"/>
              <a:t>Leadership opportunities for children – sports ambassadors and sports organising crew. </a:t>
            </a:r>
          </a:p>
          <a:p>
            <a:r>
              <a:rPr lang="en-GB" sz="1400" dirty="0"/>
              <a:t>KS1 Active Stars Award received 2021</a:t>
            </a:r>
          </a:p>
          <a:p>
            <a:r>
              <a:rPr lang="en-GB" sz="1400" dirty="0"/>
              <a:t>School games award – on hold for the last 18 months. Hope to hold on to gold this year. </a:t>
            </a:r>
          </a:p>
          <a:p>
            <a:r>
              <a:rPr lang="en-GB" sz="1400" dirty="0"/>
              <a:t>3 Tas now trained in ELSA – emotional wellbeing ambassadors to be re-inserted this term</a:t>
            </a:r>
          </a:p>
          <a:p>
            <a:r>
              <a:rPr lang="en-GB" sz="1400" dirty="0"/>
              <a:t>Plan to achieve Healthy Schools Status</a:t>
            </a:r>
          </a:p>
        </p:txBody>
      </p:sp>
    </p:spTree>
    <p:extLst>
      <p:ext uri="{BB962C8B-B14F-4D97-AF65-F5344CB8AC3E}">
        <p14:creationId xmlns:p14="http://schemas.microsoft.com/office/powerpoint/2010/main" val="2201374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544" t="7421" r="10120" b="4063"/>
          <a:stretch/>
        </p:blipFill>
        <p:spPr bwMode="auto">
          <a:xfrm>
            <a:off x="-10415" y="160767"/>
            <a:ext cx="9177290" cy="6481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1913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Inclusion</a:t>
            </a:r>
          </a:p>
        </p:txBody>
      </p:sp>
      <p:sp>
        <p:nvSpPr>
          <p:cNvPr id="3" name="Content Placeholder 2"/>
          <p:cNvSpPr>
            <a:spLocks noGrp="1"/>
          </p:cNvSpPr>
          <p:nvPr>
            <p:ph idx="1"/>
          </p:nvPr>
        </p:nvSpPr>
        <p:spPr>
          <a:xfrm>
            <a:off x="762000" y="685800"/>
            <a:ext cx="7543800" cy="4687416"/>
          </a:xfrm>
        </p:spPr>
        <p:txBody>
          <a:bodyPr>
            <a:normAutofit/>
          </a:bodyPr>
          <a:lstStyle/>
          <a:p>
            <a:endParaRPr lang="en-GB" dirty="0"/>
          </a:p>
          <a:p>
            <a:endParaRPr lang="en-GB" dirty="0"/>
          </a:p>
          <a:p>
            <a:endParaRPr lang="en-GB" dirty="0"/>
          </a:p>
          <a:p>
            <a:r>
              <a:rPr lang="en-GB" dirty="0"/>
              <a:t>Inclusion Quality Mark awarded in May 2021</a:t>
            </a:r>
          </a:p>
          <a:p>
            <a:r>
              <a:rPr lang="en-GB" dirty="0"/>
              <a:t>This year going for Attachment Aware Schools Award</a:t>
            </a:r>
          </a:p>
          <a:p>
            <a:r>
              <a:rPr lang="en-GB" dirty="0"/>
              <a:t>SENCO is currently on maternity leave – being covered by Mrs Reekie</a:t>
            </a:r>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902531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VCF</a:t>
            </a:r>
          </a:p>
        </p:txBody>
      </p:sp>
      <p:sp>
        <p:nvSpPr>
          <p:cNvPr id="3" name="Content Placeholder 2"/>
          <p:cNvSpPr>
            <a:spLocks noGrp="1"/>
          </p:cNvSpPr>
          <p:nvPr>
            <p:ph idx="1"/>
          </p:nvPr>
        </p:nvSpPr>
        <p:spPr/>
        <p:txBody>
          <a:bodyPr/>
          <a:lstStyle/>
          <a:p>
            <a:r>
              <a:rPr lang="en-GB" dirty="0"/>
              <a:t>VCF = voluntary contribution fund</a:t>
            </a:r>
          </a:p>
          <a:p>
            <a:r>
              <a:rPr lang="en-GB" dirty="0"/>
              <a:t>Can be one off payment or </a:t>
            </a:r>
            <a:r>
              <a:rPr lang="en-GB"/>
              <a:t>monthly contribution</a:t>
            </a:r>
            <a:endParaRPr lang="en-GB" dirty="0"/>
          </a:p>
          <a:p>
            <a:r>
              <a:rPr lang="en-GB" dirty="0"/>
              <a:t>Used to support our school budget – helps finance one of our teachers.</a:t>
            </a:r>
          </a:p>
        </p:txBody>
      </p:sp>
    </p:spTree>
    <p:extLst>
      <p:ext uri="{BB962C8B-B14F-4D97-AF65-F5344CB8AC3E}">
        <p14:creationId xmlns:p14="http://schemas.microsoft.com/office/powerpoint/2010/main" val="2453837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Further plans for next year</a:t>
            </a:r>
          </a:p>
        </p:txBody>
      </p:sp>
      <p:sp>
        <p:nvSpPr>
          <p:cNvPr id="3" name="Content Placeholder 2"/>
          <p:cNvSpPr>
            <a:spLocks noGrp="1"/>
          </p:cNvSpPr>
          <p:nvPr>
            <p:ph idx="1"/>
          </p:nvPr>
        </p:nvSpPr>
        <p:spPr/>
        <p:txBody>
          <a:bodyPr>
            <a:normAutofit fontScale="92500" lnSpcReduction="10000"/>
          </a:bodyPr>
          <a:lstStyle/>
          <a:p>
            <a:pPr lvl="0"/>
            <a:endParaRPr lang="en-GB" dirty="0"/>
          </a:p>
          <a:p>
            <a:pPr lvl="0"/>
            <a:endParaRPr lang="en-GB" dirty="0"/>
          </a:p>
          <a:p>
            <a:pPr lvl="0"/>
            <a:endParaRPr lang="en-GB" dirty="0"/>
          </a:p>
          <a:p>
            <a:pPr lvl="0"/>
            <a:r>
              <a:rPr lang="en-GB" b="1" i="1" dirty="0"/>
              <a:t>ensure the curriculum is ambitious and engaging for all learners</a:t>
            </a:r>
            <a:endParaRPr lang="en-GB" dirty="0"/>
          </a:p>
          <a:p>
            <a:pPr lvl="0"/>
            <a:r>
              <a:rPr lang="en-GB" b="1" i="1" dirty="0"/>
              <a:t>ensure that all children respect themselves, each other and their environment</a:t>
            </a:r>
            <a:endParaRPr lang="en-GB" dirty="0"/>
          </a:p>
          <a:p>
            <a:pPr lvl="0"/>
            <a:r>
              <a:rPr lang="en-GB" b="1" i="1" dirty="0"/>
              <a:t>ensure that all children are prepared for life in Modern Britain</a:t>
            </a:r>
            <a:endParaRPr lang="en-GB" dirty="0"/>
          </a:p>
          <a:p>
            <a:pPr lvl="0"/>
            <a:r>
              <a:rPr lang="en-GB" b="1" i="1" dirty="0"/>
              <a:t>ensure that all leaders take responsibility for upholding our culture and ethos</a:t>
            </a:r>
            <a:endParaRPr lang="en-GB" dirty="0"/>
          </a:p>
          <a:p>
            <a:pPr lvl="0"/>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894583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629816"/>
            <a:ext cx="7543800" cy="1719064"/>
          </a:xfrm>
        </p:spPr>
        <p:txBody>
          <a:bodyPr>
            <a:normAutofit/>
          </a:bodyPr>
          <a:lstStyle/>
          <a:p>
            <a:pPr marL="0" indent="0">
              <a:buNone/>
            </a:pPr>
            <a:r>
              <a:rPr lang="en-GB" sz="5400" dirty="0"/>
              <a:t>Any questions?</a:t>
            </a:r>
          </a:p>
        </p:txBody>
      </p:sp>
      <p:pic>
        <p:nvPicPr>
          <p:cNvPr id="8194" name="Picture 2" descr="C:\Users\Fen\AppData\Local\Microsoft\Windows\INetCache\IE\8PD3QRHV\questi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4016" y="2348880"/>
            <a:ext cx="4315968" cy="29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5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1480</TotalTime>
  <Words>1387</Words>
  <Application>Microsoft Office PowerPoint</Application>
  <PresentationFormat>On-screen Show (4:3)</PresentationFormat>
  <Paragraphs>151</Paragraphs>
  <Slides>17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Impact</vt:lpstr>
      <vt:lpstr>Times New Roman</vt:lpstr>
      <vt:lpstr>NewsPrint</vt:lpstr>
      <vt:lpstr>Year Ahead 2021-2022</vt:lpstr>
      <vt:lpstr>Agenda </vt:lpstr>
      <vt:lpstr>Our school values</vt:lpstr>
      <vt:lpstr>Our Visions for the school </vt:lpstr>
      <vt:lpstr>Behaviours for Learning</vt:lpstr>
      <vt:lpstr>PowerPoint Presentation</vt:lpstr>
      <vt:lpstr>Assessment this year</vt:lpstr>
      <vt:lpstr>Ofsted– What are we doing?</vt:lpstr>
      <vt:lpstr>Ofsted – what are we doing?</vt:lpstr>
      <vt:lpstr>SIAMS– What are we doing?</vt:lpstr>
      <vt:lpstr>Curriculum update</vt:lpstr>
      <vt:lpstr>Physical and Mental Wellbeing</vt:lpstr>
      <vt:lpstr>PowerPoint Presentation</vt:lpstr>
      <vt:lpstr>Inclusion</vt:lpstr>
      <vt:lpstr>VCF</vt:lpstr>
      <vt:lpstr>Further plans for next year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Headteachers Report</dc:title>
  <dc:creator>s</dc:creator>
  <cp:lastModifiedBy>fenella reekie</cp:lastModifiedBy>
  <cp:revision>67</cp:revision>
  <dcterms:created xsi:type="dcterms:W3CDTF">2016-11-29T07:29:59Z</dcterms:created>
  <dcterms:modified xsi:type="dcterms:W3CDTF">2021-10-12T20:51:20Z</dcterms:modified>
</cp:coreProperties>
</file>