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4" r:id="rId6"/>
    <p:sldId id="257" r:id="rId7"/>
    <p:sldId id="267" r:id="rId8"/>
    <p:sldId id="271" r:id="rId9"/>
    <p:sldId id="276" r:id="rId10"/>
    <p:sldId id="278" r:id="rId11"/>
    <p:sldId id="277" r:id="rId12"/>
    <p:sldId id="273" r:id="rId13"/>
    <p:sldId id="260" r:id="rId14"/>
    <p:sldId id="265" r:id="rId15"/>
    <p:sldId id="268" r:id="rId16"/>
    <p:sldId id="262" r:id="rId17"/>
    <p:sldId id="272" r:id="rId18"/>
    <p:sldId id="258"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2" autoAdjust="0"/>
    <p:restoredTop sz="94660"/>
  </p:normalViewPr>
  <p:slideViewPr>
    <p:cSldViewPr snapToGrid="0">
      <p:cViewPr varScale="1">
        <p:scale>
          <a:sx n="85" d="100"/>
          <a:sy n="85" d="100"/>
        </p:scale>
        <p:origin x="45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E385085-7DA0-470A-9263-871F874F55C3}"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1582815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385085-7DA0-470A-9263-871F874F55C3}"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1276446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E385085-7DA0-470A-9263-871F874F55C3}"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1420083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E385085-7DA0-470A-9263-871F874F55C3}"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4032573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E385085-7DA0-470A-9263-871F874F55C3}" type="datetimeFigureOut">
              <a:rPr lang="en-GB" smtClean="0"/>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250861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E385085-7DA0-470A-9263-871F874F55C3}"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1006453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385085-7DA0-470A-9263-871F874F55C3}" type="datetimeFigureOut">
              <a:rPr lang="en-GB" smtClean="0"/>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35390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385085-7DA0-470A-9263-871F874F55C3}"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3977690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385085-7DA0-470A-9263-871F874F55C3}"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41015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385085-7DA0-470A-9263-871F874F55C3}"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3460528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385085-7DA0-470A-9263-871F874F55C3}"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706999-24D2-44F5-BDB7-A31192EBB991}" type="slidenum">
              <a:rPr lang="en-GB" smtClean="0"/>
              <a:t>‹#›</a:t>
            </a:fld>
            <a:endParaRPr lang="en-GB"/>
          </a:p>
        </p:txBody>
      </p:sp>
    </p:spTree>
    <p:extLst>
      <p:ext uri="{BB962C8B-B14F-4D97-AF65-F5344CB8AC3E}">
        <p14:creationId xmlns:p14="http://schemas.microsoft.com/office/powerpoint/2010/main" val="2793979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85085-7DA0-470A-9263-871F874F55C3}" type="datetimeFigureOut">
              <a:rPr lang="en-GB" smtClean="0"/>
              <a:t>16/09/2025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706999-24D2-44F5-BDB7-A31192EBB991}" type="slidenum">
              <a:rPr lang="en-GB" smtClean="0"/>
              <a:t>‹#›</a:t>
            </a:fld>
            <a:endParaRPr lang="en-GB"/>
          </a:p>
        </p:txBody>
      </p:sp>
    </p:spTree>
    <p:extLst>
      <p:ext uri="{BB962C8B-B14F-4D97-AF65-F5344CB8AC3E}">
        <p14:creationId xmlns:p14="http://schemas.microsoft.com/office/powerpoint/2010/main" val="1550966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5736"/>
          <a:stretch/>
        </p:blipFill>
        <p:spPr>
          <a:xfrm>
            <a:off x="10313832" y="0"/>
            <a:ext cx="1875360" cy="1767784"/>
          </a:xfrm>
          <a:prstGeom prst="rect">
            <a:avLst/>
          </a:prstGeom>
        </p:spPr>
      </p:pic>
      <p:sp>
        <p:nvSpPr>
          <p:cNvPr id="5" name="Rectangle 4">
            <a:extLst>
              <a:ext uri="{FF2B5EF4-FFF2-40B4-BE49-F238E27FC236}">
                <a16:creationId xmlns:a16="http://schemas.microsoft.com/office/drawing/2014/main" id="{7BD0DB1F-71ED-46AD-9284-5539049F1B06}"/>
              </a:ext>
            </a:extLst>
          </p:cNvPr>
          <p:cNvSpPr/>
          <p:nvPr/>
        </p:nvSpPr>
        <p:spPr>
          <a:xfrm>
            <a:off x="10313832" y="1767784"/>
            <a:ext cx="1878168" cy="307777"/>
          </a:xfrm>
          <a:prstGeom prst="rect">
            <a:avLst/>
          </a:prstGeom>
          <a:solidFill>
            <a:schemeClr val="bg1"/>
          </a:solidFill>
        </p:spPr>
        <p:txBody>
          <a:bodyPr wrap="square" lIns="91440" tIns="45720" rIns="91440" bIns="45720">
            <a:spAutoFit/>
          </a:bodyPr>
          <a:lstStyle/>
          <a:p>
            <a:pPr algn="ctr"/>
            <a:r>
              <a:rPr lang="en-US" sz="1400" dirty="0">
                <a:ln w="0"/>
                <a:solidFill>
                  <a:srgbClr val="FF0000"/>
                </a:solidFill>
                <a:effectLst>
                  <a:outerShdw blurRad="38100" dist="19050" dir="2700000" algn="tl" rotWithShape="0">
                    <a:schemeClr val="dk1">
                      <a:alpha val="40000"/>
                    </a:schemeClr>
                  </a:outerShdw>
                </a:effectLst>
              </a:rPr>
              <a:t>Where we all flourish</a:t>
            </a:r>
          </a:p>
        </p:txBody>
      </p:sp>
      <p:sp>
        <p:nvSpPr>
          <p:cNvPr id="8" name="Title 1">
            <a:extLst>
              <a:ext uri="{FF2B5EF4-FFF2-40B4-BE49-F238E27FC236}">
                <a16:creationId xmlns:a16="http://schemas.microsoft.com/office/drawing/2014/main" id="{179CD9C9-1A85-4590-8E99-2CF04860ACE5}"/>
              </a:ext>
            </a:extLst>
          </p:cNvPr>
          <p:cNvSpPr>
            <a:spLocks noGrp="1"/>
          </p:cNvSpPr>
          <p:nvPr>
            <p:ph type="ctrTitle"/>
          </p:nvPr>
        </p:nvSpPr>
        <p:spPr>
          <a:xfrm>
            <a:off x="1407459" y="3011491"/>
            <a:ext cx="9377082" cy="2328172"/>
          </a:xfrm>
        </p:spPr>
        <p:txBody>
          <a:bodyPr>
            <a:noAutofit/>
          </a:bodyPr>
          <a:lstStyle/>
          <a:p>
            <a:r>
              <a:rPr lang="en-GB" sz="8800" b="1" dirty="0">
                <a:effectLst>
                  <a:outerShdw blurRad="38100" dist="38100" dir="2700000" algn="tl">
                    <a:srgbClr val="000000">
                      <a:alpha val="43137"/>
                    </a:srgbClr>
                  </a:outerShdw>
                </a:effectLst>
                <a:latin typeface="+mn-lt"/>
              </a:rPr>
              <a:t>Welcome to Year 2!</a:t>
            </a:r>
            <a:br>
              <a:rPr lang="en-GB" sz="8800" b="1" dirty="0"/>
            </a:br>
            <a:endParaRPr lang="en-GB" sz="8800" b="1" dirty="0"/>
          </a:p>
        </p:txBody>
      </p:sp>
    </p:spTree>
    <p:extLst>
      <p:ext uri="{BB962C8B-B14F-4D97-AF65-F5344CB8AC3E}">
        <p14:creationId xmlns:p14="http://schemas.microsoft.com/office/powerpoint/2010/main" val="2181056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E31D7-7E99-44CE-BBFF-71E9C6C1132A}"/>
              </a:ext>
            </a:extLst>
          </p:cNvPr>
          <p:cNvSpPr>
            <a:spLocks noGrp="1"/>
          </p:cNvSpPr>
          <p:nvPr>
            <p:ph type="title"/>
          </p:nvPr>
        </p:nvSpPr>
        <p:spPr/>
        <p:txBody>
          <a:bodyPr/>
          <a:lstStyle/>
          <a:p>
            <a:pPr algn="ctr"/>
            <a:r>
              <a:rPr lang="en-GB" b="1" u="sng" dirty="0"/>
              <a:t>Year 2 staff</a:t>
            </a:r>
          </a:p>
        </p:txBody>
      </p:sp>
      <p:sp>
        <p:nvSpPr>
          <p:cNvPr id="3" name="Content Placeholder 2">
            <a:extLst>
              <a:ext uri="{FF2B5EF4-FFF2-40B4-BE49-F238E27FC236}">
                <a16:creationId xmlns:a16="http://schemas.microsoft.com/office/drawing/2014/main" id="{62803EB2-24A5-4D26-AB11-2BB20E223B6E}"/>
              </a:ext>
            </a:extLst>
          </p:cNvPr>
          <p:cNvSpPr>
            <a:spLocks noGrp="1"/>
          </p:cNvSpPr>
          <p:nvPr>
            <p:ph idx="1"/>
          </p:nvPr>
        </p:nvSpPr>
        <p:spPr/>
        <p:txBody>
          <a:bodyPr/>
          <a:lstStyle/>
          <a:p>
            <a:pPr lvl="0"/>
            <a:r>
              <a:rPr lang="en-GB" b="1" dirty="0"/>
              <a:t>Mrs Hussain </a:t>
            </a:r>
            <a:r>
              <a:rPr lang="en-GB" dirty="0"/>
              <a:t>- Class teacher - Monday and Tuesday</a:t>
            </a:r>
          </a:p>
          <a:p>
            <a:pPr lvl="0"/>
            <a:endParaRPr lang="en-GB" dirty="0"/>
          </a:p>
          <a:p>
            <a:pPr lvl="0"/>
            <a:r>
              <a:rPr lang="en-GB" b="1" dirty="0"/>
              <a:t>Mrs Lodge </a:t>
            </a:r>
            <a:r>
              <a:rPr lang="en-GB" dirty="0"/>
              <a:t>- Class teacher - Wednesday, Thursday and Friday</a:t>
            </a:r>
          </a:p>
          <a:p>
            <a:pPr lvl="0"/>
            <a:endParaRPr lang="en-GB" dirty="0"/>
          </a:p>
          <a:p>
            <a:pPr lvl="0"/>
            <a:r>
              <a:rPr lang="en-GB" b="1" dirty="0"/>
              <a:t>Mrs Thrift </a:t>
            </a:r>
            <a:r>
              <a:rPr lang="en-GB" dirty="0"/>
              <a:t>– Teaching Assistant – Monday to Friday mornings</a:t>
            </a:r>
          </a:p>
          <a:p>
            <a:pPr lvl="0"/>
            <a:endParaRPr lang="en-GB" b="1" dirty="0"/>
          </a:p>
        </p:txBody>
      </p:sp>
    </p:spTree>
    <p:extLst>
      <p:ext uri="{BB962C8B-B14F-4D97-AF65-F5344CB8AC3E}">
        <p14:creationId xmlns:p14="http://schemas.microsoft.com/office/powerpoint/2010/main" val="1521690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arn(inVertical)">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96FE07-77C9-4E11-9B4F-979F94F6A04F}"/>
              </a:ext>
            </a:extLst>
          </p:cNvPr>
          <p:cNvPicPr>
            <a:picLocks noChangeAspect="1"/>
          </p:cNvPicPr>
          <p:nvPr/>
        </p:nvPicPr>
        <p:blipFill>
          <a:blip r:embed="rId2"/>
          <a:stretch>
            <a:fillRect/>
          </a:stretch>
        </p:blipFill>
        <p:spPr>
          <a:xfrm>
            <a:off x="703933" y="96824"/>
            <a:ext cx="10784133" cy="6664352"/>
          </a:xfrm>
          <a:prstGeom prst="rect">
            <a:avLst/>
          </a:prstGeom>
        </p:spPr>
      </p:pic>
    </p:spTree>
    <p:extLst>
      <p:ext uri="{BB962C8B-B14F-4D97-AF65-F5344CB8AC3E}">
        <p14:creationId xmlns:p14="http://schemas.microsoft.com/office/powerpoint/2010/main" val="4271034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37111D-BF13-44D5-BE8F-0FBED3AE951F}"/>
              </a:ext>
            </a:extLst>
          </p:cNvPr>
          <p:cNvPicPr>
            <a:picLocks noChangeAspect="1"/>
          </p:cNvPicPr>
          <p:nvPr/>
        </p:nvPicPr>
        <p:blipFill rotWithShape="1">
          <a:blip r:embed="rId2"/>
          <a:srcRect l="19245" t="17536" r="15842" b="1448"/>
          <a:stretch/>
        </p:blipFill>
        <p:spPr>
          <a:xfrm>
            <a:off x="3834963" y="104400"/>
            <a:ext cx="4658587" cy="6649200"/>
          </a:xfrm>
          <a:prstGeom prst="rect">
            <a:avLst/>
          </a:prstGeom>
        </p:spPr>
      </p:pic>
    </p:spTree>
    <p:extLst>
      <p:ext uri="{BB962C8B-B14F-4D97-AF65-F5344CB8AC3E}">
        <p14:creationId xmlns:p14="http://schemas.microsoft.com/office/powerpoint/2010/main" val="294260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AD16E8CA-08A0-466C-BE77-5A18BC1577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36" t="6048" r="3367" b="8041"/>
          <a:stretch/>
        </p:blipFill>
        <p:spPr bwMode="auto">
          <a:xfrm>
            <a:off x="1112363" y="74856"/>
            <a:ext cx="9702866" cy="6708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366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FFA1FD73-C4CF-4652-B949-E77EE6C82AD1}"/>
              </a:ext>
            </a:extLst>
          </p:cNvPr>
          <p:cNvGraphicFramePr>
            <a:graphicFrameLocks noGrp="1"/>
          </p:cNvGraphicFramePr>
          <p:nvPr>
            <p:extLst>
              <p:ext uri="{D42A27DB-BD31-4B8C-83A1-F6EECF244321}">
                <p14:modId xmlns:p14="http://schemas.microsoft.com/office/powerpoint/2010/main" val="691719730"/>
              </p:ext>
            </p:extLst>
          </p:nvPr>
        </p:nvGraphicFramePr>
        <p:xfrm>
          <a:off x="690282" y="869576"/>
          <a:ext cx="10793505" cy="4876798"/>
        </p:xfrm>
        <a:graphic>
          <a:graphicData uri="http://schemas.openxmlformats.org/drawingml/2006/table">
            <a:tbl>
              <a:tblPr/>
              <a:tblGrid>
                <a:gridCol w="1810871">
                  <a:extLst>
                    <a:ext uri="{9D8B030D-6E8A-4147-A177-3AD203B41FA5}">
                      <a16:colId xmlns:a16="http://schemas.microsoft.com/office/drawing/2014/main" val="3567983098"/>
                    </a:ext>
                  </a:extLst>
                </a:gridCol>
                <a:gridCol w="4939553">
                  <a:extLst>
                    <a:ext uri="{9D8B030D-6E8A-4147-A177-3AD203B41FA5}">
                      <a16:colId xmlns:a16="http://schemas.microsoft.com/office/drawing/2014/main" val="4227266610"/>
                    </a:ext>
                  </a:extLst>
                </a:gridCol>
                <a:gridCol w="4043081">
                  <a:extLst>
                    <a:ext uri="{9D8B030D-6E8A-4147-A177-3AD203B41FA5}">
                      <a16:colId xmlns:a16="http://schemas.microsoft.com/office/drawing/2014/main" val="4211791911"/>
                    </a:ext>
                  </a:extLst>
                </a:gridCol>
              </a:tblGrid>
              <a:tr h="521704">
                <a:tc>
                  <a:txBody>
                    <a:bodyPr/>
                    <a:lstStyle/>
                    <a:p>
                      <a:r>
                        <a:rPr lang="en-GB" b="1" dirty="0"/>
                        <a:t>Term</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b="1"/>
                        <a:t>Geography / History</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b="1" dirty="0"/>
                        <a:t>Science</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70815804"/>
                  </a:ext>
                </a:extLst>
              </a:tr>
              <a:tr h="521704">
                <a:tc>
                  <a:txBody>
                    <a:bodyPr/>
                    <a:lstStyle/>
                    <a:p>
                      <a:r>
                        <a:rPr lang="en-GB" dirty="0"/>
                        <a:t>Autumn 1  </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GB">
                          <a:effectLst/>
                        </a:rPr>
                        <a:t>Why is our world wonderful? (G)</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a:t>Healthy Animals</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55906645"/>
                  </a:ext>
                </a:extLst>
              </a:tr>
              <a:tr h="929994">
                <a:tc>
                  <a:txBody>
                    <a:bodyPr/>
                    <a:lstStyle/>
                    <a:p>
                      <a:r>
                        <a:rPr lang="en-GB" dirty="0"/>
                        <a:t>Autumn 2</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GB" dirty="0">
                          <a:effectLst/>
                        </a:rPr>
                        <a:t>How was school different in the past? (H)</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Gardens and Allotments</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30176964"/>
                  </a:ext>
                </a:extLst>
              </a:tr>
              <a:tr h="521704">
                <a:tc>
                  <a:txBody>
                    <a:bodyPr/>
                    <a:lstStyle/>
                    <a:p>
                      <a:r>
                        <a:rPr lang="en-GB"/>
                        <a:t>Spring 1</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What is a monarch? (H)</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Habitats</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18956009"/>
                  </a:ext>
                </a:extLst>
              </a:tr>
              <a:tr h="929994">
                <a:tc>
                  <a:txBody>
                    <a:bodyPr/>
                    <a:lstStyle/>
                    <a:p>
                      <a:r>
                        <a:rPr lang="en-GB"/>
                        <a:t>Spring 2</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What is it like to live by the coast? (G)</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Materials Matter</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1954779"/>
                  </a:ext>
                </a:extLst>
              </a:tr>
              <a:tr h="521704">
                <a:tc>
                  <a:txBody>
                    <a:bodyPr/>
                    <a:lstStyle/>
                    <a:p>
                      <a:r>
                        <a:rPr lang="en-GB"/>
                        <a:t>Summer 1</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a:t>How did we learn to fly? (H)</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Squash, Bend, Twist, Stretch</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563435520"/>
                  </a:ext>
                </a:extLst>
              </a:tr>
              <a:tr h="929994">
                <a:tc>
                  <a:txBody>
                    <a:bodyPr/>
                    <a:lstStyle/>
                    <a:p>
                      <a:r>
                        <a:rPr lang="en-GB"/>
                        <a:t>Summer 2</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a:t>Would you prefer to live in a hot or cold place? (G)  </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GB" dirty="0"/>
                        <a:t>Ready, Steady, Grow</a:t>
                      </a:r>
                    </a:p>
                  </a:txBody>
                  <a:tcPr marL="38100" marR="381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187270180"/>
                  </a:ext>
                </a:extLst>
              </a:tr>
            </a:tbl>
          </a:graphicData>
        </a:graphic>
      </p:graphicFrame>
    </p:spTree>
    <p:extLst>
      <p:ext uri="{BB962C8B-B14F-4D97-AF65-F5344CB8AC3E}">
        <p14:creationId xmlns:p14="http://schemas.microsoft.com/office/powerpoint/2010/main" val="3362544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8CFFD-569D-4687-A724-B0505EE15070}"/>
              </a:ext>
            </a:extLst>
          </p:cNvPr>
          <p:cNvSpPr>
            <a:spLocks noGrp="1"/>
          </p:cNvSpPr>
          <p:nvPr>
            <p:ph type="title"/>
          </p:nvPr>
        </p:nvSpPr>
        <p:spPr/>
        <p:txBody>
          <a:bodyPr/>
          <a:lstStyle/>
          <a:p>
            <a:pPr algn="ctr"/>
            <a:r>
              <a:rPr lang="en-GB" u="sng" dirty="0"/>
              <a:t>Trips</a:t>
            </a:r>
          </a:p>
        </p:txBody>
      </p:sp>
      <p:sp>
        <p:nvSpPr>
          <p:cNvPr id="3" name="Content Placeholder 2">
            <a:extLst>
              <a:ext uri="{FF2B5EF4-FFF2-40B4-BE49-F238E27FC236}">
                <a16:creationId xmlns:a16="http://schemas.microsoft.com/office/drawing/2014/main" id="{C3B3805A-76B7-4921-B62F-E7E398204D3C}"/>
              </a:ext>
            </a:extLst>
          </p:cNvPr>
          <p:cNvSpPr>
            <a:spLocks noGrp="1"/>
          </p:cNvSpPr>
          <p:nvPr>
            <p:ph idx="1"/>
          </p:nvPr>
        </p:nvSpPr>
        <p:spPr/>
        <p:txBody>
          <a:bodyPr>
            <a:normAutofit lnSpcReduction="10000"/>
          </a:bodyPr>
          <a:lstStyle/>
          <a:p>
            <a:r>
              <a:rPr lang="en-GB" dirty="0"/>
              <a:t>Autumn - Reading Museum – Victorians</a:t>
            </a:r>
          </a:p>
          <a:p>
            <a:endParaRPr lang="en-GB" dirty="0"/>
          </a:p>
          <a:p>
            <a:r>
              <a:rPr lang="en-GB" dirty="0"/>
              <a:t>Spring - Windsor Castle – Monarchs</a:t>
            </a:r>
          </a:p>
          <a:p>
            <a:endParaRPr lang="en-GB" dirty="0"/>
          </a:p>
          <a:p>
            <a:r>
              <a:rPr lang="en-GB" dirty="0"/>
              <a:t>Summer - White Waltham Airfield – Flight </a:t>
            </a:r>
          </a:p>
          <a:p>
            <a:endParaRPr lang="en-GB" dirty="0"/>
          </a:p>
          <a:p>
            <a:endParaRPr lang="en-GB" dirty="0"/>
          </a:p>
          <a:p>
            <a:pPr marL="0" indent="0">
              <a:buNone/>
            </a:pPr>
            <a:endParaRPr lang="en-GB" dirty="0"/>
          </a:p>
          <a:p>
            <a:pPr marL="0" indent="0">
              <a:buNone/>
            </a:pPr>
            <a:r>
              <a:rPr lang="en-GB" dirty="0"/>
              <a:t>Half-termly curriculum overviews shared on class dojo/class website.</a:t>
            </a:r>
          </a:p>
        </p:txBody>
      </p:sp>
    </p:spTree>
    <p:extLst>
      <p:ext uri="{BB962C8B-B14F-4D97-AF65-F5344CB8AC3E}">
        <p14:creationId xmlns:p14="http://schemas.microsoft.com/office/powerpoint/2010/main" val="4054038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3D4E2-BCCF-481C-B34B-1B20161836F8}"/>
              </a:ext>
            </a:extLst>
          </p:cNvPr>
          <p:cNvSpPr>
            <a:spLocks noGrp="1"/>
          </p:cNvSpPr>
          <p:nvPr>
            <p:ph type="title"/>
          </p:nvPr>
        </p:nvSpPr>
        <p:spPr>
          <a:xfrm>
            <a:off x="546652" y="1138892"/>
            <a:ext cx="5257800" cy="4660417"/>
          </a:xfrm>
        </p:spPr>
        <p:txBody>
          <a:bodyPr>
            <a:normAutofit fontScale="90000"/>
          </a:bodyPr>
          <a:lstStyle/>
          <a:p>
            <a:r>
              <a:rPr lang="en-GB" sz="4900" u="sng" dirty="0"/>
              <a:t>Handwriting</a:t>
            </a:r>
            <a:br>
              <a:rPr lang="en-GB" dirty="0"/>
            </a:br>
            <a:br>
              <a:rPr lang="en-GB" dirty="0"/>
            </a:br>
            <a:r>
              <a:rPr lang="en-GB" sz="3100" dirty="0"/>
              <a:t>In handwriting lessons, we will teach children to write in the cursive style.</a:t>
            </a:r>
            <a:br>
              <a:rPr lang="en-GB" sz="3100" dirty="0"/>
            </a:br>
            <a:r>
              <a:rPr lang="en-GB" sz="3100" dirty="0"/>
              <a:t>We hope all children will be joining up their letters </a:t>
            </a:r>
            <a:r>
              <a:rPr lang="en-GB" sz="3100" u="sng" dirty="0"/>
              <a:t>correctly</a:t>
            </a:r>
            <a:r>
              <a:rPr lang="en-GB" sz="3100" dirty="0"/>
              <a:t> by the start of the summer term. </a:t>
            </a:r>
            <a:br>
              <a:rPr lang="en-GB" sz="3100" dirty="0"/>
            </a:br>
            <a:br>
              <a:rPr lang="en-GB" sz="3100" dirty="0"/>
            </a:br>
            <a:r>
              <a:rPr lang="en-GB" sz="3100" dirty="0"/>
              <a:t>Parents can support their children by writing letters with lead-ins and lead-outs correctly on the line at home. </a:t>
            </a:r>
            <a:br>
              <a:rPr lang="en-GB" sz="3100" dirty="0"/>
            </a:br>
            <a:br>
              <a:rPr lang="en-GB" sz="5300" dirty="0"/>
            </a:br>
            <a:endParaRPr lang="en-GB" dirty="0"/>
          </a:p>
        </p:txBody>
      </p:sp>
      <p:pic>
        <p:nvPicPr>
          <p:cNvPr id="6" name="Picture 5">
            <a:extLst>
              <a:ext uri="{FF2B5EF4-FFF2-40B4-BE49-F238E27FC236}">
                <a16:creationId xmlns:a16="http://schemas.microsoft.com/office/drawing/2014/main" id="{62BE1BBD-9E9B-4EDD-B358-9D82743D12F6}"/>
              </a:ext>
            </a:extLst>
          </p:cNvPr>
          <p:cNvPicPr>
            <a:picLocks noChangeAspect="1"/>
          </p:cNvPicPr>
          <p:nvPr/>
        </p:nvPicPr>
        <p:blipFill>
          <a:blip r:embed="rId2"/>
          <a:stretch>
            <a:fillRect/>
          </a:stretch>
        </p:blipFill>
        <p:spPr>
          <a:xfrm>
            <a:off x="6242157" y="325368"/>
            <a:ext cx="5734496" cy="6287466"/>
          </a:xfrm>
          <a:prstGeom prst="rect">
            <a:avLst/>
          </a:prstGeom>
        </p:spPr>
      </p:pic>
      <p:sp>
        <p:nvSpPr>
          <p:cNvPr id="7" name="Arrow: Right 6">
            <a:extLst>
              <a:ext uri="{FF2B5EF4-FFF2-40B4-BE49-F238E27FC236}">
                <a16:creationId xmlns:a16="http://schemas.microsoft.com/office/drawing/2014/main" id="{1F20BB18-89E8-4D56-A5E7-83F0A3277922}"/>
              </a:ext>
            </a:extLst>
          </p:cNvPr>
          <p:cNvSpPr/>
          <p:nvPr/>
        </p:nvSpPr>
        <p:spPr>
          <a:xfrm>
            <a:off x="4505739" y="5449609"/>
            <a:ext cx="1298713" cy="3048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842330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B382CC-3B6B-4211-8E55-140DF3EA4C75}"/>
              </a:ext>
            </a:extLst>
          </p:cNvPr>
          <p:cNvPicPr>
            <a:picLocks noChangeAspect="1"/>
          </p:cNvPicPr>
          <p:nvPr/>
        </p:nvPicPr>
        <p:blipFill>
          <a:blip r:embed="rId2"/>
          <a:stretch>
            <a:fillRect/>
          </a:stretch>
        </p:blipFill>
        <p:spPr>
          <a:xfrm>
            <a:off x="1067607" y="0"/>
            <a:ext cx="9847167" cy="6858000"/>
          </a:xfrm>
          <a:prstGeom prst="rect">
            <a:avLst/>
          </a:prstGeom>
        </p:spPr>
      </p:pic>
    </p:spTree>
    <p:extLst>
      <p:ext uri="{BB962C8B-B14F-4D97-AF65-F5344CB8AC3E}">
        <p14:creationId xmlns:p14="http://schemas.microsoft.com/office/powerpoint/2010/main" val="4064478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t>Homework</a:t>
            </a:r>
            <a:endParaRPr lang="en-GB" b="1" u="sng" dirty="0"/>
          </a:p>
        </p:txBody>
      </p:sp>
      <p:sp>
        <p:nvSpPr>
          <p:cNvPr id="3" name="Content Placeholder 2"/>
          <p:cNvSpPr>
            <a:spLocks noGrp="1"/>
          </p:cNvSpPr>
          <p:nvPr>
            <p:ph idx="1"/>
          </p:nvPr>
        </p:nvSpPr>
        <p:spPr>
          <a:xfrm>
            <a:off x="838200" y="1597688"/>
            <a:ext cx="10515600" cy="5160921"/>
          </a:xfrm>
        </p:spPr>
        <p:txBody>
          <a:bodyPr>
            <a:normAutofit fontScale="62500" lnSpcReduction="20000"/>
          </a:bodyPr>
          <a:lstStyle/>
          <a:p>
            <a:r>
              <a:rPr lang="en-US" sz="2900" b="1" dirty="0"/>
              <a:t>One piece of English/</a:t>
            </a:r>
            <a:r>
              <a:rPr lang="en-US" sz="2900" b="1" dirty="0" err="1"/>
              <a:t>Maths</a:t>
            </a:r>
            <a:r>
              <a:rPr lang="en-US" sz="2900" b="1" dirty="0"/>
              <a:t> homework </a:t>
            </a:r>
          </a:p>
          <a:p>
            <a:pPr marL="0" indent="0">
              <a:buNone/>
            </a:pPr>
            <a:r>
              <a:rPr lang="en-US" sz="2900" dirty="0"/>
              <a:t>Set on </a:t>
            </a:r>
            <a:r>
              <a:rPr lang="en-US" sz="2900" u="sng" dirty="0"/>
              <a:t>Fridays</a:t>
            </a:r>
            <a:r>
              <a:rPr lang="en-US" sz="2900" dirty="0"/>
              <a:t> and returned on </a:t>
            </a:r>
            <a:r>
              <a:rPr lang="en-US" sz="2900" u="sng" dirty="0"/>
              <a:t>Wednesdays</a:t>
            </a:r>
            <a:r>
              <a:rPr lang="en-US" sz="2900" dirty="0"/>
              <a:t>.</a:t>
            </a:r>
          </a:p>
          <a:p>
            <a:pPr marL="0" indent="0">
              <a:buNone/>
            </a:pPr>
            <a:endParaRPr lang="en-US" sz="2900" dirty="0"/>
          </a:p>
          <a:p>
            <a:r>
              <a:rPr lang="en-US" sz="2900" b="1" dirty="0"/>
              <a:t>Daily reading </a:t>
            </a:r>
          </a:p>
          <a:p>
            <a:pPr marL="0" indent="0">
              <a:buNone/>
            </a:pPr>
            <a:r>
              <a:rPr lang="en-US" sz="2900" dirty="0"/>
              <a:t>Children to read at home daily and parents to sign reading record each time.</a:t>
            </a:r>
          </a:p>
          <a:p>
            <a:pPr marL="0" indent="0">
              <a:buNone/>
            </a:pPr>
            <a:r>
              <a:rPr lang="en-US" sz="2900" dirty="0"/>
              <a:t>Books to be returned every </a:t>
            </a:r>
            <a:r>
              <a:rPr lang="en-US" sz="2900" u="sng" dirty="0"/>
              <a:t>Wednesday</a:t>
            </a:r>
            <a:r>
              <a:rPr lang="en-US" sz="2900" dirty="0"/>
              <a:t> – new books sent home on </a:t>
            </a:r>
            <a:r>
              <a:rPr lang="en-US" sz="2900" u="sng" dirty="0"/>
              <a:t>Fridays</a:t>
            </a:r>
            <a:r>
              <a:rPr lang="en-US" sz="2900" dirty="0"/>
              <a:t>.</a:t>
            </a:r>
          </a:p>
          <a:p>
            <a:pPr marL="0" indent="0">
              <a:buNone/>
            </a:pPr>
            <a:endParaRPr lang="en-US" sz="2900" dirty="0"/>
          </a:p>
          <a:p>
            <a:r>
              <a:rPr lang="en-US" sz="2900" b="1" dirty="0"/>
              <a:t>School Library book</a:t>
            </a:r>
            <a:endParaRPr lang="en-US" sz="2900" b="1" u="sng" dirty="0"/>
          </a:p>
          <a:p>
            <a:pPr marL="0" indent="0">
              <a:buNone/>
            </a:pPr>
            <a:r>
              <a:rPr lang="en-US" sz="2900" dirty="0"/>
              <a:t>Children will choose a book from the Library. Must be brought into school every Friday to be changed.</a:t>
            </a:r>
            <a:endParaRPr lang="en-US" sz="2900" b="1" u="sng" dirty="0"/>
          </a:p>
          <a:p>
            <a:pPr marL="0" indent="0">
              <a:buNone/>
            </a:pPr>
            <a:endParaRPr lang="en-US" sz="2900" dirty="0"/>
          </a:p>
          <a:p>
            <a:r>
              <a:rPr lang="en-US" sz="2900" b="1" dirty="0"/>
              <a:t>Weekly spellings </a:t>
            </a:r>
          </a:p>
          <a:p>
            <a:pPr marL="0" indent="0">
              <a:buNone/>
            </a:pPr>
            <a:r>
              <a:rPr lang="en-US" sz="2900" dirty="0"/>
              <a:t>These will be taught in school on Fridays and tested the following </a:t>
            </a:r>
            <a:r>
              <a:rPr lang="en-US" sz="2900" u="sng" dirty="0"/>
              <a:t>Friday.</a:t>
            </a:r>
            <a:r>
              <a:rPr lang="en-US" sz="2900" dirty="0"/>
              <a:t> </a:t>
            </a:r>
            <a:endParaRPr lang="en-US" sz="2900" u="sng" dirty="0"/>
          </a:p>
          <a:p>
            <a:pPr marL="0" indent="0">
              <a:buNone/>
            </a:pPr>
            <a:endParaRPr lang="en-US" sz="2900" dirty="0"/>
          </a:p>
          <a:p>
            <a:r>
              <a:rPr lang="en-GB" sz="2900" b="1" dirty="0"/>
              <a:t>Times Table Rock Stars </a:t>
            </a:r>
          </a:p>
          <a:p>
            <a:pPr marL="0" indent="0">
              <a:lnSpc>
                <a:spcPct val="120000"/>
              </a:lnSpc>
              <a:buNone/>
            </a:pPr>
            <a:r>
              <a:rPr lang="en-GB" sz="2900" dirty="0"/>
              <a:t>Focus on 2x, 5, 10x, 3x and 4x tables. Battles/Tournaments. Children to practise frequently at home/school.</a:t>
            </a:r>
            <a:br>
              <a:rPr lang="en-GB" sz="2900" dirty="0"/>
            </a:br>
            <a:r>
              <a:rPr lang="en-GB" sz="2900" dirty="0"/>
              <a:t>Login/details to follow.</a:t>
            </a:r>
            <a:endParaRPr lang="en-US" dirty="0"/>
          </a:p>
          <a:p>
            <a:endParaRPr lang="en-US" dirty="0"/>
          </a:p>
          <a:p>
            <a:pPr marL="0" indent="0">
              <a:buNone/>
            </a:pPr>
            <a:endParaRPr lang="en-US" dirty="0"/>
          </a:p>
        </p:txBody>
      </p:sp>
    </p:spTree>
    <p:extLst>
      <p:ext uri="{BB962C8B-B14F-4D97-AF65-F5344CB8AC3E}">
        <p14:creationId xmlns:p14="http://schemas.microsoft.com/office/powerpoint/2010/main" val="330452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wipe(down)">
                                      <p:cBhvr>
                                        <p:cTn id="61" dur="580">
                                          <p:stCondLst>
                                            <p:cond delay="0"/>
                                          </p:stCondLst>
                                        </p:cTn>
                                        <p:tgtEl>
                                          <p:spTgt spid="3">
                                            <p:txEl>
                                              <p:pRg st="4" end="4"/>
                                            </p:txEl>
                                          </p:spTgt>
                                        </p:tgtEl>
                                      </p:cBhvr>
                                    </p:animEffect>
                                    <p:anim calcmode="lin" valueType="num">
                                      <p:cBhvr>
                                        <p:cTn id="6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4" end="4"/>
                                            </p:txEl>
                                          </p:spTgt>
                                        </p:tgtEl>
                                      </p:cBhvr>
                                      <p:to x="100000" y="60000"/>
                                    </p:animScale>
                                    <p:animScale>
                                      <p:cBhvr>
                                        <p:cTn id="68" dur="166" decel="50000">
                                          <p:stCondLst>
                                            <p:cond delay="676"/>
                                          </p:stCondLst>
                                        </p:cTn>
                                        <p:tgtEl>
                                          <p:spTgt spid="3">
                                            <p:txEl>
                                              <p:pRg st="4" end="4"/>
                                            </p:txEl>
                                          </p:spTgt>
                                        </p:tgtEl>
                                      </p:cBhvr>
                                      <p:to x="100000" y="100000"/>
                                    </p:animScale>
                                    <p:animScale>
                                      <p:cBhvr>
                                        <p:cTn id="69" dur="26">
                                          <p:stCondLst>
                                            <p:cond delay="1312"/>
                                          </p:stCondLst>
                                        </p:cTn>
                                        <p:tgtEl>
                                          <p:spTgt spid="3">
                                            <p:txEl>
                                              <p:pRg st="4" end="4"/>
                                            </p:txEl>
                                          </p:spTgt>
                                        </p:tgtEl>
                                      </p:cBhvr>
                                      <p:to x="100000" y="80000"/>
                                    </p:animScale>
                                    <p:animScale>
                                      <p:cBhvr>
                                        <p:cTn id="70" dur="166" decel="50000">
                                          <p:stCondLst>
                                            <p:cond delay="1338"/>
                                          </p:stCondLst>
                                        </p:cTn>
                                        <p:tgtEl>
                                          <p:spTgt spid="3">
                                            <p:txEl>
                                              <p:pRg st="4" end="4"/>
                                            </p:txEl>
                                          </p:spTgt>
                                        </p:tgtEl>
                                      </p:cBhvr>
                                      <p:to x="100000" y="100000"/>
                                    </p:animScale>
                                    <p:animScale>
                                      <p:cBhvr>
                                        <p:cTn id="71" dur="26">
                                          <p:stCondLst>
                                            <p:cond delay="1642"/>
                                          </p:stCondLst>
                                        </p:cTn>
                                        <p:tgtEl>
                                          <p:spTgt spid="3">
                                            <p:txEl>
                                              <p:pRg st="4" end="4"/>
                                            </p:txEl>
                                          </p:spTgt>
                                        </p:tgtEl>
                                      </p:cBhvr>
                                      <p:to x="100000" y="90000"/>
                                    </p:animScale>
                                    <p:animScale>
                                      <p:cBhvr>
                                        <p:cTn id="72" dur="166" decel="50000">
                                          <p:stCondLst>
                                            <p:cond delay="1668"/>
                                          </p:stCondLst>
                                        </p:cTn>
                                        <p:tgtEl>
                                          <p:spTgt spid="3">
                                            <p:txEl>
                                              <p:pRg st="4" end="4"/>
                                            </p:txEl>
                                          </p:spTgt>
                                        </p:tgtEl>
                                      </p:cBhvr>
                                      <p:to x="100000" y="100000"/>
                                    </p:animScale>
                                    <p:animScale>
                                      <p:cBhvr>
                                        <p:cTn id="73" dur="26">
                                          <p:stCondLst>
                                            <p:cond delay="1808"/>
                                          </p:stCondLst>
                                        </p:cTn>
                                        <p:tgtEl>
                                          <p:spTgt spid="3">
                                            <p:txEl>
                                              <p:pRg st="4" end="4"/>
                                            </p:txEl>
                                          </p:spTgt>
                                        </p:tgtEl>
                                      </p:cBhvr>
                                      <p:to x="100000" y="95000"/>
                                    </p:animScale>
                                    <p:animScale>
                                      <p:cBhvr>
                                        <p:cTn id="74" dur="166" decel="50000">
                                          <p:stCondLst>
                                            <p:cond delay="1834"/>
                                          </p:stCondLst>
                                        </p:cTn>
                                        <p:tgtEl>
                                          <p:spTgt spid="3">
                                            <p:txEl>
                                              <p:pRg st="4" end="4"/>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3">
                                            <p:txEl>
                                              <p:pRg st="5" end="5"/>
                                            </p:txEl>
                                          </p:spTgt>
                                        </p:tgtEl>
                                        <p:attrNameLst>
                                          <p:attrName>style.visibility</p:attrName>
                                        </p:attrNameLst>
                                      </p:cBhvr>
                                      <p:to>
                                        <p:strVal val="visible"/>
                                      </p:to>
                                    </p:set>
                                    <p:animEffect transition="in" filter="wipe(down)">
                                      <p:cBhvr>
                                        <p:cTn id="79" dur="580">
                                          <p:stCondLst>
                                            <p:cond delay="0"/>
                                          </p:stCondLst>
                                        </p:cTn>
                                        <p:tgtEl>
                                          <p:spTgt spid="3">
                                            <p:txEl>
                                              <p:pRg st="5" end="5"/>
                                            </p:txEl>
                                          </p:spTgt>
                                        </p:tgtEl>
                                      </p:cBhvr>
                                    </p:animEffect>
                                    <p:anim calcmode="lin" valueType="num">
                                      <p:cBhvr>
                                        <p:cTn id="8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5" end="5"/>
                                            </p:txEl>
                                          </p:spTgt>
                                        </p:tgtEl>
                                      </p:cBhvr>
                                      <p:to x="100000" y="60000"/>
                                    </p:animScale>
                                    <p:animScale>
                                      <p:cBhvr>
                                        <p:cTn id="86" dur="166" decel="50000">
                                          <p:stCondLst>
                                            <p:cond delay="676"/>
                                          </p:stCondLst>
                                        </p:cTn>
                                        <p:tgtEl>
                                          <p:spTgt spid="3">
                                            <p:txEl>
                                              <p:pRg st="5" end="5"/>
                                            </p:txEl>
                                          </p:spTgt>
                                        </p:tgtEl>
                                      </p:cBhvr>
                                      <p:to x="100000" y="100000"/>
                                    </p:animScale>
                                    <p:animScale>
                                      <p:cBhvr>
                                        <p:cTn id="87" dur="26">
                                          <p:stCondLst>
                                            <p:cond delay="1312"/>
                                          </p:stCondLst>
                                        </p:cTn>
                                        <p:tgtEl>
                                          <p:spTgt spid="3">
                                            <p:txEl>
                                              <p:pRg st="5" end="5"/>
                                            </p:txEl>
                                          </p:spTgt>
                                        </p:tgtEl>
                                      </p:cBhvr>
                                      <p:to x="100000" y="80000"/>
                                    </p:animScale>
                                    <p:animScale>
                                      <p:cBhvr>
                                        <p:cTn id="88" dur="166" decel="50000">
                                          <p:stCondLst>
                                            <p:cond delay="1338"/>
                                          </p:stCondLst>
                                        </p:cTn>
                                        <p:tgtEl>
                                          <p:spTgt spid="3">
                                            <p:txEl>
                                              <p:pRg st="5" end="5"/>
                                            </p:txEl>
                                          </p:spTgt>
                                        </p:tgtEl>
                                      </p:cBhvr>
                                      <p:to x="100000" y="100000"/>
                                    </p:animScale>
                                    <p:animScale>
                                      <p:cBhvr>
                                        <p:cTn id="89" dur="26">
                                          <p:stCondLst>
                                            <p:cond delay="1642"/>
                                          </p:stCondLst>
                                        </p:cTn>
                                        <p:tgtEl>
                                          <p:spTgt spid="3">
                                            <p:txEl>
                                              <p:pRg st="5" end="5"/>
                                            </p:txEl>
                                          </p:spTgt>
                                        </p:tgtEl>
                                      </p:cBhvr>
                                      <p:to x="100000" y="90000"/>
                                    </p:animScale>
                                    <p:animScale>
                                      <p:cBhvr>
                                        <p:cTn id="90" dur="166" decel="50000">
                                          <p:stCondLst>
                                            <p:cond delay="1668"/>
                                          </p:stCondLst>
                                        </p:cTn>
                                        <p:tgtEl>
                                          <p:spTgt spid="3">
                                            <p:txEl>
                                              <p:pRg st="5" end="5"/>
                                            </p:txEl>
                                          </p:spTgt>
                                        </p:tgtEl>
                                      </p:cBhvr>
                                      <p:to x="100000" y="100000"/>
                                    </p:animScale>
                                    <p:animScale>
                                      <p:cBhvr>
                                        <p:cTn id="91" dur="26">
                                          <p:stCondLst>
                                            <p:cond delay="1808"/>
                                          </p:stCondLst>
                                        </p:cTn>
                                        <p:tgtEl>
                                          <p:spTgt spid="3">
                                            <p:txEl>
                                              <p:pRg st="5" end="5"/>
                                            </p:txEl>
                                          </p:spTgt>
                                        </p:tgtEl>
                                      </p:cBhvr>
                                      <p:to x="100000" y="95000"/>
                                    </p:animScale>
                                    <p:animScale>
                                      <p:cBhvr>
                                        <p:cTn id="92" dur="166" decel="50000">
                                          <p:stCondLst>
                                            <p:cond delay="1834"/>
                                          </p:stCondLst>
                                        </p:cTn>
                                        <p:tgtEl>
                                          <p:spTgt spid="3">
                                            <p:txEl>
                                              <p:pRg st="5" end="5"/>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Effect transition="in" filter="wipe(down)">
                                      <p:cBhvr>
                                        <p:cTn id="97" dur="580">
                                          <p:stCondLst>
                                            <p:cond delay="0"/>
                                          </p:stCondLst>
                                        </p:cTn>
                                        <p:tgtEl>
                                          <p:spTgt spid="3">
                                            <p:txEl>
                                              <p:pRg st="7" end="7"/>
                                            </p:txEl>
                                          </p:spTgt>
                                        </p:tgtEl>
                                      </p:cBhvr>
                                    </p:animEffect>
                                    <p:anim calcmode="lin" valueType="num">
                                      <p:cBhvr>
                                        <p:cTn id="9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7" end="7"/>
                                            </p:txEl>
                                          </p:spTgt>
                                        </p:tgtEl>
                                      </p:cBhvr>
                                      <p:to x="100000" y="60000"/>
                                    </p:animScale>
                                    <p:animScale>
                                      <p:cBhvr>
                                        <p:cTn id="104" dur="166" decel="50000">
                                          <p:stCondLst>
                                            <p:cond delay="676"/>
                                          </p:stCondLst>
                                        </p:cTn>
                                        <p:tgtEl>
                                          <p:spTgt spid="3">
                                            <p:txEl>
                                              <p:pRg st="7" end="7"/>
                                            </p:txEl>
                                          </p:spTgt>
                                        </p:tgtEl>
                                      </p:cBhvr>
                                      <p:to x="100000" y="100000"/>
                                    </p:animScale>
                                    <p:animScale>
                                      <p:cBhvr>
                                        <p:cTn id="105" dur="26">
                                          <p:stCondLst>
                                            <p:cond delay="1312"/>
                                          </p:stCondLst>
                                        </p:cTn>
                                        <p:tgtEl>
                                          <p:spTgt spid="3">
                                            <p:txEl>
                                              <p:pRg st="7" end="7"/>
                                            </p:txEl>
                                          </p:spTgt>
                                        </p:tgtEl>
                                      </p:cBhvr>
                                      <p:to x="100000" y="80000"/>
                                    </p:animScale>
                                    <p:animScale>
                                      <p:cBhvr>
                                        <p:cTn id="106" dur="166" decel="50000">
                                          <p:stCondLst>
                                            <p:cond delay="1338"/>
                                          </p:stCondLst>
                                        </p:cTn>
                                        <p:tgtEl>
                                          <p:spTgt spid="3">
                                            <p:txEl>
                                              <p:pRg st="7" end="7"/>
                                            </p:txEl>
                                          </p:spTgt>
                                        </p:tgtEl>
                                      </p:cBhvr>
                                      <p:to x="100000" y="100000"/>
                                    </p:animScale>
                                    <p:animScale>
                                      <p:cBhvr>
                                        <p:cTn id="107" dur="26">
                                          <p:stCondLst>
                                            <p:cond delay="1642"/>
                                          </p:stCondLst>
                                        </p:cTn>
                                        <p:tgtEl>
                                          <p:spTgt spid="3">
                                            <p:txEl>
                                              <p:pRg st="7" end="7"/>
                                            </p:txEl>
                                          </p:spTgt>
                                        </p:tgtEl>
                                      </p:cBhvr>
                                      <p:to x="100000" y="90000"/>
                                    </p:animScale>
                                    <p:animScale>
                                      <p:cBhvr>
                                        <p:cTn id="108" dur="166" decel="50000">
                                          <p:stCondLst>
                                            <p:cond delay="1668"/>
                                          </p:stCondLst>
                                        </p:cTn>
                                        <p:tgtEl>
                                          <p:spTgt spid="3">
                                            <p:txEl>
                                              <p:pRg st="7" end="7"/>
                                            </p:txEl>
                                          </p:spTgt>
                                        </p:tgtEl>
                                      </p:cBhvr>
                                      <p:to x="100000" y="100000"/>
                                    </p:animScale>
                                    <p:animScale>
                                      <p:cBhvr>
                                        <p:cTn id="109" dur="26">
                                          <p:stCondLst>
                                            <p:cond delay="1808"/>
                                          </p:stCondLst>
                                        </p:cTn>
                                        <p:tgtEl>
                                          <p:spTgt spid="3">
                                            <p:txEl>
                                              <p:pRg st="7" end="7"/>
                                            </p:txEl>
                                          </p:spTgt>
                                        </p:tgtEl>
                                      </p:cBhvr>
                                      <p:to x="100000" y="95000"/>
                                    </p:animScale>
                                    <p:animScale>
                                      <p:cBhvr>
                                        <p:cTn id="110" dur="166" decel="50000">
                                          <p:stCondLst>
                                            <p:cond delay="1834"/>
                                          </p:stCondLst>
                                        </p:cTn>
                                        <p:tgtEl>
                                          <p:spTgt spid="3">
                                            <p:txEl>
                                              <p:pRg st="7" end="7"/>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3">
                                            <p:txEl>
                                              <p:pRg st="8" end="8"/>
                                            </p:txEl>
                                          </p:spTgt>
                                        </p:tgtEl>
                                        <p:attrNameLst>
                                          <p:attrName>style.visibility</p:attrName>
                                        </p:attrNameLst>
                                      </p:cBhvr>
                                      <p:to>
                                        <p:strVal val="visible"/>
                                      </p:to>
                                    </p:set>
                                    <p:animEffect transition="in" filter="wipe(down)">
                                      <p:cBhvr>
                                        <p:cTn id="115" dur="580">
                                          <p:stCondLst>
                                            <p:cond delay="0"/>
                                          </p:stCondLst>
                                        </p:cTn>
                                        <p:tgtEl>
                                          <p:spTgt spid="3">
                                            <p:txEl>
                                              <p:pRg st="8" end="8"/>
                                            </p:txEl>
                                          </p:spTgt>
                                        </p:tgtEl>
                                      </p:cBhvr>
                                    </p:animEffect>
                                    <p:anim calcmode="lin" valueType="num">
                                      <p:cBhvr>
                                        <p:cTn id="116"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8" end="8"/>
                                            </p:txEl>
                                          </p:spTgt>
                                        </p:tgtEl>
                                      </p:cBhvr>
                                      <p:to x="100000" y="60000"/>
                                    </p:animScale>
                                    <p:animScale>
                                      <p:cBhvr>
                                        <p:cTn id="122" dur="166" decel="50000">
                                          <p:stCondLst>
                                            <p:cond delay="676"/>
                                          </p:stCondLst>
                                        </p:cTn>
                                        <p:tgtEl>
                                          <p:spTgt spid="3">
                                            <p:txEl>
                                              <p:pRg st="8" end="8"/>
                                            </p:txEl>
                                          </p:spTgt>
                                        </p:tgtEl>
                                      </p:cBhvr>
                                      <p:to x="100000" y="100000"/>
                                    </p:animScale>
                                    <p:animScale>
                                      <p:cBhvr>
                                        <p:cTn id="123" dur="26">
                                          <p:stCondLst>
                                            <p:cond delay="1312"/>
                                          </p:stCondLst>
                                        </p:cTn>
                                        <p:tgtEl>
                                          <p:spTgt spid="3">
                                            <p:txEl>
                                              <p:pRg st="8" end="8"/>
                                            </p:txEl>
                                          </p:spTgt>
                                        </p:tgtEl>
                                      </p:cBhvr>
                                      <p:to x="100000" y="80000"/>
                                    </p:animScale>
                                    <p:animScale>
                                      <p:cBhvr>
                                        <p:cTn id="124" dur="166" decel="50000">
                                          <p:stCondLst>
                                            <p:cond delay="1338"/>
                                          </p:stCondLst>
                                        </p:cTn>
                                        <p:tgtEl>
                                          <p:spTgt spid="3">
                                            <p:txEl>
                                              <p:pRg st="8" end="8"/>
                                            </p:txEl>
                                          </p:spTgt>
                                        </p:tgtEl>
                                      </p:cBhvr>
                                      <p:to x="100000" y="100000"/>
                                    </p:animScale>
                                    <p:animScale>
                                      <p:cBhvr>
                                        <p:cTn id="125" dur="26">
                                          <p:stCondLst>
                                            <p:cond delay="1642"/>
                                          </p:stCondLst>
                                        </p:cTn>
                                        <p:tgtEl>
                                          <p:spTgt spid="3">
                                            <p:txEl>
                                              <p:pRg st="8" end="8"/>
                                            </p:txEl>
                                          </p:spTgt>
                                        </p:tgtEl>
                                      </p:cBhvr>
                                      <p:to x="100000" y="90000"/>
                                    </p:animScale>
                                    <p:animScale>
                                      <p:cBhvr>
                                        <p:cTn id="126" dur="166" decel="50000">
                                          <p:stCondLst>
                                            <p:cond delay="1668"/>
                                          </p:stCondLst>
                                        </p:cTn>
                                        <p:tgtEl>
                                          <p:spTgt spid="3">
                                            <p:txEl>
                                              <p:pRg st="8" end="8"/>
                                            </p:txEl>
                                          </p:spTgt>
                                        </p:tgtEl>
                                      </p:cBhvr>
                                      <p:to x="100000" y="100000"/>
                                    </p:animScale>
                                    <p:animScale>
                                      <p:cBhvr>
                                        <p:cTn id="127" dur="26">
                                          <p:stCondLst>
                                            <p:cond delay="1808"/>
                                          </p:stCondLst>
                                        </p:cTn>
                                        <p:tgtEl>
                                          <p:spTgt spid="3">
                                            <p:txEl>
                                              <p:pRg st="8" end="8"/>
                                            </p:txEl>
                                          </p:spTgt>
                                        </p:tgtEl>
                                      </p:cBhvr>
                                      <p:to x="100000" y="95000"/>
                                    </p:animScale>
                                    <p:animScale>
                                      <p:cBhvr>
                                        <p:cTn id="128" dur="166" decel="50000">
                                          <p:stCondLst>
                                            <p:cond delay="1834"/>
                                          </p:stCondLst>
                                        </p:cTn>
                                        <p:tgtEl>
                                          <p:spTgt spid="3">
                                            <p:txEl>
                                              <p:pRg st="8" end="8"/>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3">
                                            <p:txEl>
                                              <p:pRg st="10" end="10"/>
                                            </p:txEl>
                                          </p:spTgt>
                                        </p:tgtEl>
                                        <p:attrNameLst>
                                          <p:attrName>style.visibility</p:attrName>
                                        </p:attrNameLst>
                                      </p:cBhvr>
                                      <p:to>
                                        <p:strVal val="visible"/>
                                      </p:to>
                                    </p:set>
                                    <p:animEffect transition="in" filter="wipe(down)">
                                      <p:cBhvr>
                                        <p:cTn id="133" dur="580">
                                          <p:stCondLst>
                                            <p:cond delay="0"/>
                                          </p:stCondLst>
                                        </p:cTn>
                                        <p:tgtEl>
                                          <p:spTgt spid="3">
                                            <p:txEl>
                                              <p:pRg st="10" end="10"/>
                                            </p:txEl>
                                          </p:spTgt>
                                        </p:tgtEl>
                                      </p:cBhvr>
                                    </p:animEffect>
                                    <p:anim calcmode="lin" valueType="num">
                                      <p:cBhvr>
                                        <p:cTn id="134"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10" end="10"/>
                                            </p:txEl>
                                          </p:spTgt>
                                        </p:tgtEl>
                                      </p:cBhvr>
                                      <p:to x="100000" y="60000"/>
                                    </p:animScale>
                                    <p:animScale>
                                      <p:cBhvr>
                                        <p:cTn id="140" dur="166" decel="50000">
                                          <p:stCondLst>
                                            <p:cond delay="676"/>
                                          </p:stCondLst>
                                        </p:cTn>
                                        <p:tgtEl>
                                          <p:spTgt spid="3">
                                            <p:txEl>
                                              <p:pRg st="10" end="10"/>
                                            </p:txEl>
                                          </p:spTgt>
                                        </p:tgtEl>
                                      </p:cBhvr>
                                      <p:to x="100000" y="100000"/>
                                    </p:animScale>
                                    <p:animScale>
                                      <p:cBhvr>
                                        <p:cTn id="141" dur="26">
                                          <p:stCondLst>
                                            <p:cond delay="1312"/>
                                          </p:stCondLst>
                                        </p:cTn>
                                        <p:tgtEl>
                                          <p:spTgt spid="3">
                                            <p:txEl>
                                              <p:pRg st="10" end="10"/>
                                            </p:txEl>
                                          </p:spTgt>
                                        </p:tgtEl>
                                      </p:cBhvr>
                                      <p:to x="100000" y="80000"/>
                                    </p:animScale>
                                    <p:animScale>
                                      <p:cBhvr>
                                        <p:cTn id="142" dur="166" decel="50000">
                                          <p:stCondLst>
                                            <p:cond delay="1338"/>
                                          </p:stCondLst>
                                        </p:cTn>
                                        <p:tgtEl>
                                          <p:spTgt spid="3">
                                            <p:txEl>
                                              <p:pRg st="10" end="10"/>
                                            </p:txEl>
                                          </p:spTgt>
                                        </p:tgtEl>
                                      </p:cBhvr>
                                      <p:to x="100000" y="100000"/>
                                    </p:animScale>
                                    <p:animScale>
                                      <p:cBhvr>
                                        <p:cTn id="143" dur="26">
                                          <p:stCondLst>
                                            <p:cond delay="1642"/>
                                          </p:stCondLst>
                                        </p:cTn>
                                        <p:tgtEl>
                                          <p:spTgt spid="3">
                                            <p:txEl>
                                              <p:pRg st="10" end="10"/>
                                            </p:txEl>
                                          </p:spTgt>
                                        </p:tgtEl>
                                      </p:cBhvr>
                                      <p:to x="100000" y="90000"/>
                                    </p:animScale>
                                    <p:animScale>
                                      <p:cBhvr>
                                        <p:cTn id="144" dur="166" decel="50000">
                                          <p:stCondLst>
                                            <p:cond delay="1668"/>
                                          </p:stCondLst>
                                        </p:cTn>
                                        <p:tgtEl>
                                          <p:spTgt spid="3">
                                            <p:txEl>
                                              <p:pRg st="10" end="10"/>
                                            </p:txEl>
                                          </p:spTgt>
                                        </p:tgtEl>
                                      </p:cBhvr>
                                      <p:to x="100000" y="100000"/>
                                    </p:animScale>
                                    <p:animScale>
                                      <p:cBhvr>
                                        <p:cTn id="145" dur="26">
                                          <p:stCondLst>
                                            <p:cond delay="1808"/>
                                          </p:stCondLst>
                                        </p:cTn>
                                        <p:tgtEl>
                                          <p:spTgt spid="3">
                                            <p:txEl>
                                              <p:pRg st="10" end="10"/>
                                            </p:txEl>
                                          </p:spTgt>
                                        </p:tgtEl>
                                      </p:cBhvr>
                                      <p:to x="100000" y="95000"/>
                                    </p:animScale>
                                    <p:animScale>
                                      <p:cBhvr>
                                        <p:cTn id="146" dur="166" decel="50000">
                                          <p:stCondLst>
                                            <p:cond delay="1834"/>
                                          </p:stCondLst>
                                        </p:cTn>
                                        <p:tgtEl>
                                          <p:spTgt spid="3">
                                            <p:txEl>
                                              <p:pRg st="10" end="10"/>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nodeType="clickEffect">
                                  <p:stCondLst>
                                    <p:cond delay="0"/>
                                  </p:stCondLst>
                                  <p:childTnLst>
                                    <p:set>
                                      <p:cBhvr>
                                        <p:cTn id="150" dur="1" fill="hold">
                                          <p:stCondLst>
                                            <p:cond delay="0"/>
                                          </p:stCondLst>
                                        </p:cTn>
                                        <p:tgtEl>
                                          <p:spTgt spid="3">
                                            <p:txEl>
                                              <p:pRg st="11" end="11"/>
                                            </p:txEl>
                                          </p:spTgt>
                                        </p:tgtEl>
                                        <p:attrNameLst>
                                          <p:attrName>style.visibility</p:attrName>
                                        </p:attrNameLst>
                                      </p:cBhvr>
                                      <p:to>
                                        <p:strVal val="visible"/>
                                      </p:to>
                                    </p:set>
                                    <p:animEffect transition="in" filter="wipe(down)">
                                      <p:cBhvr>
                                        <p:cTn id="151" dur="580">
                                          <p:stCondLst>
                                            <p:cond delay="0"/>
                                          </p:stCondLst>
                                        </p:cTn>
                                        <p:tgtEl>
                                          <p:spTgt spid="3">
                                            <p:txEl>
                                              <p:pRg st="11" end="11"/>
                                            </p:txEl>
                                          </p:spTgt>
                                        </p:tgtEl>
                                      </p:cBhvr>
                                    </p:animEffect>
                                    <p:anim calcmode="lin" valueType="num">
                                      <p:cBhvr>
                                        <p:cTn id="152" dur="1822" tmFilter="0,0; 0.14,0.36; 0.43,0.73; 0.71,0.91; 1.0,1.0">
                                          <p:stCondLst>
                                            <p:cond delay="0"/>
                                          </p:stCondLst>
                                        </p:cTn>
                                        <p:tgtEl>
                                          <p:spTgt spid="3">
                                            <p:txEl>
                                              <p:pRg st="11" end="11"/>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3">
                                            <p:txEl>
                                              <p:pRg st="11" end="11"/>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3">
                                            <p:txEl>
                                              <p:pRg st="11" end="11"/>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3">
                                            <p:txEl>
                                              <p:pRg st="11" end="11"/>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3">
                                            <p:txEl>
                                              <p:pRg st="11" end="11"/>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3">
                                            <p:txEl>
                                              <p:pRg st="11" end="11"/>
                                            </p:txEl>
                                          </p:spTgt>
                                        </p:tgtEl>
                                      </p:cBhvr>
                                      <p:to x="100000" y="60000"/>
                                    </p:animScale>
                                    <p:animScale>
                                      <p:cBhvr>
                                        <p:cTn id="158" dur="166" decel="50000">
                                          <p:stCondLst>
                                            <p:cond delay="676"/>
                                          </p:stCondLst>
                                        </p:cTn>
                                        <p:tgtEl>
                                          <p:spTgt spid="3">
                                            <p:txEl>
                                              <p:pRg st="11" end="11"/>
                                            </p:txEl>
                                          </p:spTgt>
                                        </p:tgtEl>
                                      </p:cBhvr>
                                      <p:to x="100000" y="100000"/>
                                    </p:animScale>
                                    <p:animScale>
                                      <p:cBhvr>
                                        <p:cTn id="159" dur="26">
                                          <p:stCondLst>
                                            <p:cond delay="1312"/>
                                          </p:stCondLst>
                                        </p:cTn>
                                        <p:tgtEl>
                                          <p:spTgt spid="3">
                                            <p:txEl>
                                              <p:pRg st="11" end="11"/>
                                            </p:txEl>
                                          </p:spTgt>
                                        </p:tgtEl>
                                      </p:cBhvr>
                                      <p:to x="100000" y="80000"/>
                                    </p:animScale>
                                    <p:animScale>
                                      <p:cBhvr>
                                        <p:cTn id="160" dur="166" decel="50000">
                                          <p:stCondLst>
                                            <p:cond delay="1338"/>
                                          </p:stCondLst>
                                        </p:cTn>
                                        <p:tgtEl>
                                          <p:spTgt spid="3">
                                            <p:txEl>
                                              <p:pRg st="11" end="11"/>
                                            </p:txEl>
                                          </p:spTgt>
                                        </p:tgtEl>
                                      </p:cBhvr>
                                      <p:to x="100000" y="100000"/>
                                    </p:animScale>
                                    <p:animScale>
                                      <p:cBhvr>
                                        <p:cTn id="161" dur="26">
                                          <p:stCondLst>
                                            <p:cond delay="1642"/>
                                          </p:stCondLst>
                                        </p:cTn>
                                        <p:tgtEl>
                                          <p:spTgt spid="3">
                                            <p:txEl>
                                              <p:pRg st="11" end="11"/>
                                            </p:txEl>
                                          </p:spTgt>
                                        </p:tgtEl>
                                      </p:cBhvr>
                                      <p:to x="100000" y="90000"/>
                                    </p:animScale>
                                    <p:animScale>
                                      <p:cBhvr>
                                        <p:cTn id="162" dur="166" decel="50000">
                                          <p:stCondLst>
                                            <p:cond delay="1668"/>
                                          </p:stCondLst>
                                        </p:cTn>
                                        <p:tgtEl>
                                          <p:spTgt spid="3">
                                            <p:txEl>
                                              <p:pRg st="11" end="11"/>
                                            </p:txEl>
                                          </p:spTgt>
                                        </p:tgtEl>
                                      </p:cBhvr>
                                      <p:to x="100000" y="100000"/>
                                    </p:animScale>
                                    <p:animScale>
                                      <p:cBhvr>
                                        <p:cTn id="163" dur="26">
                                          <p:stCondLst>
                                            <p:cond delay="1808"/>
                                          </p:stCondLst>
                                        </p:cTn>
                                        <p:tgtEl>
                                          <p:spTgt spid="3">
                                            <p:txEl>
                                              <p:pRg st="11" end="11"/>
                                            </p:txEl>
                                          </p:spTgt>
                                        </p:tgtEl>
                                      </p:cBhvr>
                                      <p:to x="100000" y="95000"/>
                                    </p:animScale>
                                    <p:animScale>
                                      <p:cBhvr>
                                        <p:cTn id="164" dur="166" decel="50000">
                                          <p:stCondLst>
                                            <p:cond delay="1834"/>
                                          </p:stCondLst>
                                        </p:cTn>
                                        <p:tgtEl>
                                          <p:spTgt spid="3">
                                            <p:txEl>
                                              <p:pRg st="11" end="11"/>
                                            </p:txEl>
                                          </p:spTgt>
                                        </p:tgtEl>
                                      </p:cBhvr>
                                      <p:to x="100000" y="100000"/>
                                    </p:animScale>
                                  </p:childTnLst>
                                </p:cTn>
                              </p:par>
                              <p:par>
                                <p:cTn id="165" presetID="26" presetClass="entr" presetSubtype="0" fill="hold" nodeType="withEffect">
                                  <p:stCondLst>
                                    <p:cond delay="0"/>
                                  </p:stCondLst>
                                  <p:childTnLst>
                                    <p:set>
                                      <p:cBhvr>
                                        <p:cTn id="166" dur="1" fill="hold">
                                          <p:stCondLst>
                                            <p:cond delay="0"/>
                                          </p:stCondLst>
                                        </p:cTn>
                                        <p:tgtEl>
                                          <p:spTgt spid="3">
                                            <p:txEl>
                                              <p:pRg st="13" end="13"/>
                                            </p:txEl>
                                          </p:spTgt>
                                        </p:tgtEl>
                                        <p:attrNameLst>
                                          <p:attrName>style.visibility</p:attrName>
                                        </p:attrNameLst>
                                      </p:cBhvr>
                                      <p:to>
                                        <p:strVal val="visible"/>
                                      </p:to>
                                    </p:set>
                                    <p:animEffect transition="in" filter="wipe(down)">
                                      <p:cBhvr>
                                        <p:cTn id="167" dur="580">
                                          <p:stCondLst>
                                            <p:cond delay="0"/>
                                          </p:stCondLst>
                                        </p:cTn>
                                        <p:tgtEl>
                                          <p:spTgt spid="3">
                                            <p:txEl>
                                              <p:pRg st="13" end="13"/>
                                            </p:txEl>
                                          </p:spTgt>
                                        </p:tgtEl>
                                      </p:cBhvr>
                                    </p:animEffect>
                                    <p:anim calcmode="lin" valueType="num">
                                      <p:cBhvr>
                                        <p:cTn id="168" dur="1822" tmFilter="0,0; 0.14,0.36; 0.43,0.73; 0.71,0.91; 1.0,1.0">
                                          <p:stCondLst>
                                            <p:cond delay="0"/>
                                          </p:stCondLst>
                                        </p:cTn>
                                        <p:tgtEl>
                                          <p:spTgt spid="3">
                                            <p:txEl>
                                              <p:pRg st="13" end="13"/>
                                            </p:txEl>
                                          </p:spTgt>
                                        </p:tgtEl>
                                        <p:attrNameLst>
                                          <p:attrName>ppt_x</p:attrName>
                                        </p:attrNameLst>
                                      </p:cBhvr>
                                      <p:tavLst>
                                        <p:tav tm="0">
                                          <p:val>
                                            <p:strVal val="#ppt_x-0.25"/>
                                          </p:val>
                                        </p:tav>
                                        <p:tav tm="100000">
                                          <p:val>
                                            <p:strVal val="#ppt_x"/>
                                          </p:val>
                                        </p:tav>
                                      </p:tavLst>
                                    </p:anim>
                                    <p:anim calcmode="lin" valueType="num">
                                      <p:cBhvr>
                                        <p:cTn id="169" dur="664" tmFilter="0.0,0.0; 0.25,0.07; 0.50,0.2; 0.75,0.467; 1.0,1.0">
                                          <p:stCondLst>
                                            <p:cond delay="0"/>
                                          </p:stCondLst>
                                        </p:cTn>
                                        <p:tgtEl>
                                          <p:spTgt spid="3">
                                            <p:txEl>
                                              <p:pRg st="13" end="13"/>
                                            </p:txEl>
                                          </p:spTgt>
                                        </p:tgtEl>
                                        <p:attrNameLst>
                                          <p:attrName>ppt_y</p:attrName>
                                        </p:attrNameLst>
                                      </p:cBhvr>
                                      <p:tavLst>
                                        <p:tav tm="0" fmla="#ppt_y-sin(pi*$)/3">
                                          <p:val>
                                            <p:fltVal val="0.5"/>
                                          </p:val>
                                        </p:tav>
                                        <p:tav tm="100000">
                                          <p:val>
                                            <p:fltVal val="1"/>
                                          </p:val>
                                        </p:tav>
                                      </p:tavLst>
                                    </p:anim>
                                    <p:anim calcmode="lin" valueType="num">
                                      <p:cBhvr>
                                        <p:cTn id="170" dur="664" tmFilter="0, 0; 0.125,0.2665; 0.25,0.4; 0.375,0.465; 0.5,0.5;  0.625,0.535; 0.75,0.6; 0.875,0.7335; 1,1">
                                          <p:stCondLst>
                                            <p:cond delay="664"/>
                                          </p:stCondLst>
                                        </p:cTn>
                                        <p:tgtEl>
                                          <p:spTgt spid="3">
                                            <p:txEl>
                                              <p:pRg st="13" end="13"/>
                                            </p:txEl>
                                          </p:spTgt>
                                        </p:tgtEl>
                                        <p:attrNameLst>
                                          <p:attrName>ppt_y</p:attrName>
                                        </p:attrNameLst>
                                      </p:cBhvr>
                                      <p:tavLst>
                                        <p:tav tm="0" fmla="#ppt_y-sin(pi*$)/9">
                                          <p:val>
                                            <p:fltVal val="0"/>
                                          </p:val>
                                        </p:tav>
                                        <p:tav tm="100000">
                                          <p:val>
                                            <p:fltVal val="1"/>
                                          </p:val>
                                        </p:tav>
                                      </p:tavLst>
                                    </p:anim>
                                    <p:anim calcmode="lin" valueType="num">
                                      <p:cBhvr>
                                        <p:cTn id="171" dur="332" tmFilter="0, 0; 0.125,0.2665; 0.25,0.4; 0.375,0.465; 0.5,0.5;  0.625,0.535; 0.75,0.6; 0.875,0.7335; 1,1">
                                          <p:stCondLst>
                                            <p:cond delay="1324"/>
                                          </p:stCondLst>
                                        </p:cTn>
                                        <p:tgtEl>
                                          <p:spTgt spid="3">
                                            <p:txEl>
                                              <p:pRg st="13" end="13"/>
                                            </p:txEl>
                                          </p:spTgt>
                                        </p:tgtEl>
                                        <p:attrNameLst>
                                          <p:attrName>ppt_y</p:attrName>
                                        </p:attrNameLst>
                                      </p:cBhvr>
                                      <p:tavLst>
                                        <p:tav tm="0" fmla="#ppt_y-sin(pi*$)/27">
                                          <p:val>
                                            <p:fltVal val="0"/>
                                          </p:val>
                                        </p:tav>
                                        <p:tav tm="100000">
                                          <p:val>
                                            <p:fltVal val="1"/>
                                          </p:val>
                                        </p:tav>
                                      </p:tavLst>
                                    </p:anim>
                                    <p:anim calcmode="lin" valueType="num">
                                      <p:cBhvr>
                                        <p:cTn id="172" dur="164" tmFilter="0, 0; 0.125,0.2665; 0.25,0.4; 0.375,0.465; 0.5,0.5;  0.625,0.535; 0.75,0.6; 0.875,0.7335; 1,1">
                                          <p:stCondLst>
                                            <p:cond delay="1656"/>
                                          </p:stCondLst>
                                        </p:cTn>
                                        <p:tgtEl>
                                          <p:spTgt spid="3">
                                            <p:txEl>
                                              <p:pRg st="13" end="13"/>
                                            </p:txEl>
                                          </p:spTgt>
                                        </p:tgtEl>
                                        <p:attrNameLst>
                                          <p:attrName>ppt_y</p:attrName>
                                        </p:attrNameLst>
                                      </p:cBhvr>
                                      <p:tavLst>
                                        <p:tav tm="0" fmla="#ppt_y-sin(pi*$)/81">
                                          <p:val>
                                            <p:fltVal val="0"/>
                                          </p:val>
                                        </p:tav>
                                        <p:tav tm="100000">
                                          <p:val>
                                            <p:fltVal val="1"/>
                                          </p:val>
                                        </p:tav>
                                      </p:tavLst>
                                    </p:anim>
                                    <p:animScale>
                                      <p:cBhvr>
                                        <p:cTn id="173" dur="26">
                                          <p:stCondLst>
                                            <p:cond delay="650"/>
                                          </p:stCondLst>
                                        </p:cTn>
                                        <p:tgtEl>
                                          <p:spTgt spid="3">
                                            <p:txEl>
                                              <p:pRg st="13" end="13"/>
                                            </p:txEl>
                                          </p:spTgt>
                                        </p:tgtEl>
                                      </p:cBhvr>
                                      <p:to x="100000" y="60000"/>
                                    </p:animScale>
                                    <p:animScale>
                                      <p:cBhvr>
                                        <p:cTn id="174" dur="166" decel="50000">
                                          <p:stCondLst>
                                            <p:cond delay="676"/>
                                          </p:stCondLst>
                                        </p:cTn>
                                        <p:tgtEl>
                                          <p:spTgt spid="3">
                                            <p:txEl>
                                              <p:pRg st="13" end="13"/>
                                            </p:txEl>
                                          </p:spTgt>
                                        </p:tgtEl>
                                      </p:cBhvr>
                                      <p:to x="100000" y="100000"/>
                                    </p:animScale>
                                    <p:animScale>
                                      <p:cBhvr>
                                        <p:cTn id="175" dur="26">
                                          <p:stCondLst>
                                            <p:cond delay="1312"/>
                                          </p:stCondLst>
                                        </p:cTn>
                                        <p:tgtEl>
                                          <p:spTgt spid="3">
                                            <p:txEl>
                                              <p:pRg st="13" end="13"/>
                                            </p:txEl>
                                          </p:spTgt>
                                        </p:tgtEl>
                                      </p:cBhvr>
                                      <p:to x="100000" y="80000"/>
                                    </p:animScale>
                                    <p:animScale>
                                      <p:cBhvr>
                                        <p:cTn id="176" dur="166" decel="50000">
                                          <p:stCondLst>
                                            <p:cond delay="1338"/>
                                          </p:stCondLst>
                                        </p:cTn>
                                        <p:tgtEl>
                                          <p:spTgt spid="3">
                                            <p:txEl>
                                              <p:pRg st="13" end="13"/>
                                            </p:txEl>
                                          </p:spTgt>
                                        </p:tgtEl>
                                      </p:cBhvr>
                                      <p:to x="100000" y="100000"/>
                                    </p:animScale>
                                    <p:animScale>
                                      <p:cBhvr>
                                        <p:cTn id="177" dur="26">
                                          <p:stCondLst>
                                            <p:cond delay="1642"/>
                                          </p:stCondLst>
                                        </p:cTn>
                                        <p:tgtEl>
                                          <p:spTgt spid="3">
                                            <p:txEl>
                                              <p:pRg st="13" end="13"/>
                                            </p:txEl>
                                          </p:spTgt>
                                        </p:tgtEl>
                                      </p:cBhvr>
                                      <p:to x="100000" y="90000"/>
                                    </p:animScale>
                                    <p:animScale>
                                      <p:cBhvr>
                                        <p:cTn id="178" dur="166" decel="50000">
                                          <p:stCondLst>
                                            <p:cond delay="1668"/>
                                          </p:stCondLst>
                                        </p:cTn>
                                        <p:tgtEl>
                                          <p:spTgt spid="3">
                                            <p:txEl>
                                              <p:pRg st="13" end="13"/>
                                            </p:txEl>
                                          </p:spTgt>
                                        </p:tgtEl>
                                      </p:cBhvr>
                                      <p:to x="100000" y="100000"/>
                                    </p:animScale>
                                    <p:animScale>
                                      <p:cBhvr>
                                        <p:cTn id="179" dur="26">
                                          <p:stCondLst>
                                            <p:cond delay="1808"/>
                                          </p:stCondLst>
                                        </p:cTn>
                                        <p:tgtEl>
                                          <p:spTgt spid="3">
                                            <p:txEl>
                                              <p:pRg st="13" end="13"/>
                                            </p:txEl>
                                          </p:spTgt>
                                        </p:tgtEl>
                                      </p:cBhvr>
                                      <p:to x="100000" y="95000"/>
                                    </p:animScale>
                                    <p:animScale>
                                      <p:cBhvr>
                                        <p:cTn id="180" dur="166" decel="50000">
                                          <p:stCondLst>
                                            <p:cond delay="1834"/>
                                          </p:stCondLst>
                                        </p:cTn>
                                        <p:tgtEl>
                                          <p:spTgt spid="3">
                                            <p:txEl>
                                              <p:pRg st="13" end="13"/>
                                            </p:txEl>
                                          </p:spTgt>
                                        </p:tgtEl>
                                      </p:cBhvr>
                                      <p:to x="100000" y="100000"/>
                                    </p:animScale>
                                  </p:childTnLst>
                                </p:cTn>
                              </p:par>
                              <p:par>
                                <p:cTn id="181" presetID="26" presetClass="entr" presetSubtype="0" fill="hold" nodeType="withEffect">
                                  <p:stCondLst>
                                    <p:cond delay="0"/>
                                  </p:stCondLst>
                                  <p:childTnLst>
                                    <p:set>
                                      <p:cBhvr>
                                        <p:cTn id="182" dur="1" fill="hold">
                                          <p:stCondLst>
                                            <p:cond delay="0"/>
                                          </p:stCondLst>
                                        </p:cTn>
                                        <p:tgtEl>
                                          <p:spTgt spid="3">
                                            <p:txEl>
                                              <p:pRg st="14" end="14"/>
                                            </p:txEl>
                                          </p:spTgt>
                                        </p:tgtEl>
                                        <p:attrNameLst>
                                          <p:attrName>style.visibility</p:attrName>
                                        </p:attrNameLst>
                                      </p:cBhvr>
                                      <p:to>
                                        <p:strVal val="visible"/>
                                      </p:to>
                                    </p:set>
                                    <p:animEffect transition="in" filter="wipe(down)">
                                      <p:cBhvr>
                                        <p:cTn id="183" dur="580">
                                          <p:stCondLst>
                                            <p:cond delay="0"/>
                                          </p:stCondLst>
                                        </p:cTn>
                                        <p:tgtEl>
                                          <p:spTgt spid="3">
                                            <p:txEl>
                                              <p:pRg st="14" end="14"/>
                                            </p:txEl>
                                          </p:spTgt>
                                        </p:tgtEl>
                                      </p:cBhvr>
                                    </p:animEffect>
                                    <p:anim calcmode="lin" valueType="num">
                                      <p:cBhvr>
                                        <p:cTn id="184" dur="1822" tmFilter="0,0; 0.14,0.36; 0.43,0.73; 0.71,0.91; 1.0,1.0">
                                          <p:stCondLst>
                                            <p:cond delay="0"/>
                                          </p:stCondLst>
                                        </p:cTn>
                                        <p:tgtEl>
                                          <p:spTgt spid="3">
                                            <p:txEl>
                                              <p:pRg st="14" end="14"/>
                                            </p:txEl>
                                          </p:spTgt>
                                        </p:tgtEl>
                                        <p:attrNameLst>
                                          <p:attrName>ppt_x</p:attrName>
                                        </p:attrNameLst>
                                      </p:cBhvr>
                                      <p:tavLst>
                                        <p:tav tm="0">
                                          <p:val>
                                            <p:strVal val="#ppt_x-0.25"/>
                                          </p:val>
                                        </p:tav>
                                        <p:tav tm="100000">
                                          <p:val>
                                            <p:strVal val="#ppt_x"/>
                                          </p:val>
                                        </p:tav>
                                      </p:tavLst>
                                    </p:anim>
                                    <p:anim calcmode="lin" valueType="num">
                                      <p:cBhvr>
                                        <p:cTn id="185" dur="664" tmFilter="0.0,0.0; 0.25,0.07; 0.50,0.2; 0.75,0.467; 1.0,1.0">
                                          <p:stCondLst>
                                            <p:cond delay="0"/>
                                          </p:stCondLst>
                                        </p:cTn>
                                        <p:tgtEl>
                                          <p:spTgt spid="3">
                                            <p:txEl>
                                              <p:pRg st="14" end="14"/>
                                            </p:txEl>
                                          </p:spTgt>
                                        </p:tgtEl>
                                        <p:attrNameLst>
                                          <p:attrName>ppt_y</p:attrName>
                                        </p:attrNameLst>
                                      </p:cBhvr>
                                      <p:tavLst>
                                        <p:tav tm="0" fmla="#ppt_y-sin(pi*$)/3">
                                          <p:val>
                                            <p:fltVal val="0.5"/>
                                          </p:val>
                                        </p:tav>
                                        <p:tav tm="100000">
                                          <p:val>
                                            <p:fltVal val="1"/>
                                          </p:val>
                                        </p:tav>
                                      </p:tavLst>
                                    </p:anim>
                                    <p:anim calcmode="lin" valueType="num">
                                      <p:cBhvr>
                                        <p:cTn id="186" dur="664" tmFilter="0, 0; 0.125,0.2665; 0.25,0.4; 0.375,0.465; 0.5,0.5;  0.625,0.535; 0.75,0.6; 0.875,0.7335; 1,1">
                                          <p:stCondLst>
                                            <p:cond delay="664"/>
                                          </p:stCondLst>
                                        </p:cTn>
                                        <p:tgtEl>
                                          <p:spTgt spid="3">
                                            <p:txEl>
                                              <p:pRg st="14" end="14"/>
                                            </p:txEl>
                                          </p:spTgt>
                                        </p:tgtEl>
                                        <p:attrNameLst>
                                          <p:attrName>ppt_y</p:attrName>
                                        </p:attrNameLst>
                                      </p:cBhvr>
                                      <p:tavLst>
                                        <p:tav tm="0" fmla="#ppt_y-sin(pi*$)/9">
                                          <p:val>
                                            <p:fltVal val="0"/>
                                          </p:val>
                                        </p:tav>
                                        <p:tav tm="100000">
                                          <p:val>
                                            <p:fltVal val="1"/>
                                          </p:val>
                                        </p:tav>
                                      </p:tavLst>
                                    </p:anim>
                                    <p:anim calcmode="lin" valueType="num">
                                      <p:cBhvr>
                                        <p:cTn id="187" dur="332" tmFilter="0, 0; 0.125,0.2665; 0.25,0.4; 0.375,0.465; 0.5,0.5;  0.625,0.535; 0.75,0.6; 0.875,0.7335; 1,1">
                                          <p:stCondLst>
                                            <p:cond delay="1324"/>
                                          </p:stCondLst>
                                        </p:cTn>
                                        <p:tgtEl>
                                          <p:spTgt spid="3">
                                            <p:txEl>
                                              <p:pRg st="14" end="14"/>
                                            </p:txEl>
                                          </p:spTgt>
                                        </p:tgtEl>
                                        <p:attrNameLst>
                                          <p:attrName>ppt_y</p:attrName>
                                        </p:attrNameLst>
                                      </p:cBhvr>
                                      <p:tavLst>
                                        <p:tav tm="0" fmla="#ppt_y-sin(pi*$)/27">
                                          <p:val>
                                            <p:fltVal val="0"/>
                                          </p:val>
                                        </p:tav>
                                        <p:tav tm="100000">
                                          <p:val>
                                            <p:fltVal val="1"/>
                                          </p:val>
                                        </p:tav>
                                      </p:tavLst>
                                    </p:anim>
                                    <p:anim calcmode="lin" valueType="num">
                                      <p:cBhvr>
                                        <p:cTn id="188" dur="164" tmFilter="0, 0; 0.125,0.2665; 0.25,0.4; 0.375,0.465; 0.5,0.5;  0.625,0.535; 0.75,0.6; 0.875,0.7335; 1,1">
                                          <p:stCondLst>
                                            <p:cond delay="1656"/>
                                          </p:stCondLst>
                                        </p:cTn>
                                        <p:tgtEl>
                                          <p:spTgt spid="3">
                                            <p:txEl>
                                              <p:pRg st="14" end="14"/>
                                            </p:txEl>
                                          </p:spTgt>
                                        </p:tgtEl>
                                        <p:attrNameLst>
                                          <p:attrName>ppt_y</p:attrName>
                                        </p:attrNameLst>
                                      </p:cBhvr>
                                      <p:tavLst>
                                        <p:tav tm="0" fmla="#ppt_y-sin(pi*$)/81">
                                          <p:val>
                                            <p:fltVal val="0"/>
                                          </p:val>
                                        </p:tav>
                                        <p:tav tm="100000">
                                          <p:val>
                                            <p:fltVal val="1"/>
                                          </p:val>
                                        </p:tav>
                                      </p:tavLst>
                                    </p:anim>
                                    <p:animScale>
                                      <p:cBhvr>
                                        <p:cTn id="189" dur="26">
                                          <p:stCondLst>
                                            <p:cond delay="650"/>
                                          </p:stCondLst>
                                        </p:cTn>
                                        <p:tgtEl>
                                          <p:spTgt spid="3">
                                            <p:txEl>
                                              <p:pRg st="14" end="14"/>
                                            </p:txEl>
                                          </p:spTgt>
                                        </p:tgtEl>
                                      </p:cBhvr>
                                      <p:to x="100000" y="60000"/>
                                    </p:animScale>
                                    <p:animScale>
                                      <p:cBhvr>
                                        <p:cTn id="190" dur="166" decel="50000">
                                          <p:stCondLst>
                                            <p:cond delay="676"/>
                                          </p:stCondLst>
                                        </p:cTn>
                                        <p:tgtEl>
                                          <p:spTgt spid="3">
                                            <p:txEl>
                                              <p:pRg st="14" end="14"/>
                                            </p:txEl>
                                          </p:spTgt>
                                        </p:tgtEl>
                                      </p:cBhvr>
                                      <p:to x="100000" y="100000"/>
                                    </p:animScale>
                                    <p:animScale>
                                      <p:cBhvr>
                                        <p:cTn id="191" dur="26">
                                          <p:stCondLst>
                                            <p:cond delay="1312"/>
                                          </p:stCondLst>
                                        </p:cTn>
                                        <p:tgtEl>
                                          <p:spTgt spid="3">
                                            <p:txEl>
                                              <p:pRg st="14" end="14"/>
                                            </p:txEl>
                                          </p:spTgt>
                                        </p:tgtEl>
                                      </p:cBhvr>
                                      <p:to x="100000" y="80000"/>
                                    </p:animScale>
                                    <p:animScale>
                                      <p:cBhvr>
                                        <p:cTn id="192" dur="166" decel="50000">
                                          <p:stCondLst>
                                            <p:cond delay="1338"/>
                                          </p:stCondLst>
                                        </p:cTn>
                                        <p:tgtEl>
                                          <p:spTgt spid="3">
                                            <p:txEl>
                                              <p:pRg st="14" end="14"/>
                                            </p:txEl>
                                          </p:spTgt>
                                        </p:tgtEl>
                                      </p:cBhvr>
                                      <p:to x="100000" y="100000"/>
                                    </p:animScale>
                                    <p:animScale>
                                      <p:cBhvr>
                                        <p:cTn id="193" dur="26">
                                          <p:stCondLst>
                                            <p:cond delay="1642"/>
                                          </p:stCondLst>
                                        </p:cTn>
                                        <p:tgtEl>
                                          <p:spTgt spid="3">
                                            <p:txEl>
                                              <p:pRg st="14" end="14"/>
                                            </p:txEl>
                                          </p:spTgt>
                                        </p:tgtEl>
                                      </p:cBhvr>
                                      <p:to x="100000" y="90000"/>
                                    </p:animScale>
                                    <p:animScale>
                                      <p:cBhvr>
                                        <p:cTn id="194" dur="166" decel="50000">
                                          <p:stCondLst>
                                            <p:cond delay="1668"/>
                                          </p:stCondLst>
                                        </p:cTn>
                                        <p:tgtEl>
                                          <p:spTgt spid="3">
                                            <p:txEl>
                                              <p:pRg st="14" end="14"/>
                                            </p:txEl>
                                          </p:spTgt>
                                        </p:tgtEl>
                                      </p:cBhvr>
                                      <p:to x="100000" y="100000"/>
                                    </p:animScale>
                                    <p:animScale>
                                      <p:cBhvr>
                                        <p:cTn id="195" dur="26">
                                          <p:stCondLst>
                                            <p:cond delay="1808"/>
                                          </p:stCondLst>
                                        </p:cTn>
                                        <p:tgtEl>
                                          <p:spTgt spid="3">
                                            <p:txEl>
                                              <p:pRg st="14" end="14"/>
                                            </p:txEl>
                                          </p:spTgt>
                                        </p:tgtEl>
                                      </p:cBhvr>
                                      <p:to x="100000" y="95000"/>
                                    </p:animScale>
                                    <p:animScale>
                                      <p:cBhvr>
                                        <p:cTn id="196" dur="166" decel="50000">
                                          <p:stCondLst>
                                            <p:cond delay="1834"/>
                                          </p:stCondLst>
                                        </p:cTn>
                                        <p:tgtEl>
                                          <p:spTgt spid="3">
                                            <p:txEl>
                                              <p:pRg st="14" end="1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D2CA5-7553-4609-BFDF-F8CE4E7E21D9}"/>
              </a:ext>
            </a:extLst>
          </p:cNvPr>
          <p:cNvSpPr>
            <a:spLocks noGrp="1"/>
          </p:cNvSpPr>
          <p:nvPr>
            <p:ph type="title"/>
          </p:nvPr>
        </p:nvSpPr>
        <p:spPr/>
        <p:txBody>
          <a:bodyPr/>
          <a:lstStyle/>
          <a:p>
            <a:pPr algn="ctr"/>
            <a:r>
              <a:rPr lang="en-GB" b="1" u="sng" dirty="0"/>
              <a:t>PE</a:t>
            </a:r>
          </a:p>
        </p:txBody>
      </p:sp>
      <p:sp>
        <p:nvSpPr>
          <p:cNvPr id="3" name="Content Placeholder 2">
            <a:extLst>
              <a:ext uri="{FF2B5EF4-FFF2-40B4-BE49-F238E27FC236}">
                <a16:creationId xmlns:a16="http://schemas.microsoft.com/office/drawing/2014/main" id="{2C0D6560-07B0-44EC-BD89-2D327F07234C}"/>
              </a:ext>
            </a:extLst>
          </p:cNvPr>
          <p:cNvSpPr>
            <a:spLocks noGrp="1"/>
          </p:cNvSpPr>
          <p:nvPr>
            <p:ph idx="1"/>
          </p:nvPr>
        </p:nvSpPr>
        <p:spPr/>
        <p:txBody>
          <a:bodyPr/>
          <a:lstStyle/>
          <a:p>
            <a:r>
              <a:rPr lang="en-GB" dirty="0"/>
              <a:t>PE days are </a:t>
            </a:r>
            <a:r>
              <a:rPr lang="en-GB" b="1" dirty="0"/>
              <a:t>Tuesday</a:t>
            </a:r>
            <a:r>
              <a:rPr lang="en-GB" dirty="0"/>
              <a:t> (indoors) and </a:t>
            </a:r>
            <a:r>
              <a:rPr lang="en-GB" b="1" dirty="0"/>
              <a:t>Thursday </a:t>
            </a:r>
            <a:r>
              <a:rPr lang="en-GB" dirty="0"/>
              <a:t>(outdoors). </a:t>
            </a:r>
            <a:br>
              <a:rPr lang="en-GB" dirty="0"/>
            </a:br>
            <a:endParaRPr lang="en-GB" dirty="0"/>
          </a:p>
          <a:p>
            <a:r>
              <a:rPr lang="en-GB" dirty="0"/>
              <a:t>Children can wear their PE kits to school on these days.</a:t>
            </a:r>
          </a:p>
          <a:p>
            <a:endParaRPr lang="en-GB" dirty="0"/>
          </a:p>
          <a:p>
            <a:r>
              <a:rPr lang="en-GB" dirty="0"/>
              <a:t>Please ensure </a:t>
            </a:r>
            <a:r>
              <a:rPr lang="en-GB" u="sng" dirty="0"/>
              <a:t>all</a:t>
            </a:r>
            <a:r>
              <a:rPr lang="en-GB" dirty="0"/>
              <a:t> clothing is named.</a:t>
            </a:r>
            <a:br>
              <a:rPr lang="en-GB" dirty="0"/>
            </a:br>
            <a:endParaRPr lang="en-GB" dirty="0"/>
          </a:p>
          <a:p>
            <a:r>
              <a:rPr lang="en-GB" dirty="0"/>
              <a:t>Named water bottles brought into school every day.</a:t>
            </a:r>
          </a:p>
          <a:p>
            <a:endParaRPr lang="en-GB" dirty="0"/>
          </a:p>
        </p:txBody>
      </p:sp>
    </p:spTree>
    <p:extLst>
      <p:ext uri="{BB962C8B-B14F-4D97-AF65-F5344CB8AC3E}">
        <p14:creationId xmlns:p14="http://schemas.microsoft.com/office/powerpoint/2010/main" val="334151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A5CF-E9D1-43E1-A078-1B920FD2FFB9}"/>
              </a:ext>
            </a:extLst>
          </p:cNvPr>
          <p:cNvSpPr>
            <a:spLocks noGrp="1"/>
          </p:cNvSpPr>
          <p:nvPr>
            <p:ph type="title"/>
          </p:nvPr>
        </p:nvSpPr>
        <p:spPr/>
        <p:txBody>
          <a:bodyPr/>
          <a:lstStyle/>
          <a:p>
            <a:pPr algn="ctr"/>
            <a:r>
              <a:rPr lang="en-GB" b="1" u="sng" dirty="0"/>
              <a:t>Parental Involvement</a:t>
            </a:r>
          </a:p>
        </p:txBody>
      </p:sp>
      <p:sp>
        <p:nvSpPr>
          <p:cNvPr id="3" name="Content Placeholder 2">
            <a:extLst>
              <a:ext uri="{FF2B5EF4-FFF2-40B4-BE49-F238E27FC236}">
                <a16:creationId xmlns:a16="http://schemas.microsoft.com/office/drawing/2014/main" id="{19AF9AFC-CB0D-4024-B7B1-2D451D94FCA1}"/>
              </a:ext>
            </a:extLst>
          </p:cNvPr>
          <p:cNvSpPr>
            <a:spLocks noGrp="1"/>
          </p:cNvSpPr>
          <p:nvPr>
            <p:ph idx="1"/>
          </p:nvPr>
        </p:nvSpPr>
        <p:spPr>
          <a:xfrm>
            <a:off x="838200" y="1926109"/>
            <a:ext cx="10515600" cy="4351338"/>
          </a:xfrm>
        </p:spPr>
        <p:txBody>
          <a:bodyPr>
            <a:normAutofit/>
          </a:bodyPr>
          <a:lstStyle/>
          <a:p>
            <a:pPr fontAlgn="base"/>
            <a:r>
              <a:rPr lang="en-GB" dirty="0"/>
              <a:t>Class Reps </a:t>
            </a:r>
            <a:r>
              <a:rPr lang="en-GB"/>
              <a:t>- </a:t>
            </a:r>
            <a:r>
              <a:rPr lang="en-GB" sz="2000"/>
              <a:t>Lisa </a:t>
            </a:r>
            <a:r>
              <a:rPr lang="en-GB" sz="2000" dirty="0"/>
              <a:t>Bishop (Tina) &amp; Sylvia Rai (Jeevan)</a:t>
            </a:r>
          </a:p>
          <a:p>
            <a:pPr marL="0" indent="0" fontAlgn="base">
              <a:buNone/>
            </a:pPr>
            <a:endParaRPr lang="en-GB" dirty="0"/>
          </a:p>
          <a:p>
            <a:r>
              <a:rPr lang="en-GB" dirty="0"/>
              <a:t>Parent readers - </a:t>
            </a:r>
            <a:r>
              <a:rPr lang="en-GB" sz="2000" dirty="0"/>
              <a:t>must be DBS checked via school office. Usually takes place in the afternoon . Would prefer parents who can offer an hour each week on a set day.</a:t>
            </a:r>
          </a:p>
          <a:p>
            <a:endParaRPr lang="en-GB" dirty="0"/>
          </a:p>
          <a:p>
            <a:r>
              <a:rPr lang="en-GB" dirty="0"/>
              <a:t>Trips</a:t>
            </a:r>
          </a:p>
          <a:p>
            <a:endParaRPr lang="en-GB" dirty="0"/>
          </a:p>
          <a:p>
            <a:r>
              <a:rPr lang="en-GB" dirty="0"/>
              <a:t>Sporting events</a:t>
            </a:r>
            <a:endParaRPr lang="en-US" dirty="0"/>
          </a:p>
          <a:p>
            <a:endParaRPr lang="en-GB" dirty="0"/>
          </a:p>
        </p:txBody>
      </p:sp>
    </p:spTree>
    <p:extLst>
      <p:ext uri="{BB962C8B-B14F-4D97-AF65-F5344CB8AC3E}">
        <p14:creationId xmlns:p14="http://schemas.microsoft.com/office/powerpoint/2010/main" val="420795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92DE0-38F7-4B2D-8EA9-0A1459783910}"/>
              </a:ext>
            </a:extLst>
          </p:cNvPr>
          <p:cNvSpPr>
            <a:spLocks noGrp="1"/>
          </p:cNvSpPr>
          <p:nvPr>
            <p:ph type="title"/>
          </p:nvPr>
        </p:nvSpPr>
        <p:spPr/>
        <p:txBody>
          <a:bodyPr/>
          <a:lstStyle/>
          <a:p>
            <a:r>
              <a:rPr lang="en-GB" b="1" u="sng" dirty="0"/>
              <a:t>Other information</a:t>
            </a:r>
          </a:p>
        </p:txBody>
      </p:sp>
      <p:sp>
        <p:nvSpPr>
          <p:cNvPr id="3" name="Content Placeholder 2">
            <a:extLst>
              <a:ext uri="{FF2B5EF4-FFF2-40B4-BE49-F238E27FC236}">
                <a16:creationId xmlns:a16="http://schemas.microsoft.com/office/drawing/2014/main" id="{6C1987AC-EB22-4D40-843A-A3879CAABE58}"/>
              </a:ext>
            </a:extLst>
          </p:cNvPr>
          <p:cNvSpPr>
            <a:spLocks noGrp="1"/>
          </p:cNvSpPr>
          <p:nvPr>
            <p:ph idx="1"/>
          </p:nvPr>
        </p:nvSpPr>
        <p:spPr>
          <a:xfrm>
            <a:off x="838200" y="1386672"/>
            <a:ext cx="10515600" cy="5245239"/>
          </a:xfrm>
        </p:spPr>
        <p:txBody>
          <a:bodyPr>
            <a:normAutofit lnSpcReduction="10000"/>
          </a:bodyPr>
          <a:lstStyle/>
          <a:p>
            <a:pPr>
              <a:lnSpc>
                <a:spcPct val="110000"/>
              </a:lnSpc>
            </a:pPr>
            <a:r>
              <a:rPr lang="en-GB" dirty="0"/>
              <a:t>PLEASE label </a:t>
            </a:r>
            <a:r>
              <a:rPr lang="en-GB" b="1" u="sng" dirty="0"/>
              <a:t>all</a:t>
            </a:r>
            <a:r>
              <a:rPr lang="en-GB" dirty="0"/>
              <a:t> of your child’s items – ties, jumpers, water bottles, snack boxes, coats, gloves if you would like to receive them back! </a:t>
            </a:r>
          </a:p>
          <a:p>
            <a:pPr>
              <a:lnSpc>
                <a:spcPct val="110000"/>
              </a:lnSpc>
            </a:pPr>
            <a:r>
              <a:rPr lang="en-GB" dirty="0"/>
              <a:t>PLEASE ensure your child arrives to school on time (8.35-8.45)</a:t>
            </a:r>
          </a:p>
          <a:p>
            <a:pPr>
              <a:lnSpc>
                <a:spcPct val="110000"/>
              </a:lnSpc>
            </a:pPr>
            <a:r>
              <a:rPr lang="en-GB" dirty="0"/>
              <a:t>Every child to have a named water bottle. PLEASE ensure </a:t>
            </a:r>
            <a:r>
              <a:rPr lang="en-GB" u="sng" dirty="0"/>
              <a:t>no</a:t>
            </a:r>
            <a:r>
              <a:rPr lang="en-GB" dirty="0"/>
              <a:t> water bottles are brought into school in book bags.</a:t>
            </a:r>
          </a:p>
          <a:p>
            <a:pPr>
              <a:lnSpc>
                <a:spcPct val="120000"/>
              </a:lnSpc>
            </a:pPr>
            <a:r>
              <a:rPr lang="en-GB" dirty="0"/>
              <a:t>If your child is going home with another adult please send a note in with your child that morning/let staff know at the door.</a:t>
            </a:r>
          </a:p>
          <a:p>
            <a:pPr>
              <a:lnSpc>
                <a:spcPct val="120000"/>
              </a:lnSpc>
            </a:pPr>
            <a:r>
              <a:rPr lang="en-GB" dirty="0"/>
              <a:t>Named welly boots are welcome and can be stored in school.</a:t>
            </a:r>
          </a:p>
          <a:p>
            <a:pPr>
              <a:lnSpc>
                <a:spcPct val="110000"/>
              </a:lnSpc>
            </a:pPr>
            <a:r>
              <a:rPr lang="en-GB" dirty="0"/>
              <a:t>Fruit/vegetables available at break time but children are welcome to bring their own healthy snack from home.</a:t>
            </a:r>
          </a:p>
          <a:p>
            <a:endParaRPr lang="en-GB" dirty="0"/>
          </a:p>
        </p:txBody>
      </p:sp>
    </p:spTree>
    <p:extLst>
      <p:ext uri="{BB962C8B-B14F-4D97-AF65-F5344CB8AC3E}">
        <p14:creationId xmlns:p14="http://schemas.microsoft.com/office/powerpoint/2010/main" val="1493217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939A1A-D3EB-479E-BE4A-A6B48982F758}"/>
              </a:ext>
            </a:extLst>
          </p:cNvPr>
          <p:cNvSpPr>
            <a:spLocks noGrp="1"/>
          </p:cNvSpPr>
          <p:nvPr>
            <p:ph idx="1"/>
          </p:nvPr>
        </p:nvSpPr>
        <p:spPr>
          <a:xfrm>
            <a:off x="944218" y="526912"/>
            <a:ext cx="10515600" cy="4351338"/>
          </a:xfrm>
        </p:spPr>
        <p:txBody>
          <a:bodyPr>
            <a:normAutofit/>
          </a:bodyPr>
          <a:lstStyle/>
          <a:p>
            <a:pPr>
              <a:lnSpc>
                <a:spcPct val="110000"/>
              </a:lnSpc>
            </a:pPr>
            <a:r>
              <a:rPr lang="en-GB" dirty="0"/>
              <a:t>Any appointments which take place during the school day – please notify the school office.</a:t>
            </a:r>
          </a:p>
          <a:p>
            <a:pPr>
              <a:lnSpc>
                <a:spcPct val="110000"/>
              </a:lnSpc>
            </a:pPr>
            <a:r>
              <a:rPr lang="en-GB" dirty="0"/>
              <a:t>If your child is feeling upset in the mornings, please say ‘Goodbye’ and leave them with a member of staff to take care of.</a:t>
            </a:r>
          </a:p>
          <a:p>
            <a:pPr>
              <a:lnSpc>
                <a:spcPct val="110000"/>
              </a:lnSpc>
            </a:pPr>
            <a:r>
              <a:rPr lang="en-GB" dirty="0"/>
              <a:t>Report cards and Parents meetings in November</a:t>
            </a:r>
          </a:p>
          <a:p>
            <a:pPr marL="0" indent="0">
              <a:lnSpc>
                <a:spcPct val="110000"/>
              </a:lnSpc>
              <a:buNone/>
            </a:pPr>
            <a:endParaRPr lang="en-GB" dirty="0"/>
          </a:p>
        </p:txBody>
      </p:sp>
    </p:spTree>
    <p:extLst>
      <p:ext uri="{BB962C8B-B14F-4D97-AF65-F5344CB8AC3E}">
        <p14:creationId xmlns:p14="http://schemas.microsoft.com/office/powerpoint/2010/main" val="384213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Ways to communicate</a:t>
            </a:r>
            <a:endParaRPr lang="en-GB" b="1" dirty="0"/>
          </a:p>
        </p:txBody>
      </p:sp>
      <p:sp>
        <p:nvSpPr>
          <p:cNvPr id="3" name="Content Placeholder 2"/>
          <p:cNvSpPr>
            <a:spLocks noGrp="1"/>
          </p:cNvSpPr>
          <p:nvPr>
            <p:ph idx="1"/>
          </p:nvPr>
        </p:nvSpPr>
        <p:spPr>
          <a:xfrm>
            <a:off x="838200" y="1825625"/>
            <a:ext cx="10515600" cy="4351338"/>
          </a:xfrm>
        </p:spPr>
        <p:txBody>
          <a:bodyPr>
            <a:normAutofit/>
          </a:bodyPr>
          <a:lstStyle/>
          <a:p>
            <a:r>
              <a:rPr lang="en-US" dirty="0"/>
              <a:t>Class Dojo – send a message to the relevant teacher/s. </a:t>
            </a:r>
          </a:p>
          <a:p>
            <a:pPr marL="0" indent="0">
              <a:buNone/>
            </a:pPr>
            <a:endParaRPr lang="en-US" dirty="0"/>
          </a:p>
          <a:p>
            <a:r>
              <a:rPr lang="en-US" dirty="0"/>
              <a:t>Speak to a member of staff at the door in the morning to pass on a message.</a:t>
            </a:r>
          </a:p>
          <a:p>
            <a:endParaRPr lang="en-US" dirty="0"/>
          </a:p>
          <a:p>
            <a:r>
              <a:rPr lang="en-US" dirty="0"/>
              <a:t>Arrange an appointment with the class teacher if you have any concerns via class dojo or email the school office.</a:t>
            </a:r>
          </a:p>
          <a:p>
            <a:pPr marL="0" indent="0">
              <a:buNone/>
            </a:pPr>
            <a:endParaRPr lang="en-US" dirty="0"/>
          </a:p>
          <a:p>
            <a:r>
              <a:rPr lang="en-US" dirty="0"/>
              <a:t>Also keep an eye out on our Class page on </a:t>
            </a:r>
            <a:r>
              <a:rPr lang="en-US"/>
              <a:t>school website.</a:t>
            </a:r>
            <a:endParaRPr lang="en-US" dirty="0"/>
          </a:p>
        </p:txBody>
      </p:sp>
    </p:spTree>
    <p:extLst>
      <p:ext uri="{BB962C8B-B14F-4D97-AF65-F5344CB8AC3E}">
        <p14:creationId xmlns:p14="http://schemas.microsoft.com/office/powerpoint/2010/main" val="593700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7B9FD-1F04-4A45-9018-DB63796C10DB}"/>
              </a:ext>
            </a:extLst>
          </p:cNvPr>
          <p:cNvSpPr>
            <a:spLocks noGrp="1"/>
          </p:cNvSpPr>
          <p:nvPr>
            <p:ph type="title"/>
          </p:nvPr>
        </p:nvSpPr>
        <p:spPr/>
        <p:txBody>
          <a:bodyPr/>
          <a:lstStyle/>
          <a:p>
            <a:pPr algn="ctr"/>
            <a:r>
              <a:rPr lang="en-GB" b="1" dirty="0"/>
              <a:t>Any questions…</a:t>
            </a:r>
          </a:p>
        </p:txBody>
      </p:sp>
      <p:pic>
        <p:nvPicPr>
          <p:cNvPr id="4" name="Content Placeholder 3">
            <a:extLst>
              <a:ext uri="{FF2B5EF4-FFF2-40B4-BE49-F238E27FC236}">
                <a16:creationId xmlns:a16="http://schemas.microsoft.com/office/drawing/2014/main" id="{E2631D58-0D77-4EF2-8395-F35D1EE40993}"/>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00228" y="1690688"/>
            <a:ext cx="2991544" cy="4351338"/>
          </a:xfrm>
          <a:prstGeom prst="rect">
            <a:avLst/>
          </a:prstGeom>
        </p:spPr>
      </p:pic>
    </p:spTree>
    <p:extLst>
      <p:ext uri="{BB962C8B-B14F-4D97-AF65-F5344CB8AC3E}">
        <p14:creationId xmlns:p14="http://schemas.microsoft.com/office/powerpoint/2010/main" val="3751481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9CC222DFE8B4418BD873CAC9A88C25" ma:contentTypeVersion="10" ma:contentTypeDescription="Create a new document." ma:contentTypeScope="" ma:versionID="83bf27c7b0c36b6125157997c43f4d98">
  <xsd:schema xmlns:xsd="http://www.w3.org/2001/XMLSchema" xmlns:xs="http://www.w3.org/2001/XMLSchema" xmlns:p="http://schemas.microsoft.com/office/2006/metadata/properties" xmlns:ns2="88133c47-9cb9-4e37-b8f5-4f1ee3605967" xmlns:ns3="0f6aa78b-2f6c-4701-a690-5b483a7251da" targetNamespace="http://schemas.microsoft.com/office/2006/metadata/properties" ma:root="true" ma:fieldsID="0c8d1043af952131eed469b81e8b2188" ns2:_="" ns3:_="">
    <xsd:import namespace="88133c47-9cb9-4e37-b8f5-4f1ee3605967"/>
    <xsd:import namespace="0f6aa78b-2f6c-4701-a690-5b483a7251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133c47-9cb9-4e37-b8f5-4f1ee36059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f6aa78b-2f6c-4701-a690-5b483a7251da"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E3FF0AC-5890-4F05-A8DC-0662A30343E8}">
  <ds:schemaRefs>
    <ds:schemaRef ds:uri="http://schemas.openxmlformats.org/package/2006/metadata/core-properties"/>
    <ds:schemaRef ds:uri="88133c47-9cb9-4e37-b8f5-4f1ee3605967"/>
    <ds:schemaRef ds:uri="http://purl.org/dc/elements/1.1/"/>
    <ds:schemaRef ds:uri="http://schemas.microsoft.com/office/2006/metadata/properties"/>
    <ds:schemaRef ds:uri="http://purl.org/dc/terms/"/>
    <ds:schemaRef ds:uri="0f6aa78b-2f6c-4701-a690-5b483a7251da"/>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3BA4F67F-7431-4740-8D06-C52F2F267F31}">
  <ds:schemaRefs>
    <ds:schemaRef ds:uri="http://schemas.microsoft.com/sharepoint/v3/contenttype/forms"/>
  </ds:schemaRefs>
</ds:datastoreItem>
</file>

<file path=customXml/itemProps3.xml><?xml version="1.0" encoding="utf-8"?>
<ds:datastoreItem xmlns:ds="http://schemas.openxmlformats.org/officeDocument/2006/customXml" ds:itemID="{124959DA-28A9-4FA9-ABEB-974CA34109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133c47-9cb9-4e37-b8f5-4f1ee3605967"/>
    <ds:schemaRef ds:uri="0f6aa78b-2f6c-4701-a690-5b483a7251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2238</TotalTime>
  <Words>708</Words>
  <Application>Microsoft Office PowerPoint</Application>
  <PresentationFormat>Widescreen</PresentationFormat>
  <Paragraphs>89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Welcome to Year 2! </vt:lpstr>
      <vt:lpstr>Year 2 staff</vt:lpstr>
      <vt:lpstr>PowerPoint Presentation</vt:lpstr>
      <vt:lpstr>PowerPoint Presentation</vt:lpstr>
      <vt:lpstr>PowerPoint Presentation</vt:lpstr>
      <vt:lpstr>PowerPoint Presentation</vt:lpstr>
      <vt:lpstr>Trips</vt:lpstr>
      <vt:lpstr>Handwriting  In handwriting lessons, we will teach children to write in the cursive style. We hope all children will be joining up their letters correctly by the start of the summer term.   Parents can support their children by writing letters with lead-ins and lead-outs correctly on the line at home.   </vt:lpstr>
      <vt:lpstr>PowerPoint Presentation</vt:lpstr>
      <vt:lpstr>Homework</vt:lpstr>
      <vt:lpstr>PE</vt:lpstr>
      <vt:lpstr>Parental Involvement</vt:lpstr>
      <vt:lpstr>Other information</vt:lpstr>
      <vt:lpstr>PowerPoint Presentation</vt:lpstr>
      <vt:lpstr>Ways to communicate</vt:lpstr>
      <vt:lpstr>Any questions…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ICT CO</dc:creator>
  <cp:lastModifiedBy>Taiba Hussain</cp:lastModifiedBy>
  <cp:revision>99</cp:revision>
  <dcterms:created xsi:type="dcterms:W3CDTF">2019-09-10T08:38:02Z</dcterms:created>
  <dcterms:modified xsi:type="dcterms:W3CDTF">2025-09-16T20:00:38Z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0x010100339CC222DFE8B4418BD873CAC9A88C25</vt:lpwstr>
  </property>
</Properties>
</file>