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56"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1" d="100"/>
          <a:sy n="81" d="100"/>
        </p:scale>
        <p:origin x="1498" y="5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DB7C5E-E6EF-4DAD-BA32-92995C8F67B5}" type="datetimeFigureOut">
              <a:rPr lang="en-GB" smtClean="0"/>
              <a:t>28/09/2025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31B75F-B248-4481-9D14-16C272D46859}" type="slidenum">
              <a:rPr lang="en-GB" smtClean="0"/>
              <a:t>‹#›</a:t>
            </a:fld>
            <a:endParaRPr lang="en-GB"/>
          </a:p>
        </p:txBody>
      </p:sp>
    </p:spTree>
    <p:extLst>
      <p:ext uri="{BB962C8B-B14F-4D97-AF65-F5344CB8AC3E}">
        <p14:creationId xmlns:p14="http://schemas.microsoft.com/office/powerpoint/2010/main" val="10417863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C31B75F-B248-4481-9D14-16C272D46859}" type="slidenum">
              <a:rPr lang="en-GB" smtClean="0"/>
              <a:t>1</a:t>
            </a:fld>
            <a:endParaRPr lang="en-GB"/>
          </a:p>
        </p:txBody>
      </p:sp>
    </p:spTree>
    <p:extLst>
      <p:ext uri="{BB962C8B-B14F-4D97-AF65-F5344CB8AC3E}">
        <p14:creationId xmlns:p14="http://schemas.microsoft.com/office/powerpoint/2010/main" val="35229158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20C5488-DDD7-4A00-A683-E7A7943647E3}" type="datetimeFigureOut">
              <a:rPr lang="en-GB" smtClean="0"/>
              <a:t>28/09/2025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5555863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0C5488-DDD7-4A00-A683-E7A7943647E3}" type="datetimeFigureOut">
              <a:rPr lang="en-GB" smtClean="0"/>
              <a:t>28/09/2025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3906931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0C5488-DDD7-4A00-A683-E7A7943647E3}" type="datetimeFigureOut">
              <a:rPr lang="en-GB" smtClean="0"/>
              <a:t>28/09/2025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33137372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20C5488-DDD7-4A00-A683-E7A7943647E3}" type="datetimeFigureOut">
              <a:rPr lang="en-GB" smtClean="0"/>
              <a:t>28/09/2025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41233978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20C5488-DDD7-4A00-A683-E7A7943647E3}" type="datetimeFigureOut">
              <a:rPr lang="en-GB" smtClean="0"/>
              <a:t>28/09/2025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5119064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20C5488-DDD7-4A00-A683-E7A7943647E3}" type="datetimeFigureOut">
              <a:rPr lang="en-GB" smtClean="0"/>
              <a:t>28/09/2025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17180774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0C5488-DDD7-4A00-A683-E7A7943647E3}" type="datetimeFigureOut">
              <a:rPr lang="en-GB" smtClean="0"/>
              <a:t>28/09/2025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38044291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20C5488-DDD7-4A00-A683-E7A7943647E3}" type="datetimeFigureOut">
              <a:rPr lang="en-GB" smtClean="0"/>
              <a:t>28/09/2025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41432931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20C5488-DDD7-4A00-A683-E7A7943647E3}" type="datetimeFigureOut">
              <a:rPr lang="en-GB" smtClean="0"/>
              <a:t>28/09/2025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2043996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0C5488-DDD7-4A00-A683-E7A7943647E3}" type="datetimeFigureOut">
              <a:rPr lang="en-GB" smtClean="0"/>
              <a:t>28/09/2025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2374105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0C5488-DDD7-4A00-A683-E7A7943647E3}" type="datetimeFigureOut">
              <a:rPr lang="en-GB" smtClean="0"/>
              <a:t>28/09/2025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10146671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0C5488-DDD7-4A00-A683-E7A7943647E3}" type="datetimeFigureOut">
              <a:rPr lang="en-GB" smtClean="0"/>
              <a:t>28/09/2025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795319-5B26-4254-8FE4-4FB5898AEE97}" type="slidenum">
              <a:rPr lang="en-GB" smtClean="0"/>
              <a:t>‹#›</a:t>
            </a:fld>
            <a:endParaRPr lang="en-GB"/>
          </a:p>
        </p:txBody>
      </p:sp>
    </p:spTree>
    <p:extLst>
      <p:ext uri="{BB962C8B-B14F-4D97-AF65-F5344CB8AC3E}">
        <p14:creationId xmlns:p14="http://schemas.microsoft.com/office/powerpoint/2010/main" val="25273860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378805" y="2297394"/>
            <a:ext cx="2448272" cy="707886"/>
          </a:xfrm>
          <a:prstGeom prst="rect">
            <a:avLst/>
          </a:prstGeom>
          <a:noFill/>
        </p:spPr>
        <p:txBody>
          <a:bodyPr wrap="square" rtlCol="0">
            <a:spAutoFit/>
          </a:bodyPr>
          <a:lstStyle/>
          <a:p>
            <a:pPr algn="ctr"/>
            <a:r>
              <a:rPr lang="en-GB" b="1" dirty="0"/>
              <a:t> </a:t>
            </a:r>
            <a:r>
              <a:rPr lang="en-GB" sz="2000" b="1" i="1" u="sng" dirty="0"/>
              <a:t>Year 2 – Autumn 1</a:t>
            </a:r>
          </a:p>
          <a:p>
            <a:pPr algn="ctr"/>
            <a:r>
              <a:rPr lang="en-GB" sz="2000" b="1" i="1" u="sng" dirty="0"/>
              <a:t>Curriculum Overview</a:t>
            </a:r>
          </a:p>
        </p:txBody>
      </p:sp>
      <p:sp>
        <p:nvSpPr>
          <p:cNvPr id="5" name="Rectangle 4"/>
          <p:cNvSpPr/>
          <p:nvPr/>
        </p:nvSpPr>
        <p:spPr>
          <a:xfrm>
            <a:off x="146814" y="132790"/>
            <a:ext cx="3965408" cy="1785104"/>
          </a:xfrm>
          <a:prstGeom prst="rect">
            <a:avLst/>
          </a:prstGeom>
          <a:ln w="38100">
            <a:solidFill>
              <a:srgbClr val="FF0000"/>
            </a:solidFill>
          </a:ln>
        </p:spPr>
        <p:txBody>
          <a:bodyPr wrap="square">
            <a:spAutoFit/>
          </a:bodyPr>
          <a:lstStyle/>
          <a:p>
            <a:r>
              <a:rPr lang="en-GB" sz="1400" b="1" dirty="0"/>
              <a:t>ENGLISH</a:t>
            </a:r>
            <a:br>
              <a:rPr lang="en-GB" sz="1400" b="1" dirty="0"/>
            </a:br>
            <a:r>
              <a:rPr lang="en-GB" sz="1200" b="1" dirty="0"/>
              <a:t>Genre:</a:t>
            </a:r>
          </a:p>
          <a:p>
            <a:r>
              <a:rPr lang="en-GB" sz="1200" dirty="0"/>
              <a:t>Diary, Narrative, Description, Ending, Setting and Character Description</a:t>
            </a:r>
            <a:br>
              <a:rPr lang="en-GB" sz="1200" dirty="0"/>
            </a:br>
            <a:r>
              <a:rPr lang="en-GB" sz="1200" b="1" dirty="0"/>
              <a:t>Grammar:</a:t>
            </a:r>
          </a:p>
          <a:p>
            <a:r>
              <a:rPr lang="en-GB" sz="1200" dirty="0"/>
              <a:t>Punctuation (. ? !); Conjunctions (e.g. and, but, because) </a:t>
            </a:r>
          </a:p>
          <a:p>
            <a:r>
              <a:rPr lang="en-GB" sz="1200" b="1" dirty="0"/>
              <a:t>Guided reading</a:t>
            </a:r>
            <a:br>
              <a:rPr lang="en-GB" sz="1200" b="1" dirty="0"/>
            </a:br>
            <a:r>
              <a:rPr lang="en-GB" sz="1200" dirty="0"/>
              <a:t>Children continue to read a range of texts to develop their vocabulary, retrieval, inference and prediction skills.</a:t>
            </a:r>
          </a:p>
        </p:txBody>
      </p:sp>
      <p:sp>
        <p:nvSpPr>
          <p:cNvPr id="9" name="Rectangle 8"/>
          <p:cNvSpPr/>
          <p:nvPr/>
        </p:nvSpPr>
        <p:spPr>
          <a:xfrm>
            <a:off x="6312276" y="3429000"/>
            <a:ext cx="2741764" cy="1785104"/>
          </a:xfrm>
          <a:prstGeom prst="rect">
            <a:avLst/>
          </a:prstGeom>
          <a:ln w="38100">
            <a:solidFill>
              <a:srgbClr val="92D050"/>
            </a:solidFill>
          </a:ln>
        </p:spPr>
        <p:txBody>
          <a:bodyPr wrap="square">
            <a:spAutoFit/>
          </a:bodyPr>
          <a:lstStyle/>
          <a:p>
            <a:r>
              <a:rPr lang="en-GB" sz="1400" b="1" dirty="0"/>
              <a:t>SCIENCE</a:t>
            </a:r>
            <a:br>
              <a:rPr lang="en-GB" sz="1400" b="1" dirty="0"/>
            </a:br>
            <a:r>
              <a:rPr lang="en-GB" sz="1200" dirty="0"/>
              <a:t>Notice that animals, including humans, have offspring which grow into adults. Find out about and describe the basic needs of animals and humans for survival. Describe the importance for humans of exercise, eating the right amounts of different types of food and hygiene.</a:t>
            </a:r>
          </a:p>
        </p:txBody>
      </p:sp>
      <p:sp>
        <p:nvSpPr>
          <p:cNvPr id="11" name="Rectangle 10"/>
          <p:cNvSpPr/>
          <p:nvPr/>
        </p:nvSpPr>
        <p:spPr>
          <a:xfrm>
            <a:off x="143817" y="1996381"/>
            <a:ext cx="2986796" cy="1046440"/>
          </a:xfrm>
          <a:prstGeom prst="rect">
            <a:avLst/>
          </a:prstGeom>
          <a:ln w="38100">
            <a:solidFill>
              <a:schemeClr val="accent2"/>
            </a:solidFill>
          </a:ln>
        </p:spPr>
        <p:txBody>
          <a:bodyPr wrap="square">
            <a:spAutoFit/>
          </a:bodyPr>
          <a:lstStyle/>
          <a:p>
            <a:r>
              <a:rPr lang="en-GB" sz="1400" b="1" dirty="0"/>
              <a:t>PSHE</a:t>
            </a:r>
          </a:p>
          <a:p>
            <a:r>
              <a:rPr lang="en-GB" sz="1200" dirty="0"/>
              <a:t>Mind up – teaching children about feelings, emotions, actions. They learn parts of the brain, develop more self awareness and develop mindful choices.</a:t>
            </a:r>
            <a:r>
              <a:rPr lang="en-US" sz="1200" dirty="0"/>
              <a:t> </a:t>
            </a:r>
            <a:endParaRPr lang="en-GB" sz="1200" dirty="0"/>
          </a:p>
        </p:txBody>
      </p:sp>
      <p:sp>
        <p:nvSpPr>
          <p:cNvPr id="12" name="Rectangle 11"/>
          <p:cNvSpPr/>
          <p:nvPr/>
        </p:nvSpPr>
        <p:spPr>
          <a:xfrm>
            <a:off x="5148064" y="5701338"/>
            <a:ext cx="2787022" cy="861774"/>
          </a:xfrm>
          <a:prstGeom prst="rect">
            <a:avLst/>
          </a:prstGeom>
          <a:ln w="38100">
            <a:solidFill>
              <a:schemeClr val="accent4">
                <a:lumMod val="40000"/>
                <a:lumOff val="60000"/>
              </a:schemeClr>
            </a:solidFill>
          </a:ln>
        </p:spPr>
        <p:txBody>
          <a:bodyPr wrap="square" lIns="91440" tIns="45720" rIns="91440" bIns="45720" anchor="t">
            <a:spAutoFit/>
          </a:bodyPr>
          <a:lstStyle/>
          <a:p>
            <a:r>
              <a:rPr lang="en-GB" sz="1400" b="1" dirty="0"/>
              <a:t>RE</a:t>
            </a:r>
          </a:p>
          <a:p>
            <a:r>
              <a:rPr lang="en-GB" sz="1200" dirty="0"/>
              <a:t>What do Christians believe God is like? </a:t>
            </a:r>
          </a:p>
          <a:p>
            <a:r>
              <a:rPr lang="en-GB" sz="1200" dirty="0"/>
              <a:t>Exploring how Christians read the bible to find out about the character of God.</a:t>
            </a:r>
          </a:p>
        </p:txBody>
      </p:sp>
      <p:sp>
        <p:nvSpPr>
          <p:cNvPr id="14" name="Rectangle 13">
            <a:extLst>
              <a:ext uri="{FF2B5EF4-FFF2-40B4-BE49-F238E27FC236}">
                <a16:creationId xmlns:a16="http://schemas.microsoft.com/office/drawing/2014/main" id="{496E263A-F648-444B-ADF3-BFB12898DB3A}"/>
              </a:ext>
            </a:extLst>
          </p:cNvPr>
          <p:cNvSpPr/>
          <p:nvPr/>
        </p:nvSpPr>
        <p:spPr>
          <a:xfrm>
            <a:off x="3316320" y="3316054"/>
            <a:ext cx="2741764" cy="1231106"/>
          </a:xfrm>
          <a:prstGeom prst="rect">
            <a:avLst/>
          </a:prstGeom>
          <a:ln w="38100">
            <a:solidFill>
              <a:schemeClr val="accent2">
                <a:lumMod val="40000"/>
                <a:lumOff val="60000"/>
              </a:schemeClr>
            </a:solidFill>
          </a:ln>
        </p:spPr>
        <p:txBody>
          <a:bodyPr wrap="square">
            <a:spAutoFit/>
          </a:bodyPr>
          <a:lstStyle/>
          <a:p>
            <a:r>
              <a:rPr lang="en-GB" sz="1400" b="1" dirty="0"/>
              <a:t>Geography  </a:t>
            </a:r>
            <a:br>
              <a:rPr lang="en-GB" sz="1400" b="1" dirty="0"/>
            </a:br>
            <a:r>
              <a:rPr lang="en-GB" sz="1200" dirty="0"/>
              <a:t>Identify and locate characteristics of the UK and locate human and physical features. Understand the difference between oceans and seas. Name and locate the five oceans on a world map.</a:t>
            </a:r>
            <a:endParaRPr lang="en-GB" sz="1100" dirty="0"/>
          </a:p>
        </p:txBody>
      </p:sp>
      <p:sp>
        <p:nvSpPr>
          <p:cNvPr id="16" name="Rectangle 15">
            <a:extLst>
              <a:ext uri="{FF2B5EF4-FFF2-40B4-BE49-F238E27FC236}">
                <a16:creationId xmlns:a16="http://schemas.microsoft.com/office/drawing/2014/main" id="{769D588E-E42F-4ED6-8516-6D2AD121F480}"/>
              </a:ext>
            </a:extLst>
          </p:cNvPr>
          <p:cNvSpPr/>
          <p:nvPr/>
        </p:nvSpPr>
        <p:spPr>
          <a:xfrm>
            <a:off x="6340394" y="2181047"/>
            <a:ext cx="2685527" cy="861774"/>
          </a:xfrm>
          <a:prstGeom prst="rect">
            <a:avLst/>
          </a:prstGeom>
          <a:ln w="38100">
            <a:solidFill>
              <a:schemeClr val="accent6">
                <a:lumMod val="75000"/>
              </a:schemeClr>
            </a:solidFill>
          </a:ln>
        </p:spPr>
        <p:txBody>
          <a:bodyPr wrap="square">
            <a:spAutoFit/>
          </a:bodyPr>
          <a:lstStyle/>
          <a:p>
            <a:r>
              <a:rPr lang="en-GB" sz="1400" b="1" dirty="0"/>
              <a:t>Music</a:t>
            </a:r>
            <a:br>
              <a:rPr lang="en-GB" sz="1400" b="1" dirty="0"/>
            </a:br>
            <a:r>
              <a:rPr lang="en-GB" sz="1200" dirty="0"/>
              <a:t>Using instruments to represent animals, copying rhythms and creating call and response rhythms.</a:t>
            </a:r>
            <a:endParaRPr lang="en-GB" sz="1400" dirty="0"/>
          </a:p>
        </p:txBody>
      </p:sp>
      <p:sp>
        <p:nvSpPr>
          <p:cNvPr id="2" name="TextBox 1">
            <a:extLst>
              <a:ext uri="{FF2B5EF4-FFF2-40B4-BE49-F238E27FC236}">
                <a16:creationId xmlns:a16="http://schemas.microsoft.com/office/drawing/2014/main" id="{152F1AD0-8EBC-3188-9B9C-7A9141EE3A6F}"/>
              </a:ext>
            </a:extLst>
          </p:cNvPr>
          <p:cNvSpPr txBox="1"/>
          <p:nvPr/>
        </p:nvSpPr>
        <p:spPr>
          <a:xfrm>
            <a:off x="4788024" y="99164"/>
            <a:ext cx="4209162" cy="1785104"/>
          </a:xfrm>
          <a:prstGeom prst="rect">
            <a:avLst/>
          </a:prstGeom>
        </p:spPr>
        <p:style>
          <a:lnRef idx="2">
            <a:schemeClr val="accent2"/>
          </a:lnRef>
          <a:fillRef idx="1">
            <a:schemeClr val="lt1"/>
          </a:fillRef>
          <a:effectRef idx="0">
            <a:schemeClr val="accent2"/>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1400" b="1" dirty="0">
                <a:cs typeface="Calibri"/>
              </a:rPr>
              <a:t>Maths</a:t>
            </a:r>
          </a:p>
          <a:p>
            <a:pPr marL="171450" indent="-171450">
              <a:buFont typeface="Arial" panose="020B0604020202020204" pitchFamily="34" charset="0"/>
              <a:buChar char="•"/>
            </a:pPr>
            <a:r>
              <a:rPr lang="en-GB" sz="1200" dirty="0"/>
              <a:t>Read and write numbers to at least 100 in numerals and in words </a:t>
            </a:r>
          </a:p>
          <a:p>
            <a:pPr marL="171450" indent="-171450">
              <a:buFont typeface="Arial" panose="020B0604020202020204" pitchFamily="34" charset="0"/>
              <a:buChar char="•"/>
            </a:pPr>
            <a:r>
              <a:rPr lang="en-GB" sz="1200" dirty="0"/>
              <a:t>Count in steps of 2, 3 and 5 from 0, and in 10s from any number, forward and backward</a:t>
            </a:r>
          </a:p>
          <a:p>
            <a:pPr marL="171450" indent="-171450">
              <a:buFont typeface="Arial" panose="020B0604020202020204" pitchFamily="34" charset="0"/>
              <a:buChar char="•"/>
            </a:pPr>
            <a:r>
              <a:rPr lang="en-GB" sz="1200" dirty="0"/>
              <a:t>Recognise the place value of each digit in a 2-digit number (tens, ones)</a:t>
            </a:r>
          </a:p>
          <a:p>
            <a:pPr marL="171450" indent="-171450">
              <a:buFont typeface="Arial" panose="020B0604020202020204" pitchFamily="34" charset="0"/>
              <a:buChar char="•"/>
            </a:pPr>
            <a:r>
              <a:rPr lang="en-GB" sz="1200" dirty="0"/>
              <a:t>Compare and order numbers from 0 up to 100; use and = signs</a:t>
            </a:r>
            <a:endParaRPr lang="en-GB" sz="1200" dirty="0">
              <a:cs typeface="Calibri"/>
            </a:endParaRPr>
          </a:p>
        </p:txBody>
      </p:sp>
      <p:sp>
        <p:nvSpPr>
          <p:cNvPr id="8" name="TextBox 7">
            <a:extLst>
              <a:ext uri="{FF2B5EF4-FFF2-40B4-BE49-F238E27FC236}">
                <a16:creationId xmlns:a16="http://schemas.microsoft.com/office/drawing/2014/main" id="{C56BBB6A-2432-90C5-79F5-D70BA97E0DCD}"/>
              </a:ext>
            </a:extLst>
          </p:cNvPr>
          <p:cNvSpPr txBox="1"/>
          <p:nvPr/>
        </p:nvSpPr>
        <p:spPr>
          <a:xfrm>
            <a:off x="131457" y="3111796"/>
            <a:ext cx="2982185" cy="2339102"/>
          </a:xfrm>
          <a:prstGeom prst="rect">
            <a:avLst/>
          </a:prstGeom>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1400" b="1" dirty="0">
                <a:cs typeface="Calibri"/>
              </a:rPr>
              <a:t>PE</a:t>
            </a:r>
          </a:p>
          <a:p>
            <a:r>
              <a:rPr lang="en-GB" sz="1200" dirty="0">
                <a:cs typeface="Calibri"/>
              </a:rPr>
              <a:t>Gymnastics - develop basic gymnastic actions on the floor using low apparatus. Basic skills of jumping, rolling, balancing and travelling are used individually and in combination to create movement sequences. </a:t>
            </a:r>
          </a:p>
          <a:p>
            <a:r>
              <a:rPr lang="en-GB" sz="1200" dirty="0">
                <a:cs typeface="Calibri"/>
              </a:rPr>
              <a:t>Ball skills - throwing, catching, rolling, hitting a target, dribbling with both hands and feet and kicking. Perform these skills with increasing control and accuracy using co-ordination and balance.</a:t>
            </a:r>
          </a:p>
        </p:txBody>
      </p:sp>
      <p:sp>
        <p:nvSpPr>
          <p:cNvPr id="17" name="TextBox 16">
            <a:extLst>
              <a:ext uri="{FF2B5EF4-FFF2-40B4-BE49-F238E27FC236}">
                <a16:creationId xmlns:a16="http://schemas.microsoft.com/office/drawing/2014/main" id="{572873DC-D5CF-4126-8D54-65C80BC7C556}"/>
              </a:ext>
            </a:extLst>
          </p:cNvPr>
          <p:cNvSpPr txBox="1"/>
          <p:nvPr/>
        </p:nvSpPr>
        <p:spPr>
          <a:xfrm>
            <a:off x="3323925" y="4727194"/>
            <a:ext cx="2793278" cy="677108"/>
          </a:xfrm>
          <a:prstGeom prst="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1400" b="1" dirty="0">
                <a:cs typeface="Calibri"/>
              </a:rPr>
              <a:t>Computing</a:t>
            </a:r>
          </a:p>
          <a:p>
            <a:pPr algn="l"/>
            <a:r>
              <a:rPr lang="en-GB" sz="1200" dirty="0">
                <a:cs typeface="Calibri"/>
              </a:rPr>
              <a:t>Computing Systems and Networks – IT around us.</a:t>
            </a:r>
          </a:p>
        </p:txBody>
      </p:sp>
      <p:sp>
        <p:nvSpPr>
          <p:cNvPr id="18" name="TextBox 17">
            <a:extLst>
              <a:ext uri="{FF2B5EF4-FFF2-40B4-BE49-F238E27FC236}">
                <a16:creationId xmlns:a16="http://schemas.microsoft.com/office/drawing/2014/main" id="{E0A4039A-BE92-47DD-EAEC-218EAB8719DC}"/>
              </a:ext>
            </a:extLst>
          </p:cNvPr>
          <p:cNvSpPr txBox="1"/>
          <p:nvPr/>
        </p:nvSpPr>
        <p:spPr>
          <a:xfrm>
            <a:off x="1743134" y="5554543"/>
            <a:ext cx="2969825" cy="1231106"/>
          </a:xfrm>
          <a:prstGeom prst="rect">
            <a:avLst/>
          </a:prstGeom>
        </p:spPr>
        <p:style>
          <a:lnRef idx="2">
            <a:schemeClr val="accent4"/>
          </a:lnRef>
          <a:fillRef idx="1">
            <a:schemeClr val="lt1"/>
          </a:fillRef>
          <a:effectRef idx="0">
            <a:schemeClr val="accent4"/>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cs typeface="Calibri"/>
              </a:rPr>
              <a:t>Art</a:t>
            </a:r>
          </a:p>
          <a:p>
            <a:r>
              <a:rPr lang="en-GB" sz="1200" dirty="0">
                <a:cs typeface="Calibri"/>
              </a:rPr>
              <a:t>Drawing: Understanding tone and texture. </a:t>
            </a:r>
            <a:r>
              <a:rPr lang="en-GB" sz="1200" dirty="0"/>
              <a:t>Experiment with a range of materials to create marks and tones using different pressures and controls to make different marks.</a:t>
            </a:r>
          </a:p>
        </p:txBody>
      </p:sp>
    </p:spTree>
    <p:extLst>
      <p:ext uri="{BB962C8B-B14F-4D97-AF65-F5344CB8AC3E}">
        <p14:creationId xmlns:p14="http://schemas.microsoft.com/office/powerpoint/2010/main" val="29541035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4C88CBBBBCEDF43A3142B8D983A71CF" ma:contentTypeVersion="3" ma:contentTypeDescription="Create a new document." ma:contentTypeScope="" ma:versionID="440a20cc1cd20cab9cf8e25824ca67fa">
  <xsd:schema xmlns:xsd="http://www.w3.org/2001/XMLSchema" xmlns:xs="http://www.w3.org/2001/XMLSchema" xmlns:p="http://schemas.microsoft.com/office/2006/metadata/properties" xmlns:ns2="b4da516b-2c57-45f7-a1ae-fecf6903727e" targetNamespace="http://schemas.microsoft.com/office/2006/metadata/properties" ma:root="true" ma:fieldsID="ec25869506223266816d77005edb6211" ns2:_="">
    <xsd:import namespace="b4da516b-2c57-45f7-a1ae-fecf6903727e"/>
    <xsd:element name="properties">
      <xsd:complexType>
        <xsd:sequence>
          <xsd:element name="documentManagement">
            <xsd:complexType>
              <xsd:all>
                <xsd:element ref="ns2:MediaServiceMetadata" minOccurs="0"/>
                <xsd:element ref="ns2:MediaServiceFastMetadata"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4da516b-2c57-45f7-a1ae-fecf6903727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D0AE1C6-7C86-49EB-9EB7-81B40A4BF6F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4da516b-2c57-45f7-a1ae-fecf690372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39C3E17-15FE-46BF-9873-55862661EE38}">
  <ds:schemaRefs>
    <ds:schemaRef ds:uri="http://purl.org/dc/elements/1.1/"/>
    <ds:schemaRef ds:uri="http://schemas.microsoft.com/office/2006/metadata/properties"/>
    <ds:schemaRef ds:uri="b4da516b-2c57-45f7-a1ae-fecf6903727e"/>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www.w3.org/XML/1998/namespace"/>
    <ds:schemaRef ds:uri="http://purl.org/dc/dcmitype/"/>
  </ds:schemaRefs>
</ds:datastoreItem>
</file>

<file path=customXml/itemProps3.xml><?xml version="1.0" encoding="utf-8"?>
<ds:datastoreItem xmlns:ds="http://schemas.openxmlformats.org/officeDocument/2006/customXml" ds:itemID="{21DC9F84-5FA1-49A6-8075-0B864D7BA4B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5139</TotalTime>
  <Words>398</Words>
  <Application>Microsoft Office PowerPoint</Application>
  <PresentationFormat>On-screen Show (4:3)</PresentationFormat>
  <Paragraphs>27</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Teacher</dc:creator>
  <cp:lastModifiedBy>Taiba Hussain</cp:lastModifiedBy>
  <cp:revision>250</cp:revision>
  <dcterms:created xsi:type="dcterms:W3CDTF">2020-03-17T20:00:06Z</dcterms:created>
  <dcterms:modified xsi:type="dcterms:W3CDTF">2025-09-28T21:28:50Z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0x01010004C88CBBBBCEDF43A3142B8D983A71CF</vt:lpwstr>
  </property>
</Properties>
</file>