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sldIdLst>
    <p:sldId id="256" r:id="rId2"/>
    <p:sldId id="257" r:id="rId3"/>
    <p:sldId id="267" r:id="rId4"/>
    <p:sldId id="270" r:id="rId5"/>
    <p:sldId id="271" r:id="rId6"/>
    <p:sldId id="273" r:id="rId7"/>
    <p:sldId id="260" r:id="rId8"/>
    <p:sldId id="261" r:id="rId9"/>
    <p:sldId id="272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D96F2-02BD-E71F-EFBD-14FECCF2D3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7172325" cy="3152251"/>
          </a:xfrm>
        </p:spPr>
        <p:txBody>
          <a:bodyPr anchor="b"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E90113-E8E1-4E48-41BC-583802BFC9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0137"/>
            <a:ext cx="7172325" cy="112236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7EE5-BFF0-D779-4261-E239DB450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89492-34ED-FE24-4F29-E4C8F549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0C886-7F1E-7BC1-9A9E-B24C2AC2F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C74AEE6-9CA7-5247-DC34-99634247DF50}"/>
              </a:ext>
            </a:extLst>
          </p:cNvPr>
          <p:cNvCxnSpPr>
            <a:cxnSpLocks/>
          </p:cNvCxnSpPr>
          <p:nvPr/>
        </p:nvCxnSpPr>
        <p:spPr>
          <a:xfrm>
            <a:off x="1638300" y="459663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1363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532FD-157B-437C-E9D5-B66E8B3B1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90A51-A7E8-7A6A-5FD0-F9B250BE41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8C8B8-F999-7D95-435D-17CE6ACCD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27265-C89C-937F-1DA3-F377F6877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EB89E-4530-3632-3485-F481DB042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735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8056A-761D-1DBC-276A-2A46D153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613" y="1355763"/>
            <a:ext cx="6972300" cy="2255794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904B3-6AC1-19D5-3EAE-2009A3B4C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4921820"/>
            <a:ext cx="5524500" cy="115093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2A86D-493D-5BF6-8AA6-F1231E3BA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CCD76-6623-164A-7BFA-207AFA057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64312-1F20-5486-62B0-A8BB8829D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703F1C9-9114-4426-6F07-F7FF9CCD5FC4}"/>
              </a:ext>
            </a:extLst>
          </p:cNvPr>
          <p:cNvCxnSpPr>
            <a:cxnSpLocks/>
          </p:cNvCxnSpPr>
          <p:nvPr/>
        </p:nvCxnSpPr>
        <p:spPr>
          <a:xfrm>
            <a:off x="1638300" y="459663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4378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CFC4C-4D16-E5A8-F934-8B158F6F2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BDE54-F935-945D-3E4F-B659695E84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2500" y="2286002"/>
            <a:ext cx="5067300" cy="38909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8F3710-E06B-05DE-937A-C92E52569E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86001"/>
            <a:ext cx="5067300" cy="3890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302EFD-42D3-11C1-677E-0E478B93F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4C2F08-0D93-B14B-6106-2925DF3E1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A5DE81-F2AB-CCB9-8B68-5E4F31011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045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2D81B-4E36-1511-E9A7-8FB931B4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1004888"/>
            <a:ext cx="10287000" cy="90011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FA73DE-183B-9473-20AD-2D3BFED843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1" y="2085959"/>
            <a:ext cx="4886325" cy="590566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70FB3D-60AC-DEF2-4472-31B4E076CB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52501" y="3048001"/>
            <a:ext cx="4886325" cy="322263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6E5BDB-B29C-788F-E2FB-6C154E8FE8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53174" y="2085959"/>
            <a:ext cx="4886325" cy="590566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3FF49-3276-24CA-BC81-FA92C0A930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3174" y="3048000"/>
            <a:ext cx="4886325" cy="322263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8FA1C8-C196-9BE1-F603-3FC17EDD9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B79692-E142-E1D7-AD17-30C5F1365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90FCF2-7B78-2A2A-F878-58335FEA3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2D0356-1ECF-682B-F87A-811BDD28B2CB}"/>
              </a:ext>
            </a:extLst>
          </p:cNvPr>
          <p:cNvCxnSpPr>
            <a:cxnSpLocks/>
          </p:cNvCxnSpPr>
          <p:nvPr/>
        </p:nvCxnSpPr>
        <p:spPr>
          <a:xfrm>
            <a:off x="1052513" y="287681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906CA06-9701-E645-C0A5-594B227B288F}"/>
              </a:ext>
            </a:extLst>
          </p:cNvPr>
          <p:cNvCxnSpPr>
            <a:cxnSpLocks/>
          </p:cNvCxnSpPr>
          <p:nvPr/>
        </p:nvCxnSpPr>
        <p:spPr>
          <a:xfrm>
            <a:off x="6435725" y="287681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0062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214DA-C0D4-E152-7F42-F6352C96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914400"/>
            <a:ext cx="97155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C2AA04-1E84-460C-F560-A228F930F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AB260E-3910-7D1B-5074-24F5F0AB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2020F1-A878-9B80-6B4F-7D71406BB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142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7652D6-7AE9-3E3B-5C1B-2B4399B15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A7127E-2A63-6F45-4C40-835843630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56FB79-D9D1-5381-0019-E24F8B4DA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869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C23B5-7DA9-0E4F-DA39-4624DB8A2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369065"/>
            <a:ext cx="3266536" cy="2312979"/>
          </a:xfrm>
        </p:spPr>
        <p:txBody>
          <a:bodyPr anchor="b">
            <a:no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A5E77-518A-1FB9-B473-E19CADE046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4423" y="987425"/>
            <a:ext cx="5615077" cy="4873625"/>
          </a:xfrm>
        </p:spPr>
        <p:txBody>
          <a:bodyPr anchor="ctr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65344F-7D06-2406-D113-D24587835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24000" y="3947801"/>
            <a:ext cx="3266536" cy="2382838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2BE708-BAD0-A0A6-9332-9D2179E67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A70050-9362-4EC4-6B73-3A38445B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CDA991-8608-CAB4-33FA-03D380D2F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55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7B837-332D-9100-E007-7DE279481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999" y="1385457"/>
            <a:ext cx="3312543" cy="2304288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DE983-0B0E-07CC-8C57-4EA529E27D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24423" y="957263"/>
            <a:ext cx="5372189" cy="4962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CAB867-3FC6-5007-61B0-D9B7E5B0CE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24000" y="3958315"/>
            <a:ext cx="3312542" cy="1961473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C7E0F-BFE1-7134-163B-B777970B7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395D0B-4F98-F3BE-FB23-22D8C5D41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FB2E3D-2188-B7A9-0ECE-978147358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469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F4143-3C41-D626-8F64-36A9C9F1A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4400"/>
            <a:ext cx="9962791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52C4FB-B560-A0FC-6435-952981BC9A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52500" y="2285997"/>
            <a:ext cx="9962791" cy="38909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CEC4F-0A90-11E2-E43E-B9E765AFB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2A5B4-1D77-B0AC-49E7-CAE9556B1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96EF9-2FDA-8E87-D546-8840CEBF0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59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085AB7-38B3-7F80-0B2D-7960F56375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24513" y="1052423"/>
            <a:ext cx="1771292" cy="49170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ADBDC3-E9EA-8699-B2E4-4C7784455B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6414" y="1052424"/>
            <a:ext cx="7873043" cy="49170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DBEDE-3A67-6FCA-25F3-B91F7C82E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9EFF51-4318-20EA-3A3A-8FE203B1A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D9703-5BAD-DE95-98D9-0F30E7C09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250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5258B98-3BD5-0A20-B0E7-944EAEB2654A}"/>
              </a:ext>
            </a:extLst>
          </p:cNvPr>
          <p:cNvSpPr/>
          <p:nvPr/>
        </p:nvSpPr>
        <p:spPr>
          <a:xfrm>
            <a:off x="0" y="3510612"/>
            <a:ext cx="12192000" cy="3347388"/>
          </a:xfrm>
          <a:prstGeom prst="rect">
            <a:avLst/>
          </a:prstGeom>
          <a:gradFill>
            <a:gsLst>
              <a:gs pos="14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404C1-E8A5-65FC-C068-21EA0397E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57238"/>
            <a:ext cx="10287000" cy="1147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CFD78-F171-BA47-AAF3-C6EB75F94C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0" y="2285997"/>
            <a:ext cx="10287000" cy="3890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65A77-B1AB-D608-A6C5-F0F99B691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68087" y="4756249"/>
            <a:ext cx="24763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9D0D92BC-42A9-434B-8530-ADBF4485E407}" type="datetimeFigureOut">
              <a:rPr lang="en-US" smtClean="0"/>
              <a:pPr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E34E5-5E9B-7786-05B5-B93241EE2F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89519" y="1758059"/>
            <a:ext cx="2433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25CD4B-611E-32FA-419D-326099EEF3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39542" y="3246437"/>
            <a:ext cx="5333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 cap="all" baseline="0">
                <a:solidFill>
                  <a:schemeClr val="tx1"/>
                </a:solidFill>
                <a:latin typeface="+mj-lt"/>
              </a:defRPr>
            </a:lvl1pPr>
          </a:lstStyle>
          <a:p>
            <a:fld id="{A0289F9E-9962-4B7B-BA18-A15907CCC6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69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67" r:id="rId6"/>
    <p:sldLayoutId id="2147483763" r:id="rId7"/>
    <p:sldLayoutId id="2147483764" r:id="rId8"/>
    <p:sldLayoutId id="2147483765" r:id="rId9"/>
    <p:sldLayoutId id="2147483766" r:id="rId10"/>
    <p:sldLayoutId id="2147483768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56032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521208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39496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832104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760E4C7-47B8-4356-ABCA-CC9C79E2D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07303E-DDBC-0AE7-F50D-0A0DD850CCE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2434" r="8660" b="4"/>
          <a:stretch/>
        </p:blipFill>
        <p:spPr>
          <a:xfrm>
            <a:off x="20" y="1571"/>
            <a:ext cx="12191980" cy="6856429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ED0A0432-F95F-6441-CC5D-B6BB755FAB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42985"/>
            <a:ext cx="12192000" cy="3120318"/>
          </a:xfrm>
          <a:prstGeom prst="rect">
            <a:avLst/>
          </a:prstGeom>
          <a:gradFill>
            <a:gsLst>
              <a:gs pos="14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3F0586C3-A19F-D214-ABDE-30AD5B666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17342" y="1250342"/>
            <a:ext cx="4357316" cy="4357316"/>
          </a:xfrm>
          <a:custGeom>
            <a:avLst/>
            <a:gdLst>
              <a:gd name="connsiteX0" fmla="*/ 2178658 w 4357316"/>
              <a:gd name="connsiteY0" fmla="*/ 0 h 4357316"/>
              <a:gd name="connsiteX1" fmla="*/ 4357316 w 4357316"/>
              <a:gd name="connsiteY1" fmla="*/ 2178658 h 4357316"/>
              <a:gd name="connsiteX2" fmla="*/ 2178658 w 4357316"/>
              <a:gd name="connsiteY2" fmla="*/ 4357316 h 4357316"/>
              <a:gd name="connsiteX3" fmla="*/ 0 w 4357316"/>
              <a:gd name="connsiteY3" fmla="*/ 2178658 h 4357316"/>
              <a:gd name="connsiteX4" fmla="*/ 2178658 w 4357316"/>
              <a:gd name="connsiteY4" fmla="*/ 0 h 435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57316" h="4357316">
                <a:moveTo>
                  <a:pt x="2178658" y="0"/>
                </a:moveTo>
                <a:cubicBezTo>
                  <a:pt x="3381898" y="0"/>
                  <a:pt x="4357316" y="975418"/>
                  <a:pt x="4357316" y="2178658"/>
                </a:cubicBezTo>
                <a:cubicBezTo>
                  <a:pt x="4357316" y="3381898"/>
                  <a:pt x="3381898" y="4357316"/>
                  <a:pt x="2178658" y="4357316"/>
                </a:cubicBezTo>
                <a:cubicBezTo>
                  <a:pt x="975418" y="4357316"/>
                  <a:pt x="0" y="3381898"/>
                  <a:pt x="0" y="2178658"/>
                </a:cubicBezTo>
                <a:cubicBezTo>
                  <a:pt x="0" y="975418"/>
                  <a:pt x="975418" y="0"/>
                  <a:pt x="217865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28161" y="2211978"/>
            <a:ext cx="3535679" cy="1425728"/>
          </a:xfrm>
        </p:spPr>
        <p:txBody>
          <a:bodyPr anchor="b">
            <a:normAutofit/>
          </a:bodyPr>
          <a:lstStyle/>
          <a:p>
            <a:pPr algn="ctr"/>
            <a:r>
              <a:rPr lang="en-US"/>
              <a:t>Welcome to Year 3!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14C5C93-B9E9-4392-ADCF-ABF21209D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10423" y="396058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74CF7-732D-C9FC-C8BE-D0A475E9D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Adults in the class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38DDE-EB2A-CE5F-D438-51C948AC7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Class teacher: </a:t>
            </a:r>
            <a:r>
              <a:rPr lang="en-US" dirty="0" err="1"/>
              <a:t>Mrs</a:t>
            </a:r>
            <a:r>
              <a:rPr lang="en-US" dirty="0"/>
              <a:t> Thompson (Mondays and Tuesdays)/ </a:t>
            </a:r>
            <a:r>
              <a:rPr lang="en-US" dirty="0" err="1"/>
              <a:t>Mrs</a:t>
            </a:r>
            <a:r>
              <a:rPr lang="en-US" dirty="0"/>
              <a:t> O’Brien (Wednesdays – Fridays)</a:t>
            </a:r>
          </a:p>
          <a:p>
            <a:r>
              <a:rPr lang="en-US" dirty="0"/>
              <a:t>Class TA: Mrs. Terry (Mornings and 2 afternoons a week)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Other adult:</a:t>
            </a:r>
          </a:p>
          <a:p>
            <a:r>
              <a:rPr lang="en-US" dirty="0" err="1"/>
              <a:t>Señora</a:t>
            </a:r>
            <a:r>
              <a:rPr lang="en-US" dirty="0"/>
              <a:t> Pow (Spanish Wednesday mornings)</a:t>
            </a:r>
          </a:p>
          <a:p>
            <a:pPr marL="0" indent="0">
              <a:buNone/>
            </a:pPr>
            <a:endParaRPr lang="en-US" dirty="0"/>
          </a:p>
          <a:p>
            <a:pPr marL="255905" lvl="1"/>
            <a:r>
              <a:rPr lang="en-US" b="0" dirty="0"/>
              <a:t> 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845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0E8FAA-2449-4640-8872-ADD8061FBC05}"/>
              </a:ext>
            </a:extLst>
          </p:cNvPr>
          <p:cNvSpPr/>
          <p:nvPr/>
        </p:nvSpPr>
        <p:spPr>
          <a:xfrm>
            <a:off x="3048000" y="1321628"/>
            <a:ext cx="6096000" cy="421474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Expectations: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completed a jigsaw piece on the transition day – targets for the year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 – in class and out (list written together)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Class promises – try our best to do these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Toilet – before school, break, lunch are the preferred times and after 2pm. If have a medical need please let us know as will be allowed to go.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 – at their own level, quietly – choose challenge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Rs – weekly focus on the board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Reward system – house points for behaviour, table points – tidiness, readiness, collaboration. Dojos – for work</a:t>
            </a:r>
          </a:p>
        </p:txBody>
      </p:sp>
    </p:spTree>
    <p:extLst>
      <p:ext uri="{BB962C8B-B14F-4D97-AF65-F5344CB8AC3E}">
        <p14:creationId xmlns:p14="http://schemas.microsoft.com/office/powerpoint/2010/main" val="1967010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549E75F-6970-475C-9CE9-4B0E633D43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537569"/>
              </p:ext>
            </p:extLst>
          </p:nvPr>
        </p:nvGraphicFramePr>
        <p:xfrm>
          <a:off x="985521" y="762000"/>
          <a:ext cx="9723120" cy="55981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6817">
                  <a:extLst>
                    <a:ext uri="{9D8B030D-6E8A-4147-A177-3AD203B41FA5}">
                      <a16:colId xmlns:a16="http://schemas.microsoft.com/office/drawing/2014/main" val="1082689172"/>
                    </a:ext>
                  </a:extLst>
                </a:gridCol>
                <a:gridCol w="1844584">
                  <a:extLst>
                    <a:ext uri="{9D8B030D-6E8A-4147-A177-3AD203B41FA5}">
                      <a16:colId xmlns:a16="http://schemas.microsoft.com/office/drawing/2014/main" val="1265195559"/>
                    </a:ext>
                  </a:extLst>
                </a:gridCol>
                <a:gridCol w="1845267">
                  <a:extLst>
                    <a:ext uri="{9D8B030D-6E8A-4147-A177-3AD203B41FA5}">
                      <a16:colId xmlns:a16="http://schemas.microsoft.com/office/drawing/2014/main" val="2527005769"/>
                    </a:ext>
                  </a:extLst>
                </a:gridCol>
                <a:gridCol w="1844584">
                  <a:extLst>
                    <a:ext uri="{9D8B030D-6E8A-4147-A177-3AD203B41FA5}">
                      <a16:colId xmlns:a16="http://schemas.microsoft.com/office/drawing/2014/main" val="1127312722"/>
                    </a:ext>
                  </a:extLst>
                </a:gridCol>
                <a:gridCol w="1844584">
                  <a:extLst>
                    <a:ext uri="{9D8B030D-6E8A-4147-A177-3AD203B41FA5}">
                      <a16:colId xmlns:a16="http://schemas.microsoft.com/office/drawing/2014/main" val="243384726"/>
                    </a:ext>
                  </a:extLst>
                </a:gridCol>
                <a:gridCol w="1747284">
                  <a:extLst>
                    <a:ext uri="{9D8B030D-6E8A-4147-A177-3AD203B41FA5}">
                      <a16:colId xmlns:a16="http://schemas.microsoft.com/office/drawing/2014/main" val="3500871234"/>
                    </a:ext>
                  </a:extLst>
                </a:gridCol>
              </a:tblGrid>
              <a:tr h="1858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Monday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Tuesday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Wednesday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Thursday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Friday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3242177977"/>
                  </a:ext>
                </a:extLst>
              </a:tr>
              <a:tr h="3832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8.35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Morning work/corrections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Morning work/corrections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Morning work/corrections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Morning work/corrections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Morning work/corrections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1745588098"/>
                  </a:ext>
                </a:extLst>
              </a:tr>
              <a:tr h="3832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8:45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Register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Register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Register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Register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Register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1592251341"/>
                  </a:ext>
                </a:extLst>
              </a:tr>
              <a:tr h="3832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9.05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Collective worship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Collective worship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Collective worship class/choir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Collective worship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Celebration 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532304618"/>
                  </a:ext>
                </a:extLst>
              </a:tr>
              <a:tr h="7781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9.20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-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 10.30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Maths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Maths </a:t>
                      </a:r>
                      <a:endParaRPr lang="en-GB" sz="700" dirty="0">
                        <a:effectLst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Spanish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Maths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Maths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331927282"/>
                  </a:ext>
                </a:extLst>
              </a:tr>
              <a:tr h="5807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10.30 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-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10.45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B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E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A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K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2023608360"/>
                  </a:ext>
                </a:extLst>
              </a:tr>
              <a:tr h="5807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10.50 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- 11.10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Library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Guided Reading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Guided Reading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Guided Reading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Guided Reading 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2155540317"/>
                  </a:ext>
                </a:extLst>
              </a:tr>
              <a:tr h="5807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11.10 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  -12.10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English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English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Spellings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English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English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English/Extended writing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2902414590"/>
                  </a:ext>
                </a:extLst>
              </a:tr>
              <a:tr h="5807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12.10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-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1.10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L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U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N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C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u="sng">
                          <a:effectLst/>
                        </a:rPr>
                        <a:t>H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2618673951"/>
                  </a:ext>
                </a:extLst>
              </a:tr>
              <a:tr h="5807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1.10 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-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2.10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Register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Register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 Dance/Gym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Register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Maths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Register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History/Geography</a:t>
                      </a:r>
                      <a:endParaRPr lang="en-GB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Register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Science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3746100479"/>
                  </a:ext>
                </a:extLst>
              </a:tr>
              <a:tr h="5807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2.15 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-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3.15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Art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Story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Music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Story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Computing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Story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PE - outdoor</a:t>
                      </a:r>
                      <a:endParaRPr lang="en-GB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Story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PSHE</a:t>
                      </a:r>
                      <a:endParaRPr lang="en-GB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Story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46" marR="44746" marT="0" marB="0"/>
                </a:tc>
                <a:extLst>
                  <a:ext uri="{0D108BD9-81ED-4DB2-BD59-A6C34878D82A}">
                    <a16:rowId xmlns:a16="http://schemas.microsoft.com/office/drawing/2014/main" val="3665371010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2E7C587E-46A9-4F83-926E-BCED31B8D8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5950" y="22431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3 2025 - 2026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061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5369C1-68E8-42AB-9C40-7DAA5BA11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6720" y="129539"/>
            <a:ext cx="8859520" cy="664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293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1EDBD-FC48-4255-B39E-68736DF38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enrichment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326DF-FAAB-4F10-B6ED-8EC3DDA760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Museum visit to support Ancient Egypt learning</a:t>
            </a:r>
          </a:p>
          <a:p>
            <a:r>
              <a:rPr lang="en-GB" dirty="0"/>
              <a:t>Visits to </a:t>
            </a:r>
            <a:r>
              <a:rPr lang="en-GB" dirty="0" err="1"/>
              <a:t>Cookham</a:t>
            </a:r>
            <a:r>
              <a:rPr lang="en-GB" dirty="0"/>
              <a:t> Dean St John the Baptist church to support RE learning</a:t>
            </a:r>
          </a:p>
          <a:p>
            <a:r>
              <a:rPr lang="en-GB" dirty="0"/>
              <a:t>Visiting the village to support geography topic</a:t>
            </a:r>
          </a:p>
          <a:p>
            <a:r>
              <a:rPr lang="en-GB" dirty="0"/>
              <a:t>Visit to support Stone Age topic: outdoor museum</a:t>
            </a:r>
          </a:p>
          <a:p>
            <a:r>
              <a:rPr lang="en-GB" dirty="0"/>
              <a:t>Egypt day in school – Autumn term 2 (dress up)</a:t>
            </a:r>
          </a:p>
          <a:p>
            <a:r>
              <a:rPr lang="en-GB" dirty="0"/>
              <a:t>Roman day in school – Summer term 2 (dress up)</a:t>
            </a:r>
          </a:p>
          <a:p>
            <a:r>
              <a:rPr lang="en-GB" dirty="0"/>
              <a:t>Literacy workshops online and in person </a:t>
            </a:r>
          </a:p>
          <a:p>
            <a:r>
              <a:rPr lang="en-GB" dirty="0"/>
              <a:t>Living Rainforest trip </a:t>
            </a:r>
          </a:p>
          <a:p>
            <a:r>
              <a:rPr lang="en-GB" dirty="0"/>
              <a:t>Sports events: plan for all children to attend at least one event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6164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23741-2A9B-F815-E4CB-5D2DDD3B0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40DC9-1B08-50D8-E514-A010153235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Reading books will be changed regularly when they come in: please focus on your children's understanding</a:t>
            </a:r>
          </a:p>
          <a:p>
            <a:r>
              <a:rPr lang="en-US" dirty="0"/>
              <a:t>Spellings: test on Wednesdays</a:t>
            </a:r>
          </a:p>
          <a:p>
            <a:pPr marL="255905" lvl="1"/>
            <a:r>
              <a:rPr lang="en-US" b="0" dirty="0"/>
              <a:t>Children will be introduced to the new spellings in school, and a list sent home each week. Please help your children to learn their spellings for the test</a:t>
            </a:r>
          </a:p>
          <a:p>
            <a:r>
              <a:rPr lang="en-US" dirty="0"/>
              <a:t>Times tables: TT rockstars </a:t>
            </a:r>
          </a:p>
          <a:p>
            <a:r>
              <a:rPr lang="en-US" dirty="0" err="1"/>
              <a:t>Maths</a:t>
            </a:r>
            <a:r>
              <a:rPr lang="en-US" dirty="0"/>
              <a:t> and Literacy homework (alternate weeks) sent home on Tuesdays and back in for Mondays</a:t>
            </a:r>
          </a:p>
          <a:p>
            <a:r>
              <a:rPr lang="en-US" dirty="0"/>
              <a:t>Library book: our library day is Monday so please make sure that the book is in school ready to be changed</a:t>
            </a:r>
          </a:p>
        </p:txBody>
      </p:sp>
    </p:spTree>
    <p:extLst>
      <p:ext uri="{BB962C8B-B14F-4D97-AF65-F5344CB8AC3E}">
        <p14:creationId xmlns:p14="http://schemas.microsoft.com/office/powerpoint/2010/main" val="1410297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63263-1EC8-5DEB-1EB8-33C077F74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10DF1-5F83-2953-847B-F4FED0B0B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Our PE days are Tuesday and Thursday, so please ensure your child comes into school in PE kit on these days.</a:t>
            </a:r>
          </a:p>
          <a:p>
            <a:r>
              <a:rPr lang="en-US" dirty="0"/>
              <a:t>As it starts to get colder, please make sure your child has adequate layers (black base layers, snoods, hats, gloves – but no scarves).</a:t>
            </a:r>
          </a:p>
          <a:p>
            <a:r>
              <a:rPr lang="en-US" dirty="0"/>
              <a:t>Swimming will be in the Spring Term – details to be shared as soon as they </a:t>
            </a:r>
            <a:r>
              <a:rPr lang="en-US"/>
              <a:t>are available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759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4C652-8E22-4F1C-969F-E90EEE801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Web Page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05F3F-3441-43F6-B6E6-48BF3D42C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Information included:</a:t>
            </a:r>
          </a:p>
          <a:p>
            <a:r>
              <a:rPr lang="en-GB" dirty="0"/>
              <a:t>Timetable</a:t>
            </a:r>
          </a:p>
          <a:p>
            <a:r>
              <a:rPr lang="en-GB" dirty="0"/>
              <a:t>Termly topics</a:t>
            </a:r>
          </a:p>
          <a:p>
            <a:r>
              <a:rPr lang="en-GB" dirty="0"/>
              <a:t>Curriculum overview – updated each half term</a:t>
            </a:r>
          </a:p>
          <a:p>
            <a:r>
              <a:rPr lang="en-GB" dirty="0" err="1"/>
              <a:t>SPaG</a:t>
            </a:r>
            <a:r>
              <a:rPr lang="en-GB" dirty="0"/>
              <a:t> vocabulary</a:t>
            </a:r>
          </a:p>
          <a:p>
            <a:r>
              <a:rPr lang="en-GB" dirty="0"/>
              <a:t>How to support your child reading</a:t>
            </a:r>
          </a:p>
          <a:p>
            <a:r>
              <a:rPr lang="en-GB" dirty="0"/>
              <a:t>Spelling lists for the year</a:t>
            </a:r>
          </a:p>
          <a:p>
            <a:r>
              <a:rPr lang="en-GB" dirty="0"/>
              <a:t>Maths methods</a:t>
            </a:r>
          </a:p>
          <a:p>
            <a:r>
              <a:rPr lang="en-GB" dirty="0"/>
              <a:t>Maths vocabulary</a:t>
            </a:r>
          </a:p>
          <a:p>
            <a:r>
              <a:rPr lang="en-GB" dirty="0"/>
              <a:t>Reading list ideas</a:t>
            </a:r>
          </a:p>
          <a:p>
            <a:r>
              <a:rPr lang="en-GB" dirty="0"/>
              <a:t>Website ideas to support learning </a:t>
            </a:r>
          </a:p>
          <a:p>
            <a:r>
              <a:rPr lang="en-GB" dirty="0"/>
              <a:t>Objectives for maths, reading and writing</a:t>
            </a:r>
          </a:p>
          <a:p>
            <a:r>
              <a:rPr lang="en-GB" dirty="0"/>
              <a:t>Science vocabulary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6064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EE672-D369-0AEB-B7C8-E006033CE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DFEBC-2D2B-3687-E05E-F749A4D68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Message on Class Dojo: Urgent/last minute messages, or messages about children's learning</a:t>
            </a:r>
          </a:p>
          <a:p>
            <a:r>
              <a:rPr lang="en-US" dirty="0"/>
              <a:t>Email the office: Non-urgent</a:t>
            </a:r>
          </a:p>
          <a:p>
            <a:r>
              <a:rPr lang="en-US" dirty="0"/>
              <a:t>Class Reps for reminders</a:t>
            </a:r>
          </a:p>
          <a:p>
            <a:r>
              <a:rPr lang="en-US" dirty="0"/>
              <a:t>Catch us at the back gate at the end of the day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55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FB0E7-A8F0-3B21-8C10-3897C364A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3381" y="3120729"/>
            <a:ext cx="3545238" cy="618237"/>
          </a:xfrm>
        </p:spPr>
        <p:txBody>
          <a:bodyPr>
            <a:normAutofit fontScale="90000"/>
          </a:bodyPr>
          <a:lstStyle/>
          <a:p>
            <a:r>
              <a:rPr lang="en-US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917721251"/>
      </p:ext>
    </p:extLst>
  </p:cSld>
  <p:clrMapOvr>
    <a:masterClrMapping/>
  </p:clrMapOvr>
</p:sld>
</file>

<file path=ppt/theme/theme1.xml><?xml version="1.0" encoding="utf-8"?>
<a:theme xmlns:a="http://schemas.openxmlformats.org/drawingml/2006/main" name="AfterglowVTI">
  <a:themeElements>
    <a:clrScheme name="AnalogousFromLightSeedRightStep">
      <a:dk1>
        <a:srgbClr val="000000"/>
      </a:dk1>
      <a:lt1>
        <a:srgbClr val="FFFFFF"/>
      </a:lt1>
      <a:dk2>
        <a:srgbClr val="203039"/>
      </a:dk2>
      <a:lt2>
        <a:srgbClr val="E2E3E8"/>
      </a:lt2>
      <a:accent1>
        <a:srgbClr val="A9A17A"/>
      </a:accent1>
      <a:accent2>
        <a:srgbClr val="99A86B"/>
      </a:accent2>
      <a:accent3>
        <a:srgbClr val="8AAA7A"/>
      </a:accent3>
      <a:accent4>
        <a:srgbClr val="6FAF75"/>
      </a:accent4>
      <a:accent5>
        <a:srgbClr val="7AA992"/>
      </a:accent5>
      <a:accent6>
        <a:srgbClr val="6DABA6"/>
      </a:accent6>
      <a:hlink>
        <a:srgbClr val="6975AE"/>
      </a:hlink>
      <a:folHlink>
        <a:srgbClr val="7F7F7F"/>
      </a:folHlink>
    </a:clrScheme>
    <a:fontScheme name="Trade Gothic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fterglowVTI" id="{804DBEB7-1920-4C72-A0CB-091339F1875F}" vid="{D4C59F5A-9ECA-4C96-BDFD-0606A75324E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667</Words>
  <Application>Microsoft Office PowerPoint</Application>
  <PresentationFormat>Widescreen</PresentationFormat>
  <Paragraphs>179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Times New Roman</vt:lpstr>
      <vt:lpstr>Trade Gothic Next Cond</vt:lpstr>
      <vt:lpstr>Trade Gothic Next Light</vt:lpstr>
      <vt:lpstr>AfterglowVTI</vt:lpstr>
      <vt:lpstr>Welcome to Year 3!</vt:lpstr>
      <vt:lpstr>Adults in the class</vt:lpstr>
      <vt:lpstr>PowerPoint Presentation</vt:lpstr>
      <vt:lpstr>PowerPoint Presentation</vt:lpstr>
      <vt:lpstr>PowerPoint Presentation</vt:lpstr>
      <vt:lpstr>enrichment</vt:lpstr>
      <vt:lpstr>homework</vt:lpstr>
      <vt:lpstr>PE</vt:lpstr>
      <vt:lpstr>Class Web Page</vt:lpstr>
      <vt:lpstr>communication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3!</dc:title>
  <dc:creator>Penny Thompson</dc:creator>
  <cp:lastModifiedBy>Penny Thompson</cp:lastModifiedBy>
  <cp:revision>36</cp:revision>
  <dcterms:created xsi:type="dcterms:W3CDTF">2024-09-07T10:40:11Z</dcterms:created>
  <dcterms:modified xsi:type="dcterms:W3CDTF">2025-09-18T11:43:18Z</dcterms:modified>
</cp:coreProperties>
</file>